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1" r:id="rId12"/>
    <p:sldId id="267" r:id="rId13"/>
    <p:sldId id="269" r:id="rId14"/>
    <p:sldId id="268" r:id="rId15"/>
    <p:sldId id="270" r:id="rId16"/>
    <p:sldId id="271" r:id="rId17"/>
    <p:sldId id="278" r:id="rId18"/>
    <p:sldId id="279" r:id="rId19"/>
    <p:sldId id="280" r:id="rId20"/>
    <p:sldId id="281"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D1EFD27-B348-4892-9DE8-7001E0625E07}" type="datetimeFigureOut">
              <a:rPr lang="uk-UA" smtClean="0"/>
              <a:t>02.02.2021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339811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D1EFD27-B348-4892-9DE8-7001E0625E07}" type="datetimeFigureOut">
              <a:rPr lang="uk-UA" smtClean="0"/>
              <a:t>02.02.2021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149657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D1EFD27-B348-4892-9DE8-7001E0625E07}" type="datetimeFigureOut">
              <a:rPr lang="uk-UA" smtClean="0"/>
              <a:t>02.02.2021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109781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D1EFD27-B348-4892-9DE8-7001E0625E07}" type="datetimeFigureOut">
              <a:rPr lang="uk-UA" smtClean="0"/>
              <a:t>02.02.2021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9D5162-C542-43AD-8B1B-0B4746CDF048}"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1256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D1EFD27-B348-4892-9DE8-7001E0625E07}" type="datetimeFigureOut">
              <a:rPr lang="uk-UA" smtClean="0"/>
              <a:t>02.02.2021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166496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BD1EFD27-B348-4892-9DE8-7001E0625E07}" type="datetimeFigureOut">
              <a:rPr lang="uk-UA" smtClean="0"/>
              <a:t>02.02.2021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216594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BD1EFD27-B348-4892-9DE8-7001E0625E07}" type="datetimeFigureOut">
              <a:rPr lang="uk-UA" smtClean="0"/>
              <a:t>02.02.2021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52919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D1EFD27-B348-4892-9DE8-7001E0625E07}" type="datetimeFigureOut">
              <a:rPr lang="uk-UA" smtClean="0"/>
              <a:t>02.02.2021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85886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D1EFD27-B348-4892-9DE8-7001E0625E07}" type="datetimeFigureOut">
              <a:rPr lang="uk-UA" smtClean="0"/>
              <a:t>02.02.2021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24846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D1EFD27-B348-4892-9DE8-7001E0625E07}" type="datetimeFigureOut">
              <a:rPr lang="uk-UA" smtClean="0"/>
              <a:t>02.02.2021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179415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D1EFD27-B348-4892-9DE8-7001E0625E07}" type="datetimeFigureOut">
              <a:rPr lang="uk-UA" smtClean="0"/>
              <a:t>02.02.2021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13561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D1EFD27-B348-4892-9DE8-7001E0625E07}" type="datetimeFigureOut">
              <a:rPr lang="uk-UA" smtClean="0"/>
              <a:t>02.02.2021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242937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913774" y="3051012"/>
            <a:ext cx="5106027"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6172200" y="3051012"/>
            <a:ext cx="5105401"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D1EFD27-B348-4892-9DE8-7001E0625E07}" type="datetimeFigureOut">
              <a:rPr lang="uk-UA" smtClean="0"/>
              <a:t>02.02.2021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185593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D1EFD27-B348-4892-9DE8-7001E0625E07}" type="datetimeFigureOut">
              <a:rPr lang="uk-UA" smtClean="0"/>
              <a:t>02.02.2021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406531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D1EFD27-B348-4892-9DE8-7001E0625E07}" type="datetimeFigureOut">
              <a:rPr lang="uk-UA" smtClean="0"/>
              <a:t>02.02.2021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288834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D1EFD27-B348-4892-9DE8-7001E0625E07}" type="datetimeFigureOut">
              <a:rPr lang="uk-UA" smtClean="0"/>
              <a:t>02.02.2021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112163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D1EFD27-B348-4892-9DE8-7001E0625E07}" type="datetimeFigureOut">
              <a:rPr lang="uk-UA" smtClean="0"/>
              <a:t>02.02.2021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9D5162-C542-43AD-8B1B-0B4746CDF048}" type="slidenum">
              <a:rPr lang="uk-UA" smtClean="0"/>
              <a:t>‹№›</a:t>
            </a:fld>
            <a:endParaRPr lang="uk-UA"/>
          </a:p>
        </p:txBody>
      </p:sp>
    </p:spTree>
    <p:extLst>
      <p:ext uri="{BB962C8B-B14F-4D97-AF65-F5344CB8AC3E}">
        <p14:creationId xmlns:p14="http://schemas.microsoft.com/office/powerpoint/2010/main" val="9186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D1EFD27-B348-4892-9DE8-7001E0625E07}" type="datetimeFigureOut">
              <a:rPr lang="uk-UA" smtClean="0"/>
              <a:t>02.02.2021</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B9D5162-C542-43AD-8B1B-0B4746CDF048}" type="slidenum">
              <a:rPr lang="uk-UA" smtClean="0"/>
              <a:t>‹№›</a:t>
            </a:fld>
            <a:endParaRPr lang="uk-UA"/>
          </a:p>
        </p:txBody>
      </p:sp>
    </p:spTree>
    <p:extLst>
      <p:ext uri="{BB962C8B-B14F-4D97-AF65-F5344CB8AC3E}">
        <p14:creationId xmlns:p14="http://schemas.microsoft.com/office/powerpoint/2010/main" val="102770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2C671A-23F3-4CC4-890D-5E255501AEB6}"/>
              </a:ext>
            </a:extLst>
          </p:cNvPr>
          <p:cNvSpPr>
            <a:spLocks noGrp="1"/>
          </p:cNvSpPr>
          <p:nvPr>
            <p:ph type="ctrTitle"/>
          </p:nvPr>
        </p:nvSpPr>
        <p:spPr>
          <a:xfrm>
            <a:off x="0" y="267287"/>
            <a:ext cx="12191999" cy="3194078"/>
          </a:xfrm>
        </p:spPr>
        <p:txBody>
          <a:bodyPr>
            <a:normAutofit/>
          </a:bodyPr>
          <a:lstStyle/>
          <a:p>
            <a:pPr marL="16510" marR="16510">
              <a:lnSpc>
                <a:spcPts val="1110"/>
              </a:lnSpc>
              <a:spcBef>
                <a:spcPts val="3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uk-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Ознака як результат взаємодії генів</a:t>
            </a: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uk-UA" sz="36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br>
              <a:rPr lang="ru-UA" sz="1800" dirty="0">
                <a:effectLst/>
                <a:latin typeface="Arial" panose="020B0604020202020204" pitchFamily="34" charset="0"/>
                <a:ea typeface="Times New Roman" panose="02020603050405020304" pitchFamily="18" charset="0"/>
              </a:rPr>
            </a:br>
            <a:br>
              <a:rPr lang="ru-UA" sz="1800" dirty="0">
                <a:effectLst/>
                <a:latin typeface="Arial" panose="020B0604020202020204" pitchFamily="34" charset="0"/>
                <a:ea typeface="Times New Roman" panose="02020603050405020304" pitchFamily="18" charset="0"/>
              </a:rPr>
            </a:br>
            <a:br>
              <a:rPr lang="ru-UA" sz="30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uk-UA" sz="3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Практичн</a:t>
            </a:r>
            <a:r>
              <a:rPr lang="ru-UA" sz="3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а</a:t>
            </a:r>
            <a:r>
              <a:rPr lang="uk-UA" sz="3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робот</a:t>
            </a:r>
            <a:r>
              <a:rPr lang="ru-UA" sz="3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а</a:t>
            </a:r>
            <a:r>
              <a:rPr lang="uk-UA" sz="3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№3</a:t>
            </a:r>
            <a:r>
              <a:rPr lang="ru-UA" sz="30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r>
              <a:rPr lang="uk-UA" sz="3000"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uk-UA" sz="3000" i="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Складання схем схрещування</a:t>
            </a:r>
            <a:br>
              <a:rPr lang="uk-UA" sz="1800" dirty="0">
                <a:effectLst/>
                <a:latin typeface="Times New Roman" panose="02020603050405020304" pitchFamily="18" charset="0"/>
                <a:ea typeface="Times New Roman" panose="02020603050405020304" pitchFamily="18" charset="0"/>
              </a:rPr>
            </a:br>
            <a:endParaRPr lang="uk-UA" sz="8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0E3CC9B9-EA2F-4111-8875-13EF4212CD45}"/>
              </a:ext>
            </a:extLst>
          </p:cNvPr>
          <p:cNvPicPr>
            <a:picLocks noChangeAspect="1"/>
          </p:cNvPicPr>
          <p:nvPr/>
        </p:nvPicPr>
        <p:blipFill rotWithShape="1">
          <a:blip r:embed="rId2"/>
          <a:srcRect l="38307" t="30760" r="38500" b="43330"/>
          <a:stretch/>
        </p:blipFill>
        <p:spPr>
          <a:xfrm>
            <a:off x="204225" y="3612758"/>
            <a:ext cx="5225904" cy="3194077"/>
          </a:xfrm>
          <a:prstGeom prst="rect">
            <a:avLst/>
          </a:prstGeom>
        </p:spPr>
      </p:pic>
      <p:pic>
        <p:nvPicPr>
          <p:cNvPr id="7" name="Рисунок 6">
            <a:extLst>
              <a:ext uri="{FF2B5EF4-FFF2-40B4-BE49-F238E27FC236}">
                <a16:creationId xmlns:a16="http://schemas.microsoft.com/office/drawing/2014/main" id="{F23B136D-8292-4326-B1C6-E172D1C8782E}"/>
              </a:ext>
            </a:extLst>
          </p:cNvPr>
          <p:cNvPicPr>
            <a:picLocks noChangeAspect="1"/>
          </p:cNvPicPr>
          <p:nvPr/>
        </p:nvPicPr>
        <p:blipFill rotWithShape="1">
          <a:blip r:embed="rId2"/>
          <a:srcRect l="39346" t="63725" r="37554" b="21011"/>
          <a:stretch/>
        </p:blipFill>
        <p:spPr>
          <a:xfrm>
            <a:off x="6344529" y="4161532"/>
            <a:ext cx="5643246" cy="2096527"/>
          </a:xfrm>
          <a:prstGeom prst="rect">
            <a:avLst/>
          </a:prstGeom>
        </p:spPr>
      </p:pic>
    </p:spTree>
    <p:extLst>
      <p:ext uri="{BB962C8B-B14F-4D97-AF65-F5344CB8AC3E}">
        <p14:creationId xmlns:p14="http://schemas.microsoft.com/office/powerpoint/2010/main" val="148226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27A14B9-356E-4C5A-AE11-597C3C5272DF}"/>
              </a:ext>
            </a:extLst>
          </p:cNvPr>
          <p:cNvSpPr>
            <a:spLocks noGrp="1"/>
          </p:cNvSpPr>
          <p:nvPr>
            <p:ph sz="quarter" idx="13"/>
          </p:nvPr>
        </p:nvSpPr>
        <p:spPr>
          <a:xfrm>
            <a:off x="0" y="0"/>
            <a:ext cx="12192000" cy="5791199"/>
          </a:xfrm>
        </p:spPr>
        <p:txBody>
          <a:bodyPr/>
          <a:lstStyle/>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Колір шкіри у людини визначається кількома генами. Але головну роль у цьому процесі відіграють чотири полімерні гени. Чим більше в них домінантних алелів, тим більше виробляється пігменту меланіну, який надає шкірі відповідного забарвлення. Найтемнішу шкіру мають люди з генотипом                                           </a:t>
            </a:r>
            <a:r>
              <a:rPr lang="uk-U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 найсвітлішу — з генотипом</a:t>
            </a:r>
            <a:r>
              <a:rPr lang="uk-U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uk-U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DE471074-6D6C-4262-9CBB-6587C80C112D}"/>
              </a:ext>
            </a:extLst>
          </p:cNvPr>
          <p:cNvPicPr>
            <a:picLocks noChangeAspect="1"/>
          </p:cNvPicPr>
          <p:nvPr/>
        </p:nvPicPr>
        <p:blipFill rotWithShape="1">
          <a:blip r:embed="rId2"/>
          <a:srcRect l="61385" t="44305" r="30907" b="53060"/>
          <a:stretch/>
        </p:blipFill>
        <p:spPr>
          <a:xfrm>
            <a:off x="6096000" y="1044528"/>
            <a:ext cx="2574388" cy="494713"/>
          </a:xfrm>
          <a:prstGeom prst="rect">
            <a:avLst/>
          </a:prstGeom>
        </p:spPr>
      </p:pic>
      <p:pic>
        <p:nvPicPr>
          <p:cNvPr id="7" name="Рисунок 6">
            <a:extLst>
              <a:ext uri="{FF2B5EF4-FFF2-40B4-BE49-F238E27FC236}">
                <a16:creationId xmlns:a16="http://schemas.microsoft.com/office/drawing/2014/main" id="{095287C5-633F-44C7-A567-C49F229F0371}"/>
              </a:ext>
            </a:extLst>
          </p:cNvPr>
          <p:cNvPicPr>
            <a:picLocks noChangeAspect="1"/>
          </p:cNvPicPr>
          <p:nvPr/>
        </p:nvPicPr>
        <p:blipFill rotWithShape="1">
          <a:blip r:embed="rId2"/>
          <a:srcRect l="46269" t="46984" r="45885" b="51015"/>
          <a:stretch/>
        </p:blipFill>
        <p:spPr>
          <a:xfrm>
            <a:off x="1997612" y="1424873"/>
            <a:ext cx="2968283" cy="425684"/>
          </a:xfrm>
          <a:prstGeom prst="rect">
            <a:avLst/>
          </a:prstGeom>
        </p:spPr>
      </p:pic>
      <p:pic>
        <p:nvPicPr>
          <p:cNvPr id="1026" name="Picture 2" descr="Так виглядає модель з найтемнішою шкірою - фото 330777">
            <a:extLst>
              <a:ext uri="{FF2B5EF4-FFF2-40B4-BE49-F238E27FC236}">
                <a16:creationId xmlns:a16="http://schemas.microsoft.com/office/drawing/2014/main" id="{D2CA0843-DDF2-435E-BC63-0E4952F1E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064" y="1538398"/>
            <a:ext cx="4070253" cy="4070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Як швидко вирівняти колір шкіри? Як зробити рівний тон обличчя косметикою">
            <a:extLst>
              <a:ext uri="{FF2B5EF4-FFF2-40B4-BE49-F238E27FC236}">
                <a16:creationId xmlns:a16="http://schemas.microsoft.com/office/drawing/2014/main" id="{999BC18D-55BF-4268-A695-7CDA0DA6C8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678"/>
          <a:stretch/>
        </p:blipFill>
        <p:spPr bwMode="auto">
          <a:xfrm>
            <a:off x="72683" y="1980330"/>
            <a:ext cx="4473526" cy="401480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EA652220-55E1-4219-9561-EF94104A78BF}"/>
              </a:ext>
            </a:extLst>
          </p:cNvPr>
          <p:cNvPicPr>
            <a:picLocks noChangeAspect="1"/>
          </p:cNvPicPr>
          <p:nvPr/>
        </p:nvPicPr>
        <p:blipFill rotWithShape="1">
          <a:blip r:embed="rId5"/>
          <a:srcRect l="28270" t="51693" r="29568" b="28406"/>
          <a:stretch/>
        </p:blipFill>
        <p:spPr>
          <a:xfrm>
            <a:off x="3350455" y="5166718"/>
            <a:ext cx="6243712" cy="1656831"/>
          </a:xfrm>
          <a:prstGeom prst="rect">
            <a:avLst/>
          </a:prstGeom>
        </p:spPr>
      </p:pic>
    </p:spTree>
    <p:extLst>
      <p:ext uri="{BB962C8B-B14F-4D97-AF65-F5344CB8AC3E}">
        <p14:creationId xmlns:p14="http://schemas.microsoft.com/office/powerpoint/2010/main" val="356622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C815E1-9B7C-47C0-943D-ACDDED05A0AC}"/>
              </a:ext>
            </a:extLst>
          </p:cNvPr>
          <p:cNvSpPr>
            <a:spLocks noGrp="1"/>
          </p:cNvSpPr>
          <p:nvPr>
            <p:ph type="title"/>
          </p:nvPr>
        </p:nvSpPr>
        <p:spPr>
          <a:xfrm>
            <a:off x="0" y="1"/>
            <a:ext cx="12191999" cy="834105"/>
          </a:xfrm>
        </p:spPr>
        <p:txBody>
          <a:bodyPr>
            <a:normAutofit fontScale="90000"/>
          </a:bodyPr>
          <a:lstStyle/>
          <a:p>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вняЛь</a:t>
            </a:r>
            <a:r>
              <a:rPr lang="uk-UA" sz="24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xapa</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ик</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несП</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дк</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oBo</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ї</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 </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Дк</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ї</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нли</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a:t>
            </a:r>
            <a:r>
              <a:rPr lang="en-US"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Місце для вмісту 4">
            <a:extLst>
              <a:ext uri="{FF2B5EF4-FFF2-40B4-BE49-F238E27FC236}">
                <a16:creationId xmlns:a16="http://schemas.microsoft.com/office/drawing/2014/main" id="{0835B31D-0CF0-4822-AB6A-E860C71D2C50}"/>
              </a:ext>
            </a:extLst>
          </p:cNvPr>
          <p:cNvPicPr>
            <a:picLocks noGrp="1" noChangeAspect="1"/>
          </p:cNvPicPr>
          <p:nvPr>
            <p:ph sz="quarter" idx="13"/>
          </p:nvPr>
        </p:nvPicPr>
        <p:blipFill rotWithShape="1">
          <a:blip r:embed="rId2"/>
          <a:srcRect l="29393" t="25956" r="26082" b="12187"/>
          <a:stretch/>
        </p:blipFill>
        <p:spPr>
          <a:xfrm>
            <a:off x="970671" y="337625"/>
            <a:ext cx="10170941" cy="6549484"/>
          </a:xfrm>
        </p:spPr>
      </p:pic>
    </p:spTree>
    <p:extLst>
      <p:ext uri="{BB962C8B-B14F-4D97-AF65-F5344CB8AC3E}">
        <p14:creationId xmlns:p14="http://schemas.microsoft.com/office/powerpoint/2010/main" val="18522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795F2-D83B-45DB-BDA5-C2D9B7498506}"/>
              </a:ext>
            </a:extLst>
          </p:cNvPr>
          <p:cNvSpPr>
            <a:spLocks noGrp="1"/>
          </p:cNvSpPr>
          <p:nvPr>
            <p:ph type="title"/>
          </p:nvPr>
        </p:nvSpPr>
        <p:spPr>
          <a:xfrm>
            <a:off x="913775" y="0"/>
            <a:ext cx="10364451" cy="1688111"/>
          </a:xfrm>
        </p:spPr>
        <p:txBody>
          <a:bodyPr/>
          <a:lstStyle/>
          <a:p>
            <a:r>
              <a:rPr lang="uk-UA"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практична робота №3</a:t>
            </a:r>
            <a:r>
              <a:rPr lang="uk-UA"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endParaRPr lang="uk-UA" dirty="0"/>
          </a:p>
        </p:txBody>
      </p:sp>
      <p:sp>
        <p:nvSpPr>
          <p:cNvPr id="3" name="Місце для вмісту 2">
            <a:extLst>
              <a:ext uri="{FF2B5EF4-FFF2-40B4-BE49-F238E27FC236}">
                <a16:creationId xmlns:a16="http://schemas.microsoft.com/office/drawing/2014/main" id="{86FDD1EC-1685-41B0-AEFC-AA799927370D}"/>
              </a:ext>
            </a:extLst>
          </p:cNvPr>
          <p:cNvSpPr>
            <a:spLocks noGrp="1"/>
          </p:cNvSpPr>
          <p:nvPr>
            <p:ph sz="quarter" idx="13"/>
          </p:nvPr>
        </p:nvSpPr>
        <p:spPr>
          <a:xfrm>
            <a:off x="0" y="1533382"/>
            <a:ext cx="12192000" cy="4257817"/>
          </a:xfrm>
        </p:spPr>
        <p:txBody>
          <a:bodyPr/>
          <a:lstStyle/>
          <a:p>
            <a:r>
              <a:rPr lang="uk-UA"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Тема</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3200" b="1" i="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Складання схем схрещування</a:t>
            </a:r>
            <a:r>
              <a:rPr lang="uk-UA"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uk-UA"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Мета</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удосконалити навички складання схем схрещування й розв’язування елементарних генетичних задач.</a:t>
            </a:r>
          </a:p>
          <a:p>
            <a:endParaRPr lang="uk-UA" dirty="0"/>
          </a:p>
          <a:p>
            <a:endParaRPr lang="uk-UA" dirty="0"/>
          </a:p>
          <a:p>
            <a:endParaRPr lang="uk-UA" dirty="0"/>
          </a:p>
        </p:txBody>
      </p:sp>
      <p:sp>
        <p:nvSpPr>
          <p:cNvPr id="11" name="Rectangle 4">
            <a:extLst>
              <a:ext uri="{FF2B5EF4-FFF2-40B4-BE49-F238E27FC236}">
                <a16:creationId xmlns:a16="http://schemas.microsoft.com/office/drawing/2014/main" id="{DD8F39F1-3B19-4651-8091-F7A15DD28B9C}"/>
              </a:ext>
            </a:extLst>
          </p:cNvPr>
          <p:cNvSpPr>
            <a:spLocks noChangeArrowheads="1"/>
          </p:cNvSpPr>
          <p:nvPr/>
        </p:nvSpPr>
        <p:spPr bwMode="auto">
          <a:xfrm>
            <a:off x="4133850" y="3805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1800" b="0" i="0" u="none" strike="noStrike" cap="none" normalizeH="0" baseline="0">
                <a:ln>
                  <a:noFill/>
                </a:ln>
                <a:solidFill>
                  <a:schemeClr val="tx1"/>
                </a:solidFill>
                <a:effectLst/>
                <a:latin typeface="Arial" panose="020B0604020202020204" pitchFamily="34" charset="0"/>
              </a:rPr>
            </a:b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19" name="Rectangle 8">
            <a:extLst>
              <a:ext uri="{FF2B5EF4-FFF2-40B4-BE49-F238E27FC236}">
                <a16:creationId xmlns:a16="http://schemas.microsoft.com/office/drawing/2014/main" id="{01FD0598-15E7-47AF-934A-906C8F13A0BA}"/>
              </a:ext>
            </a:extLst>
          </p:cNvPr>
          <p:cNvSpPr>
            <a:spLocks noChangeArrowheads="1"/>
          </p:cNvSpPr>
          <p:nvPr/>
        </p:nvSpPr>
        <p:spPr bwMode="auto">
          <a:xfrm>
            <a:off x="4610100" y="3957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1800" b="0" i="0" u="none" strike="noStrike" cap="none" normalizeH="0" baseline="0">
                <a:ln>
                  <a:noFill/>
                </a:ln>
                <a:solidFill>
                  <a:schemeClr val="tx1"/>
                </a:solidFill>
                <a:effectLst/>
                <a:latin typeface="Arial" panose="020B0604020202020204" pitchFamily="34" charset="0"/>
              </a:rPr>
            </a:br>
            <a:endParaRPr kumimoji="0" lang="uk-UA" altLang="uk-U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105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7D30594C-566B-45F2-BECC-5BDE7F28026D}"/>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0917" t="29949" r="12456" b="5642"/>
          <a:stretch/>
        </p:blipFill>
        <p:spPr>
          <a:xfrm>
            <a:off x="1369255" y="0"/>
            <a:ext cx="9453489" cy="6824303"/>
          </a:xfrm>
          <a:prstGeom prst="rect">
            <a:avLst/>
          </a:prstGeom>
        </p:spPr>
      </p:pic>
    </p:spTree>
    <p:extLst>
      <p:ext uri="{BB962C8B-B14F-4D97-AF65-F5344CB8AC3E}">
        <p14:creationId xmlns:p14="http://schemas.microsoft.com/office/powerpoint/2010/main" val="101543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6EFD0-DA85-4995-A1FF-21E2C29FA8AF}"/>
              </a:ext>
            </a:extLst>
          </p:cNvPr>
          <p:cNvSpPr>
            <a:spLocks noGrp="1"/>
          </p:cNvSpPr>
          <p:nvPr>
            <p:ph type="title"/>
          </p:nvPr>
        </p:nvSpPr>
        <p:spPr>
          <a:xfrm>
            <a:off x="913775" y="1"/>
            <a:ext cx="10364451" cy="1066800"/>
          </a:xfrm>
        </p:spPr>
        <p:txBody>
          <a:bodyPr/>
          <a:lstStyle/>
          <a:p>
            <a:r>
              <a:rPr lang="uk-UA" sz="3200" b="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Алгоритм складання схеми схрещування</a:t>
            </a:r>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endParaRPr lang="uk-UA" dirty="0"/>
          </a:p>
        </p:txBody>
      </p:sp>
      <p:sp>
        <p:nvSpPr>
          <p:cNvPr id="3" name="Місце для вмісту 2">
            <a:extLst>
              <a:ext uri="{FF2B5EF4-FFF2-40B4-BE49-F238E27FC236}">
                <a16:creationId xmlns:a16="http://schemas.microsoft.com/office/drawing/2014/main" id="{50A3B5FD-0932-48C3-B17A-5C4E18C30C3D}"/>
              </a:ext>
            </a:extLst>
          </p:cNvPr>
          <p:cNvSpPr>
            <a:spLocks noGrp="1"/>
          </p:cNvSpPr>
          <p:nvPr>
            <p:ph sz="quarter" idx="13"/>
          </p:nvPr>
        </p:nvSpPr>
        <p:spPr>
          <a:xfrm>
            <a:off x="140677" y="1066801"/>
            <a:ext cx="12051323" cy="5791197"/>
          </a:xfrm>
        </p:spPr>
        <p:txBody>
          <a:bodyPr>
            <a:normAutofit/>
          </a:bodyPr>
          <a:lstStyle/>
          <a:p>
            <a:r>
              <a:rPr lang="uk-UA" b="0" i="0" dirty="0">
                <a:solidFill>
                  <a:srgbClr val="242021"/>
                </a:solidFill>
                <a:effectLst/>
                <a:latin typeface="Arial" panose="020B0604020202020204" pitchFamily="34" charset="0"/>
                <a:cs typeface="Arial" panose="020B0604020202020204" pitchFamily="34" charset="0"/>
              </a:rPr>
              <a:t>1</a:t>
            </a:r>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Визначення й запис генотипів батьків, виходячи з умов задачі.</a:t>
            </a:r>
          </a:p>
          <a:p>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Визначення гамет, які утворюють генотипи батьків. При цьому слід ураховувати, що кількість типів гамет, які утворює особина, визначають за формулою </a:t>
            </a:r>
            <a:r>
              <a:rPr lang="en-US" b="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 </a:t>
            </a:r>
            <a:r>
              <a:rPr lang="en-US"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де </a:t>
            </a:r>
            <a:r>
              <a:rPr lang="en-US" b="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 </a:t>
            </a:r>
            <a:r>
              <a:rPr lang="en-US"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кількість типів гамет, які утворює особина,</a:t>
            </a:r>
            <a:b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 </a:t>
            </a:r>
            <a:r>
              <a:rPr lang="uk-UA"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кількість гетерозиготних генів у генотипі цієї особини.</a:t>
            </a:r>
          </a:p>
          <a:p>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Побудова решітки Пеннета. При цьому слід ураховувати, що кількість стовпців і рядків у цій таблиці дорівнює кількості типів гамет, які утворюють материнська й батьківська особини.</a:t>
            </a:r>
            <a:b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Визначення генотипів і фенотипів нащадків, які утворяться в результаті схрещування, шляхом аналізу генотипів, що утворилися внаслідок сполучення гамет у відповідних комірках решітки Пеннета</a:t>
            </a:r>
            <a:r>
              <a:rPr lang="uk-UA" sz="1800" b="0" i="0" dirty="0">
                <a:solidFill>
                  <a:srgbClr val="242021"/>
                </a:solidFill>
                <a:effectLst>
                  <a:outerShdw blurRad="38100" dist="38100" dir="2700000" algn="tl">
                    <a:srgbClr val="000000">
                      <a:alpha val="43137"/>
                    </a:srgbClr>
                  </a:outerShdw>
                </a:effectLst>
                <a:latin typeface="SchoolBookC"/>
              </a:rPr>
              <a:t>.</a:t>
            </a:r>
            <a:r>
              <a:rPr lang="uk-UA" dirty="0">
                <a:effectLst>
                  <a:outerShdw blurRad="38100" dist="38100" dir="2700000" algn="tl">
                    <a:srgbClr val="000000">
                      <a:alpha val="43137"/>
                    </a:srgbClr>
                  </a:outerShdw>
                </a:effectLst>
              </a:rPr>
              <a:t> </a:t>
            </a:r>
            <a:br>
              <a:rPr lang="uk-UA" dirty="0"/>
            </a:br>
            <a:endParaRPr lang="uk-UA" dirty="0"/>
          </a:p>
        </p:txBody>
      </p:sp>
      <p:pic>
        <p:nvPicPr>
          <p:cNvPr id="5" name="Рисунок 4">
            <a:extLst>
              <a:ext uri="{FF2B5EF4-FFF2-40B4-BE49-F238E27FC236}">
                <a16:creationId xmlns:a16="http://schemas.microsoft.com/office/drawing/2014/main" id="{882E94E3-003C-40F9-9679-7644F571E686}"/>
              </a:ext>
            </a:extLst>
          </p:cNvPr>
          <p:cNvPicPr>
            <a:picLocks noChangeAspect="1"/>
          </p:cNvPicPr>
          <p:nvPr/>
        </p:nvPicPr>
        <p:blipFill rotWithShape="1">
          <a:blip r:embed="rId2"/>
          <a:srcRect l="38654" t="38558" r="59846" b="58979"/>
          <a:stretch/>
        </p:blipFill>
        <p:spPr>
          <a:xfrm>
            <a:off x="2504049" y="2304035"/>
            <a:ext cx="450167" cy="415536"/>
          </a:xfrm>
          <a:prstGeom prst="rect">
            <a:avLst/>
          </a:prstGeom>
        </p:spPr>
      </p:pic>
      <p:pic>
        <p:nvPicPr>
          <p:cNvPr id="7" name="Рисунок 6">
            <a:extLst>
              <a:ext uri="{FF2B5EF4-FFF2-40B4-BE49-F238E27FC236}">
                <a16:creationId xmlns:a16="http://schemas.microsoft.com/office/drawing/2014/main" id="{0719D5F8-1B3F-4A34-852C-A867111AFA8F}"/>
              </a:ext>
            </a:extLst>
          </p:cNvPr>
          <p:cNvPicPr>
            <a:picLocks noChangeAspect="1"/>
          </p:cNvPicPr>
          <p:nvPr/>
        </p:nvPicPr>
        <p:blipFill rotWithShape="1">
          <a:blip r:embed="rId2"/>
          <a:srcRect l="29423" t="41226" r="69077" b="56516"/>
          <a:stretch/>
        </p:blipFill>
        <p:spPr>
          <a:xfrm>
            <a:off x="688692" y="2719571"/>
            <a:ext cx="450166" cy="380911"/>
          </a:xfrm>
          <a:prstGeom prst="rect">
            <a:avLst/>
          </a:prstGeom>
        </p:spPr>
      </p:pic>
    </p:spTree>
    <p:extLst>
      <p:ext uri="{BB962C8B-B14F-4D97-AF65-F5344CB8AC3E}">
        <p14:creationId xmlns:p14="http://schemas.microsoft.com/office/powerpoint/2010/main" val="290478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06AE2A-8A5E-4229-979B-3E2E004D548B}"/>
              </a:ext>
            </a:extLst>
          </p:cNvPr>
          <p:cNvSpPr>
            <a:spLocks noGrp="1"/>
          </p:cNvSpPr>
          <p:nvPr>
            <p:ph type="title"/>
          </p:nvPr>
        </p:nvSpPr>
        <p:spPr>
          <a:xfrm>
            <a:off x="913775" y="-98473"/>
            <a:ext cx="10364451" cy="1165274"/>
          </a:xfrm>
        </p:spPr>
        <p:txBody>
          <a:bodyPr>
            <a:normAutofit/>
          </a:bodyPr>
          <a:lstStyle/>
          <a:p>
            <a:r>
              <a:rPr lang="uk-UA" sz="3200" b="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Хід роботи</a:t>
            </a:r>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BD030A6F-A3C9-4E60-8D3A-60D66E59FCE7}"/>
              </a:ext>
            </a:extLst>
          </p:cNvPr>
          <p:cNvSpPr>
            <a:spLocks noGrp="1"/>
          </p:cNvSpPr>
          <p:nvPr>
            <p:ph sz="quarter" idx="13"/>
          </p:nvPr>
        </p:nvSpPr>
        <p:spPr>
          <a:xfrm>
            <a:off x="0" y="562708"/>
            <a:ext cx="12192000" cy="5228491"/>
          </a:xfrm>
        </p:spPr>
        <p:txBody>
          <a:bodyPr/>
          <a:lstStyle/>
          <a:p>
            <a:br>
              <a:rPr lang="uk-UA" dirty="0"/>
            </a:br>
            <a:endParaRPr lang="uk-UA" dirty="0"/>
          </a:p>
        </p:txBody>
      </p:sp>
      <p:pic>
        <p:nvPicPr>
          <p:cNvPr id="5" name="Рисунок 4">
            <a:extLst>
              <a:ext uri="{FF2B5EF4-FFF2-40B4-BE49-F238E27FC236}">
                <a16:creationId xmlns:a16="http://schemas.microsoft.com/office/drawing/2014/main" id="{B7A8B3F3-75A3-4381-A027-2CAADD8C505B}"/>
              </a:ext>
            </a:extLst>
          </p:cNvPr>
          <p:cNvPicPr>
            <a:picLocks noChangeAspect="1"/>
          </p:cNvPicPr>
          <p:nvPr/>
        </p:nvPicPr>
        <p:blipFill rotWithShape="1">
          <a:blip r:embed="rId2"/>
          <a:srcRect l="28615" t="29734" r="29846" b="35650"/>
          <a:stretch/>
        </p:blipFill>
        <p:spPr>
          <a:xfrm>
            <a:off x="83819" y="719796"/>
            <a:ext cx="12024362" cy="5732584"/>
          </a:xfrm>
          <a:prstGeom prst="rect">
            <a:avLst/>
          </a:prstGeom>
        </p:spPr>
      </p:pic>
    </p:spTree>
    <p:extLst>
      <p:ext uri="{BB962C8B-B14F-4D97-AF65-F5344CB8AC3E}">
        <p14:creationId xmlns:p14="http://schemas.microsoft.com/office/powerpoint/2010/main" val="249546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8C571472-979E-485D-AA5F-23A1E969F8CA}"/>
              </a:ext>
            </a:extLst>
          </p:cNvPr>
          <p:cNvPicPr>
            <a:picLocks noGrp="1" noChangeAspect="1"/>
          </p:cNvPicPr>
          <p:nvPr>
            <p:ph sz="quarter" idx="13"/>
          </p:nvPr>
        </p:nvPicPr>
        <p:blipFill rotWithShape="1">
          <a:blip r:embed="rId2"/>
          <a:srcRect l="28615" t="65244" r="29846" b="10134"/>
          <a:stretch/>
        </p:blipFill>
        <p:spPr>
          <a:xfrm>
            <a:off x="-1760" y="1454832"/>
            <a:ext cx="12193760" cy="4481733"/>
          </a:xfrm>
          <a:prstGeom prst="rect">
            <a:avLst/>
          </a:prstGeom>
        </p:spPr>
      </p:pic>
    </p:spTree>
    <p:extLst>
      <p:ext uri="{BB962C8B-B14F-4D97-AF65-F5344CB8AC3E}">
        <p14:creationId xmlns:p14="http://schemas.microsoft.com/office/powerpoint/2010/main" val="85489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237C9C-CCB9-4B2B-9C5F-01C206EA030D}"/>
              </a:ext>
            </a:extLst>
          </p:cNvPr>
          <p:cNvSpPr>
            <a:spLocks noGrp="1"/>
          </p:cNvSpPr>
          <p:nvPr>
            <p:ph type="title"/>
          </p:nvPr>
        </p:nvSpPr>
        <p:spPr>
          <a:xfrm>
            <a:off x="0" y="182881"/>
            <a:ext cx="12191999" cy="2031814"/>
          </a:xfrm>
        </p:spPr>
        <p:txBody>
          <a:bodyPr>
            <a:normAutofit/>
          </a:bodyPr>
          <a:lstStyle/>
          <a:p>
            <a:r>
              <a:rPr lang="ru-UA" sz="32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Додаток.</a:t>
            </a:r>
            <a:br>
              <a:rPr lang="ru-UA" sz="32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32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СКЛАДАННЯ СХЕМ МОНОГІБРИДНОГО СХРЕЩУВАННЯ</a:t>
            </a:r>
            <a:r>
              <a:rPr lang="uk-U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sz="1600" dirty="0"/>
            </a:br>
            <a:endPar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Місце для вмісту 4">
            <a:extLst>
              <a:ext uri="{FF2B5EF4-FFF2-40B4-BE49-F238E27FC236}">
                <a16:creationId xmlns:a16="http://schemas.microsoft.com/office/drawing/2014/main" id="{84C190CE-5686-4CFE-A605-FB66454C46A2}"/>
              </a:ext>
            </a:extLst>
          </p:cNvPr>
          <p:cNvPicPr>
            <a:picLocks noGrp="1" noChangeAspect="1"/>
          </p:cNvPicPr>
          <p:nvPr>
            <p:ph sz="quarter" idx="13"/>
          </p:nvPr>
        </p:nvPicPr>
        <p:blipFill rotWithShape="1">
          <a:blip r:embed="rId2"/>
          <a:srcRect l="29827" t="39432" r="22591" b="45054"/>
          <a:stretch/>
        </p:blipFill>
        <p:spPr>
          <a:xfrm>
            <a:off x="33338" y="2214693"/>
            <a:ext cx="12125324" cy="2582389"/>
          </a:xfrm>
        </p:spPr>
      </p:pic>
    </p:spTree>
    <p:extLst>
      <p:ext uri="{BB962C8B-B14F-4D97-AF65-F5344CB8AC3E}">
        <p14:creationId xmlns:p14="http://schemas.microsoft.com/office/powerpoint/2010/main" val="1138295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A849C251-E8F0-4454-977D-3E873F9AD500}"/>
              </a:ext>
            </a:extLst>
          </p:cNvPr>
          <p:cNvPicPr>
            <a:picLocks noGrp="1" noChangeAspect="1"/>
          </p:cNvPicPr>
          <p:nvPr>
            <p:ph sz="quarter" idx="13"/>
          </p:nvPr>
        </p:nvPicPr>
        <p:blipFill rotWithShape="1">
          <a:blip r:embed="rId2"/>
          <a:srcRect l="25353" t="22780" r="28252" b="44978"/>
          <a:stretch/>
        </p:blipFill>
        <p:spPr>
          <a:xfrm>
            <a:off x="119097" y="844061"/>
            <a:ext cx="11953805" cy="4979964"/>
          </a:xfrm>
        </p:spPr>
      </p:pic>
    </p:spTree>
    <p:extLst>
      <p:ext uri="{BB962C8B-B14F-4D97-AF65-F5344CB8AC3E}">
        <p14:creationId xmlns:p14="http://schemas.microsoft.com/office/powerpoint/2010/main" val="172462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4053973-E841-4B7F-AD6E-12911F4D9094}"/>
              </a:ext>
            </a:extLst>
          </p:cNvPr>
          <p:cNvPicPr>
            <a:picLocks noGrp="1" noChangeAspect="1"/>
          </p:cNvPicPr>
          <p:nvPr>
            <p:ph sz="quarter" idx="13"/>
          </p:nvPr>
        </p:nvPicPr>
        <p:blipFill rotWithShape="1">
          <a:blip r:embed="rId2"/>
          <a:srcRect l="25208" t="23723" r="28655" b="27830"/>
          <a:stretch/>
        </p:blipFill>
        <p:spPr>
          <a:xfrm>
            <a:off x="351462" y="1"/>
            <a:ext cx="11226250" cy="6858000"/>
          </a:xfrm>
        </p:spPr>
      </p:pic>
    </p:spTree>
    <p:extLst>
      <p:ext uri="{BB962C8B-B14F-4D97-AF65-F5344CB8AC3E}">
        <p14:creationId xmlns:p14="http://schemas.microsoft.com/office/powerpoint/2010/main" val="89594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5BCCD-2862-40B5-98F7-A8D37AD301FD}"/>
              </a:ext>
            </a:extLst>
          </p:cNvPr>
          <p:cNvSpPr>
            <a:spLocks noGrp="1"/>
          </p:cNvSpPr>
          <p:nvPr>
            <p:ph type="title"/>
          </p:nvPr>
        </p:nvSpPr>
        <p:spPr/>
        <p:txBody>
          <a:bodyPr/>
          <a:lstStyle/>
          <a:p>
            <a:r>
              <a:rPr lang="uk-U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a:t>
            </a:r>
            <a:r>
              <a:rPr lang="ru-U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амос</a:t>
            </a:r>
            <a:r>
              <a:rPr lang="uk-UA"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тійна робота</a:t>
            </a:r>
            <a:endParaRPr lang="uk-UA" dirty="0"/>
          </a:p>
        </p:txBody>
      </p:sp>
      <p:pic>
        <p:nvPicPr>
          <p:cNvPr id="4" name="Місце для вмісту 4">
            <a:extLst>
              <a:ext uri="{FF2B5EF4-FFF2-40B4-BE49-F238E27FC236}">
                <a16:creationId xmlns:a16="http://schemas.microsoft.com/office/drawing/2014/main" id="{BBCF89E4-1ADC-4DA8-AB94-159E3A27F426}"/>
              </a:ext>
            </a:extLst>
          </p:cNvPr>
          <p:cNvPicPr>
            <a:picLocks noGrp="1" noChangeAspect="1"/>
          </p:cNvPicPr>
          <p:nvPr>
            <p:ph sz="quarter" idx="13"/>
          </p:nvPr>
        </p:nvPicPr>
        <p:blipFill rotWithShape="1">
          <a:blip r:embed="rId2"/>
          <a:srcRect l="25440" t="63774" r="28777" b="15872"/>
          <a:stretch/>
        </p:blipFill>
        <p:spPr>
          <a:xfrm>
            <a:off x="0" y="2098397"/>
            <a:ext cx="12192000" cy="3808736"/>
          </a:xfrm>
        </p:spPr>
      </p:pic>
    </p:spTree>
    <p:extLst>
      <p:ext uri="{BB962C8B-B14F-4D97-AF65-F5344CB8AC3E}">
        <p14:creationId xmlns:p14="http://schemas.microsoft.com/office/powerpoint/2010/main" val="255467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30E235-B5B1-4198-93F0-D1CFBC5214E1}"/>
              </a:ext>
            </a:extLst>
          </p:cNvPr>
          <p:cNvSpPr>
            <a:spLocks noGrp="1"/>
          </p:cNvSpPr>
          <p:nvPr>
            <p:ph type="title"/>
          </p:nvPr>
        </p:nvSpPr>
        <p:spPr>
          <a:xfrm>
            <a:off x="98474" y="1"/>
            <a:ext cx="12093525" cy="2214694"/>
          </a:xfrm>
        </p:spPr>
        <p:txBody>
          <a:bodyPr>
            <a:normAutofit/>
          </a:bodyPr>
          <a:lstStyle/>
          <a:p>
            <a:r>
              <a:rPr lang="ru-UA" sz="32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Додаток.</a:t>
            </a:r>
            <a:br>
              <a:rPr lang="ru-UA" sz="32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32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СКЛАДАННЯ СХЕМ диГІБРИДНОГО СХРЕЩУВАННЯ</a:t>
            </a:r>
            <a:endParaRPr lang="uk-UA" sz="3200" dirty="0"/>
          </a:p>
        </p:txBody>
      </p:sp>
      <p:pic>
        <p:nvPicPr>
          <p:cNvPr id="5" name="Місце для вмісту 4">
            <a:extLst>
              <a:ext uri="{FF2B5EF4-FFF2-40B4-BE49-F238E27FC236}">
                <a16:creationId xmlns:a16="http://schemas.microsoft.com/office/drawing/2014/main" id="{C234FDC7-6364-4FD5-8A84-00B1BEA4A8BF}"/>
              </a:ext>
            </a:extLst>
          </p:cNvPr>
          <p:cNvPicPr>
            <a:picLocks noGrp="1" noChangeAspect="1"/>
          </p:cNvPicPr>
          <p:nvPr>
            <p:ph sz="quarter" idx="13"/>
          </p:nvPr>
        </p:nvPicPr>
        <p:blipFill rotWithShape="1">
          <a:blip r:embed="rId2"/>
          <a:srcRect l="24978" t="28253" r="27903" b="54631"/>
          <a:stretch/>
        </p:blipFill>
        <p:spPr>
          <a:xfrm>
            <a:off x="42733" y="1814730"/>
            <a:ext cx="12093526" cy="2828576"/>
          </a:xfrm>
        </p:spPr>
      </p:pic>
    </p:spTree>
    <p:extLst>
      <p:ext uri="{BB962C8B-B14F-4D97-AF65-F5344CB8AC3E}">
        <p14:creationId xmlns:p14="http://schemas.microsoft.com/office/powerpoint/2010/main" val="119517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4">
            <a:extLst>
              <a:ext uri="{FF2B5EF4-FFF2-40B4-BE49-F238E27FC236}">
                <a16:creationId xmlns:a16="http://schemas.microsoft.com/office/drawing/2014/main" id="{A1065AA2-97CB-49C2-821D-A145343F7D16}"/>
              </a:ext>
            </a:extLst>
          </p:cNvPr>
          <p:cNvPicPr>
            <a:picLocks noGrp="1" noChangeAspect="1"/>
          </p:cNvPicPr>
          <p:nvPr>
            <p:ph sz="quarter" idx="13"/>
          </p:nvPr>
        </p:nvPicPr>
        <p:blipFill rotWithShape="1">
          <a:blip r:embed="rId2"/>
          <a:srcRect l="24978" t="45237" r="27903" b="15474"/>
          <a:stretch/>
        </p:blipFill>
        <p:spPr>
          <a:xfrm>
            <a:off x="-21224" y="377371"/>
            <a:ext cx="12229641" cy="6255658"/>
          </a:xfrm>
        </p:spPr>
      </p:pic>
    </p:spTree>
    <p:extLst>
      <p:ext uri="{BB962C8B-B14F-4D97-AF65-F5344CB8AC3E}">
        <p14:creationId xmlns:p14="http://schemas.microsoft.com/office/powerpoint/2010/main" val="259844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1EA9A5-400C-4AAB-BCCD-2B028E6E44C3}"/>
              </a:ext>
            </a:extLst>
          </p:cNvPr>
          <p:cNvSpPr>
            <a:spLocks noGrp="1"/>
          </p:cNvSpPr>
          <p:nvPr>
            <p:ph type="title"/>
          </p:nvPr>
        </p:nvSpPr>
        <p:spPr>
          <a:xfrm>
            <a:off x="913775" y="1"/>
            <a:ext cx="10364451" cy="858128"/>
          </a:xfrm>
        </p:spPr>
        <p:txBody>
          <a:bodyPr>
            <a:normAutofit/>
          </a:bodyPr>
          <a:lstStyle/>
          <a:p>
            <a:r>
              <a:rPr lang="ru-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повторення</a:t>
            </a:r>
            <a:endPar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Місце для вмісту 4">
            <a:extLst>
              <a:ext uri="{FF2B5EF4-FFF2-40B4-BE49-F238E27FC236}">
                <a16:creationId xmlns:a16="http://schemas.microsoft.com/office/drawing/2014/main" id="{8394D368-9ED2-4CE6-82CA-BFFD8CFA82E2}"/>
              </a:ext>
            </a:extLst>
          </p:cNvPr>
          <p:cNvPicPr>
            <a:picLocks noGrp="1" noChangeAspect="1"/>
          </p:cNvPicPr>
          <p:nvPr>
            <p:ph sz="quarter" idx="13"/>
          </p:nvPr>
        </p:nvPicPr>
        <p:blipFill rotWithShape="1">
          <a:blip r:embed="rId2"/>
          <a:srcRect l="30752" t="53386" r="31599" b="22503"/>
          <a:stretch/>
        </p:blipFill>
        <p:spPr>
          <a:xfrm>
            <a:off x="0" y="858129"/>
            <a:ext cx="12268181" cy="5500468"/>
          </a:xfrm>
        </p:spPr>
      </p:pic>
    </p:spTree>
    <p:extLst>
      <p:ext uri="{BB962C8B-B14F-4D97-AF65-F5344CB8AC3E}">
        <p14:creationId xmlns:p14="http://schemas.microsoft.com/office/powerpoint/2010/main" val="329650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CF45C-3B4D-4A71-9179-9AB0EAFC8CDB}"/>
              </a:ext>
            </a:extLst>
          </p:cNvPr>
          <p:cNvSpPr>
            <a:spLocks noGrp="1"/>
          </p:cNvSpPr>
          <p:nvPr>
            <p:ph type="title"/>
          </p:nvPr>
        </p:nvSpPr>
        <p:spPr>
          <a:xfrm>
            <a:off x="913775" y="1"/>
            <a:ext cx="10364451" cy="1066800"/>
          </a:xfrm>
        </p:spPr>
        <p:txBody>
          <a:bodyPr/>
          <a:lstStyle/>
          <a:p>
            <a:r>
              <a:rPr lang="uk-UA" sz="32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Утворення ознак</a:t>
            </a:r>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endParaRPr lang="uk-UA" dirty="0"/>
          </a:p>
        </p:txBody>
      </p:sp>
      <p:sp>
        <p:nvSpPr>
          <p:cNvPr id="3" name="Місце для вмісту 2">
            <a:extLst>
              <a:ext uri="{FF2B5EF4-FFF2-40B4-BE49-F238E27FC236}">
                <a16:creationId xmlns:a16="http://schemas.microsoft.com/office/drawing/2014/main" id="{9A9F52DE-55AF-4C8E-B250-54AF9F684385}"/>
              </a:ext>
            </a:extLst>
          </p:cNvPr>
          <p:cNvSpPr>
            <a:spLocks noGrp="1"/>
          </p:cNvSpPr>
          <p:nvPr>
            <p:ph sz="quarter" idx="13"/>
          </p:nvPr>
        </p:nvSpPr>
        <p:spPr>
          <a:xfrm>
            <a:off x="0" y="478303"/>
            <a:ext cx="12192000" cy="7301132"/>
          </a:xfrm>
        </p:spPr>
        <p:txBody>
          <a:bodyPr>
            <a:normAutofit/>
          </a:bodyPr>
          <a:lstStyle/>
          <a:p>
            <a:r>
              <a:rPr lang="uk-UA" sz="16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того щоб в організму з’явилася певна ознака, частіше за все повинно відбутися кілька різних процесів. </a:t>
            </a:r>
          </a:p>
          <a:p>
            <a:r>
              <a:rPr lang="uk-UA" sz="16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Наприклад, у мухи дрозофіли (класичного об’єкта досліджень учених-генетиків) забарвлення очей обумовлене наявністю в них двох пігментів — </a:t>
            </a:r>
            <a:r>
              <a:rPr lang="uk-UA" sz="1600" b="1" i="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яскраво-червоного</a:t>
            </a:r>
            <a:r>
              <a:rPr lang="uk-UA" sz="16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й </a:t>
            </a:r>
            <a:r>
              <a:rPr lang="uk-UA" sz="1600" b="1" i="0" u="sng"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коричневого</a:t>
            </a:r>
            <a:r>
              <a:rPr lang="uk-UA" sz="16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uk-UA" sz="16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вироблення кожного з них має відбутися декілька біохімічних реакцій. Кожну з цих реакцій каталізує окремий фермент, який кодується окремим геном. І порушення будь-якого з них позначається на забарвленні очей дрозофіли.</a:t>
            </a:r>
            <a:r>
              <a:rPr lang="uk-U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sz="2600" dirty="0"/>
            </a:br>
            <a:endParaRPr lang="uk-UA" sz="2600" dirty="0"/>
          </a:p>
          <a:p>
            <a:endParaRPr lang="uk-UA" dirty="0"/>
          </a:p>
          <a:p>
            <a:endParaRPr lang="uk-UA" dirty="0"/>
          </a:p>
          <a:p>
            <a:endParaRPr lang="uk-UA" dirty="0"/>
          </a:p>
          <a:p>
            <a:endParaRPr lang="uk-UA" dirty="0"/>
          </a:p>
          <a:p>
            <a:endParaRPr lang="uk-UA" dirty="0"/>
          </a:p>
          <a:p>
            <a:r>
              <a:rPr lang="ru-RU" sz="12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Різноманітність забарвлення очей у дрозофіл</a:t>
            </a: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dirty="0"/>
            </a:br>
            <a:endParaRPr lang="uk-UA" dirty="0"/>
          </a:p>
        </p:txBody>
      </p:sp>
      <p:pic>
        <p:nvPicPr>
          <p:cNvPr id="5" name="Рисунок 4">
            <a:extLst>
              <a:ext uri="{FF2B5EF4-FFF2-40B4-BE49-F238E27FC236}">
                <a16:creationId xmlns:a16="http://schemas.microsoft.com/office/drawing/2014/main" id="{671B0BDC-ADA6-4DCA-B538-19D665873E77}"/>
              </a:ext>
            </a:extLst>
          </p:cNvPr>
          <p:cNvPicPr>
            <a:picLocks noChangeAspect="1"/>
          </p:cNvPicPr>
          <p:nvPr/>
        </p:nvPicPr>
        <p:blipFill rotWithShape="1">
          <a:blip r:embed="rId2"/>
          <a:srcRect l="32769" t="44715" r="50847" b="23269"/>
          <a:stretch/>
        </p:blipFill>
        <p:spPr>
          <a:xfrm>
            <a:off x="4656406" y="2799307"/>
            <a:ext cx="3910819" cy="4049118"/>
          </a:xfrm>
          <a:prstGeom prst="rect">
            <a:avLst/>
          </a:prstGeom>
        </p:spPr>
      </p:pic>
    </p:spTree>
    <p:extLst>
      <p:ext uri="{BB962C8B-B14F-4D97-AF65-F5344CB8AC3E}">
        <p14:creationId xmlns:p14="http://schemas.microsoft.com/office/powerpoint/2010/main" val="7845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567528-139D-4AF5-B3BB-53E106269225}"/>
              </a:ext>
            </a:extLst>
          </p:cNvPr>
          <p:cNvSpPr>
            <a:spLocks noGrp="1"/>
          </p:cNvSpPr>
          <p:nvPr>
            <p:ph type="title"/>
          </p:nvPr>
        </p:nvSpPr>
        <p:spPr>
          <a:xfrm>
            <a:off x="913775" y="1"/>
            <a:ext cx="10364451" cy="1066800"/>
          </a:xfrm>
        </p:spPr>
        <p:txBody>
          <a:bodyPr/>
          <a:lstStyle/>
          <a:p>
            <a:r>
              <a:rPr lang="uk-UA" sz="32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Взаємодія генів</a:t>
            </a:r>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endParaRPr lang="uk-UA" dirty="0"/>
          </a:p>
        </p:txBody>
      </p:sp>
      <p:sp>
        <p:nvSpPr>
          <p:cNvPr id="3" name="Місце для вмісту 2">
            <a:extLst>
              <a:ext uri="{FF2B5EF4-FFF2-40B4-BE49-F238E27FC236}">
                <a16:creationId xmlns:a16="http://schemas.microsoft.com/office/drawing/2014/main" id="{92620D9B-41FC-4B50-9238-46FD2BF5993A}"/>
              </a:ext>
            </a:extLst>
          </p:cNvPr>
          <p:cNvSpPr>
            <a:spLocks noGrp="1"/>
          </p:cNvSpPr>
          <p:nvPr>
            <p:ph sz="quarter" idx="13"/>
          </p:nvPr>
        </p:nvSpPr>
        <p:spPr>
          <a:xfrm>
            <a:off x="0" y="745588"/>
            <a:ext cx="12192000" cy="6344529"/>
          </a:xfrm>
        </p:spPr>
        <p:txBody>
          <a:bodyPr/>
          <a:lstStyle/>
          <a:p>
            <a:r>
              <a:rPr lang="ru-RU"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Ознаки, які визначаються одним геном, називають </a:t>
            </a:r>
            <a:r>
              <a:rPr lang="ru-RU"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моногенними</a:t>
            </a:r>
            <a:r>
              <a:rPr lang="ru-RU"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Але навіть вони можуть утворюватися внаслідок взаємодії. </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Відомо багато випадків, коли ознака або властивості організму визначаються двома або більше різними генами, які взаємодіють між собою. Але слід пам’ятати, що </a:t>
            </a:r>
            <a:r>
              <a:rPr lang="uk-UA" b="1" i="0" u="sng"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взаємодіють не самі гени, а молекули білків або РНК, утворення яких вони забезпечують</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Під час взаємодії неалельних генів відбувається відхилення від менделівських закономірностей розщеплення за фенотипом у нащадків.</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Розрізняють такі основні типи взаємодії генів: </a:t>
            </a:r>
            <a:r>
              <a:rPr lang="uk-UA"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комплементарність</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епістаз </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 </a:t>
            </a:r>
            <a:r>
              <a:rPr lang="uk-UA"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полімерія</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Крім того, окремо розглядають модифікуючу дію гена (</a:t>
            </a:r>
            <a:r>
              <a:rPr lang="uk-UA"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плейотропію</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яка проявляється у визначенні одним геном різних ознак.</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br>
              <a:rPr lang="uk-UA" dirty="0"/>
            </a:br>
            <a:br>
              <a:rPr lang="ru-RU" dirty="0"/>
            </a:br>
            <a:endParaRPr lang="uk-UA" dirty="0"/>
          </a:p>
        </p:txBody>
      </p:sp>
    </p:spTree>
    <p:extLst>
      <p:ext uri="{BB962C8B-B14F-4D97-AF65-F5344CB8AC3E}">
        <p14:creationId xmlns:p14="http://schemas.microsoft.com/office/powerpoint/2010/main" val="293727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2358BF-7A98-4D32-B813-49BB819A74F0}"/>
              </a:ext>
            </a:extLst>
          </p:cNvPr>
          <p:cNvSpPr>
            <a:spLocks noGrp="1"/>
          </p:cNvSpPr>
          <p:nvPr>
            <p:ph type="title"/>
          </p:nvPr>
        </p:nvSpPr>
        <p:spPr>
          <a:xfrm>
            <a:off x="913775" y="1"/>
            <a:ext cx="10364451" cy="1066800"/>
          </a:xfrm>
        </p:spPr>
        <p:txBody>
          <a:bodyPr>
            <a:normAutofit/>
          </a:bodyPr>
          <a:lstStyle/>
          <a:p>
            <a:r>
              <a:rPr lang="uk-UA" sz="32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Комплементарність</a:t>
            </a:r>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26719330-E9CC-4E02-BFA1-F2716A2384E4}"/>
              </a:ext>
            </a:extLst>
          </p:cNvPr>
          <p:cNvSpPr>
            <a:spLocks noGrp="1"/>
          </p:cNvSpPr>
          <p:nvPr>
            <p:ph sz="quarter" idx="13"/>
          </p:nvPr>
        </p:nvSpPr>
        <p:spPr>
          <a:xfrm>
            <a:off x="0" y="548638"/>
            <a:ext cx="6330462" cy="8947053"/>
          </a:xfrm>
        </p:spPr>
        <p:txBody>
          <a:bodyPr>
            <a:normAutofit fontScale="77500" lnSpcReduction="20000"/>
          </a:bodyPr>
          <a:lstStyle/>
          <a:p>
            <a:r>
              <a:rPr lang="uk-UA"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Під час комплементарної взаємодії генів розвиток озна</a:t>
            </a:r>
            <a:r>
              <a:rPr lang="ru-RU"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 відбувається лише у випадку, коли кожний із неалельних генів має хоча б по</a:t>
            </a:r>
            <a:r>
              <a:rPr lang="ru-RU"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одному домінантному алелю.</a:t>
            </a:r>
            <a:r>
              <a:rPr lang="uk-UA"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uk-UA"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Наприклад, у визначенні форми плода у гарбуза</a:t>
            </a:r>
            <a:r>
              <a:rPr lang="uk-UA"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беруть два гени – а і в. якщо певна рослина має в </a:t>
            </a:r>
            <a:r>
              <a:rPr lang="ru-RU"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кожному з цих генів хоча один домінантний алель, то форма її плодів буде дископодібною.</a:t>
            </a:r>
            <a:r>
              <a:rPr lang="ru-RU"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uk-UA"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 утвориться така форма внаслідок взаємодії домінантних алелів двох генів. Тобто дископодібні плоди мають будь-які особини з генотипом </a:t>
            </a:r>
            <a:r>
              <a:rPr lang="en-US" sz="2300" b="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a:t>
            </a:r>
            <a:r>
              <a:rPr lang="en-US"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uk-UA"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uk-UA"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Якщо один із генів буде представлений рецесивною гомозиготою, а другий матиме хоча б один домінантний алель (особини з генотипами                                      </a:t>
            </a:r>
            <a:r>
              <a:rPr lang="en-US"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23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то комплементарна взаємодія не відбудеться і плоди матимуть сферичну форму. Особина з обома генами у стані рецесивної гомозиготи матиме видовжені плоди.</a:t>
            </a:r>
            <a:r>
              <a:rPr lang="uk-UA"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br>
              <a:rPr lang="en-US" dirty="0"/>
            </a:br>
            <a:br>
              <a:rPr lang="ru-RU" dirty="0"/>
            </a:br>
            <a:r>
              <a:rPr lang="ru-RU" dirty="0"/>
              <a:t> </a:t>
            </a:r>
            <a:br>
              <a:rPr lang="ru-RU" dirty="0"/>
            </a:br>
            <a:br>
              <a:rPr lang="uk-UA" dirty="0"/>
            </a:br>
            <a:r>
              <a:rPr lang="uk-UA" dirty="0"/>
              <a:t> </a:t>
            </a:r>
            <a:br>
              <a:rPr lang="uk-UA" dirty="0"/>
            </a:br>
            <a:br>
              <a:rPr lang="uk-UA" dirty="0"/>
            </a:br>
            <a:br>
              <a:rPr lang="ru-RU" dirty="0"/>
            </a:br>
            <a:r>
              <a:rPr lang="ru-RU" dirty="0"/>
              <a:t> </a:t>
            </a:r>
            <a:br>
              <a:rPr lang="ru-RU" dirty="0"/>
            </a:br>
            <a:r>
              <a:rPr lang="uk-UA" dirty="0"/>
              <a:t> </a:t>
            </a:r>
            <a:br>
              <a:rPr lang="uk-UA" dirty="0"/>
            </a:br>
            <a:br>
              <a:rPr lang="uk-UA" dirty="0"/>
            </a:br>
            <a:endParaRPr lang="uk-UA" dirty="0"/>
          </a:p>
        </p:txBody>
      </p:sp>
      <p:sp>
        <p:nvSpPr>
          <p:cNvPr id="11" name="Rectangle 4">
            <a:extLst>
              <a:ext uri="{FF2B5EF4-FFF2-40B4-BE49-F238E27FC236}">
                <a16:creationId xmlns:a16="http://schemas.microsoft.com/office/drawing/2014/main" id="{BBDF5844-908E-422E-BDD1-0A8A4FA0DA44}"/>
              </a:ext>
            </a:extLst>
          </p:cNvPr>
          <p:cNvSpPr>
            <a:spLocks noChangeArrowheads="1"/>
          </p:cNvSpPr>
          <p:nvPr/>
        </p:nvSpPr>
        <p:spPr bwMode="auto">
          <a:xfrm>
            <a:off x="5100638" y="394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1800" b="0" i="0" u="none" strike="noStrike" cap="none" normalizeH="0" baseline="0">
                <a:ln>
                  <a:noFill/>
                </a:ln>
                <a:solidFill>
                  <a:schemeClr val="tx1"/>
                </a:solidFill>
                <a:effectLst/>
                <a:latin typeface="Arial" panose="020B0604020202020204" pitchFamily="34" charset="0"/>
              </a:rPr>
            </a:b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FCEB271A-D9CF-4341-9647-E950D0B1893C}"/>
              </a:ext>
            </a:extLst>
          </p:cNvPr>
          <p:cNvSpPr>
            <a:spLocks noChangeArrowheads="1"/>
          </p:cNvSpPr>
          <p:nvPr/>
        </p:nvSpPr>
        <p:spPr bwMode="auto">
          <a:xfrm>
            <a:off x="5100638" y="394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1800" b="0" i="0" u="none" strike="noStrike" cap="none" normalizeH="0" baseline="0">
                <a:ln>
                  <a:noFill/>
                </a:ln>
                <a:solidFill>
                  <a:schemeClr val="tx1"/>
                </a:solidFill>
                <a:effectLst/>
                <a:latin typeface="Arial" panose="020B0604020202020204" pitchFamily="34" charset="0"/>
              </a:rPr>
            </a:br>
            <a:endParaRPr kumimoji="0" lang="uk-UA" altLang="uk-UA" sz="1800" b="0" i="0" u="none" strike="noStrike" cap="none" normalizeH="0" baseline="0">
              <a:ln>
                <a:noFill/>
              </a:ln>
              <a:solidFill>
                <a:schemeClr val="tx1"/>
              </a:solidFill>
              <a:effectLst/>
              <a:latin typeface="Arial" panose="020B0604020202020204" pitchFamily="34" charset="0"/>
            </a:endParaRPr>
          </a:p>
        </p:txBody>
      </p:sp>
      <p:pic>
        <p:nvPicPr>
          <p:cNvPr id="15" name="Рисунок 14">
            <a:extLst>
              <a:ext uri="{FF2B5EF4-FFF2-40B4-BE49-F238E27FC236}">
                <a16:creationId xmlns:a16="http://schemas.microsoft.com/office/drawing/2014/main" id="{13DBCC22-1AEA-4611-B091-F848FABF70FA}"/>
              </a:ext>
            </a:extLst>
          </p:cNvPr>
          <p:cNvPicPr>
            <a:picLocks noChangeAspect="1"/>
          </p:cNvPicPr>
          <p:nvPr/>
        </p:nvPicPr>
        <p:blipFill rotWithShape="1">
          <a:blip r:embed="rId2"/>
          <a:srcRect l="33231" t="70163" r="59063" b="28116"/>
          <a:stretch/>
        </p:blipFill>
        <p:spPr>
          <a:xfrm>
            <a:off x="2018714" y="5350070"/>
            <a:ext cx="2293034" cy="287753"/>
          </a:xfrm>
          <a:prstGeom prst="rect">
            <a:avLst/>
          </a:prstGeom>
        </p:spPr>
      </p:pic>
      <p:pic>
        <p:nvPicPr>
          <p:cNvPr id="17" name="Рисунок 16">
            <a:extLst>
              <a:ext uri="{FF2B5EF4-FFF2-40B4-BE49-F238E27FC236}">
                <a16:creationId xmlns:a16="http://schemas.microsoft.com/office/drawing/2014/main" id="{1B9CEFD3-0FE5-4C9A-A9DA-A4ED21FECF47}"/>
              </a:ext>
            </a:extLst>
          </p:cNvPr>
          <p:cNvPicPr>
            <a:picLocks noChangeAspect="1"/>
          </p:cNvPicPr>
          <p:nvPr/>
        </p:nvPicPr>
        <p:blipFill rotWithShape="1">
          <a:blip r:embed="rId3"/>
          <a:srcRect l="46846" t="31580" r="31000" b="29426"/>
          <a:stretch/>
        </p:blipFill>
        <p:spPr>
          <a:xfrm>
            <a:off x="6667999" y="512299"/>
            <a:ext cx="5524001" cy="5466456"/>
          </a:xfrm>
          <a:prstGeom prst="rect">
            <a:avLst/>
          </a:prstGeom>
        </p:spPr>
      </p:pic>
    </p:spTree>
    <p:extLst>
      <p:ext uri="{BB962C8B-B14F-4D97-AF65-F5344CB8AC3E}">
        <p14:creationId xmlns:p14="http://schemas.microsoft.com/office/powerpoint/2010/main" val="153075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055C2-7A2B-4109-825E-B9038FB34467}"/>
              </a:ext>
            </a:extLst>
          </p:cNvPr>
          <p:cNvSpPr>
            <a:spLocks noGrp="1"/>
          </p:cNvSpPr>
          <p:nvPr>
            <p:ph type="title"/>
          </p:nvPr>
        </p:nvSpPr>
        <p:spPr>
          <a:xfrm>
            <a:off x="913775" y="1"/>
            <a:ext cx="10364451" cy="1066800"/>
          </a:xfrm>
        </p:spPr>
        <p:txBody>
          <a:bodyPr>
            <a:normAutofit/>
          </a:bodyPr>
          <a:lstStyle/>
          <a:p>
            <a:r>
              <a:rPr lang="uk-UA" sz="32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епістаз</a:t>
            </a:r>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B105858A-8744-407C-96DF-01839A5B6F3F}"/>
              </a:ext>
            </a:extLst>
          </p:cNvPr>
          <p:cNvSpPr>
            <a:spLocks noGrp="1"/>
          </p:cNvSpPr>
          <p:nvPr>
            <p:ph sz="quarter" idx="13"/>
          </p:nvPr>
        </p:nvSpPr>
        <p:spPr>
          <a:xfrm>
            <a:off x="-168812" y="562707"/>
            <a:ext cx="5753686" cy="7441809"/>
          </a:xfrm>
        </p:spPr>
        <p:txBody>
          <a:bodyPr>
            <a:normAutofit lnSpcReduction="10000"/>
          </a:bodyPr>
          <a:lstStyle/>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 разі епістатичної взаємодії генів домінантний або рецесивний алель одного гена пригнічує прояв домінантного алеля іншого гена.</a:t>
            </a:r>
          </a:p>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Відповідно, розрізняють домінантний і рецесивний епістаз. </a:t>
            </a:r>
          </a:p>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Наприклад, у собак домінантний алель гена </a:t>
            </a:r>
            <a:r>
              <a:rPr lang="en-US" sz="1800" b="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забезпечує чорне забарвлення, а рецесивний — коричневе. А домінантний алель гена </a:t>
            </a:r>
            <a:r>
              <a:rPr lang="uk-UA" sz="180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 </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взагалі блокує синтез відповідних ферментів і спричиняє появу палевого забарвлення. </a:t>
            </a:r>
          </a:p>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Тому особини з генотипами </a:t>
            </a:r>
            <a:r>
              <a:rPr lang="uk-UA" sz="1800" b="0"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будуть мати </a:t>
            </a:r>
            <a:r>
              <a:rPr lang="uk-UA" sz="1800" b="1" i="0" u="sng"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чорну</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шерсть, з генотипами </a:t>
            </a:r>
            <a:br>
              <a:rPr lang="uk-UA" dirty="0"/>
            </a:b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1800" b="1" i="0" u="sng"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палеву</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а з генотипом</a:t>
            </a:r>
            <a:r>
              <a:rPr lang="uk-U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1800" b="1" i="0" u="sng"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коричневу</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uk-U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br>
              <a:rPr lang="uk-UA" dirty="0"/>
            </a:br>
            <a:br>
              <a:rPr lang="uk-UA" dirty="0"/>
            </a:br>
            <a:endParaRPr lang="uk-UA" dirty="0"/>
          </a:p>
        </p:txBody>
      </p:sp>
      <p:pic>
        <p:nvPicPr>
          <p:cNvPr id="5" name="Рисунок 4">
            <a:extLst>
              <a:ext uri="{FF2B5EF4-FFF2-40B4-BE49-F238E27FC236}">
                <a16:creationId xmlns:a16="http://schemas.microsoft.com/office/drawing/2014/main" id="{27D2B3F0-9964-404F-8A95-C82B9C79A736}"/>
              </a:ext>
            </a:extLst>
          </p:cNvPr>
          <p:cNvPicPr>
            <a:picLocks noChangeAspect="1"/>
          </p:cNvPicPr>
          <p:nvPr/>
        </p:nvPicPr>
        <p:blipFill rotWithShape="1">
          <a:blip r:embed="rId2"/>
          <a:srcRect l="47539" t="53773" r="49999" b="44202"/>
          <a:stretch/>
        </p:blipFill>
        <p:spPr>
          <a:xfrm>
            <a:off x="3967087" y="4882698"/>
            <a:ext cx="647113" cy="351941"/>
          </a:xfrm>
          <a:prstGeom prst="rect">
            <a:avLst/>
          </a:prstGeom>
        </p:spPr>
      </p:pic>
      <p:pic>
        <p:nvPicPr>
          <p:cNvPr id="7" name="Рисунок 6">
            <a:extLst>
              <a:ext uri="{FF2B5EF4-FFF2-40B4-BE49-F238E27FC236}">
                <a16:creationId xmlns:a16="http://schemas.microsoft.com/office/drawing/2014/main" id="{51DF1083-6970-4E6C-A477-930CA4EB0DFE}"/>
              </a:ext>
            </a:extLst>
          </p:cNvPr>
          <p:cNvPicPr>
            <a:picLocks noChangeAspect="1"/>
          </p:cNvPicPr>
          <p:nvPr/>
        </p:nvPicPr>
        <p:blipFill rotWithShape="1">
          <a:blip r:embed="rId2"/>
          <a:srcRect l="34671" t="56328" r="56798" b="41959"/>
          <a:stretch/>
        </p:blipFill>
        <p:spPr>
          <a:xfrm>
            <a:off x="1828800" y="5532891"/>
            <a:ext cx="2166424" cy="244563"/>
          </a:xfrm>
          <a:prstGeom prst="rect">
            <a:avLst/>
          </a:prstGeom>
        </p:spPr>
      </p:pic>
      <p:pic>
        <p:nvPicPr>
          <p:cNvPr id="9" name="Рисунок 8">
            <a:extLst>
              <a:ext uri="{FF2B5EF4-FFF2-40B4-BE49-F238E27FC236}">
                <a16:creationId xmlns:a16="http://schemas.microsoft.com/office/drawing/2014/main" id="{B9AFDB94-D3B9-4C04-B51A-7DE58E280AF3}"/>
              </a:ext>
            </a:extLst>
          </p:cNvPr>
          <p:cNvPicPr>
            <a:picLocks noChangeAspect="1"/>
          </p:cNvPicPr>
          <p:nvPr/>
        </p:nvPicPr>
        <p:blipFill rotWithShape="1">
          <a:blip r:embed="rId3"/>
          <a:srcRect l="58615" t="56003" r="38731" b="41740"/>
          <a:stretch/>
        </p:blipFill>
        <p:spPr>
          <a:xfrm>
            <a:off x="3506693" y="5785769"/>
            <a:ext cx="783950" cy="374934"/>
          </a:xfrm>
          <a:prstGeom prst="rect">
            <a:avLst/>
          </a:prstGeom>
        </p:spPr>
      </p:pic>
      <p:pic>
        <p:nvPicPr>
          <p:cNvPr id="11" name="Рисунок 10">
            <a:extLst>
              <a:ext uri="{FF2B5EF4-FFF2-40B4-BE49-F238E27FC236}">
                <a16:creationId xmlns:a16="http://schemas.microsoft.com/office/drawing/2014/main" id="{82B02247-BA3A-4F55-A279-4BE7DBF5584D}"/>
              </a:ext>
            </a:extLst>
          </p:cNvPr>
          <p:cNvPicPr>
            <a:picLocks noChangeAspect="1"/>
          </p:cNvPicPr>
          <p:nvPr/>
        </p:nvPicPr>
        <p:blipFill rotWithShape="1">
          <a:blip r:embed="rId4"/>
          <a:srcRect l="33000" t="30555" r="26500" b="29083"/>
          <a:stretch/>
        </p:blipFill>
        <p:spPr>
          <a:xfrm>
            <a:off x="5419579" y="1229069"/>
            <a:ext cx="6772421" cy="4130721"/>
          </a:xfrm>
          <a:prstGeom prst="rect">
            <a:avLst/>
          </a:prstGeom>
        </p:spPr>
      </p:pic>
    </p:spTree>
    <p:extLst>
      <p:ext uri="{BB962C8B-B14F-4D97-AF65-F5344CB8AC3E}">
        <p14:creationId xmlns:p14="http://schemas.microsoft.com/office/powerpoint/2010/main" val="240012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78DBE-89CF-499A-BADB-B49C1D5158A7}"/>
              </a:ext>
            </a:extLst>
          </p:cNvPr>
          <p:cNvSpPr>
            <a:spLocks noGrp="1"/>
          </p:cNvSpPr>
          <p:nvPr>
            <p:ph type="title"/>
          </p:nvPr>
        </p:nvSpPr>
        <p:spPr>
          <a:xfrm>
            <a:off x="913775" y="1"/>
            <a:ext cx="10364451" cy="914399"/>
          </a:xfrm>
        </p:spPr>
        <p:txBody>
          <a:bodyPr>
            <a:normAutofit fontScale="90000"/>
          </a:bodyPr>
          <a:lstStyle/>
          <a:p>
            <a:r>
              <a:rPr lang="uk-UA" sz="32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полімерія</a:t>
            </a:r>
            <a: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id="{051FC5B9-3B23-42BD-B9F4-4C27FABBCF6F}"/>
              </a:ext>
            </a:extLst>
          </p:cNvPr>
          <p:cNvSpPr>
            <a:spLocks noGrp="1"/>
          </p:cNvSpPr>
          <p:nvPr>
            <p:ph sz="quarter" idx="13"/>
          </p:nvPr>
        </p:nvSpPr>
        <p:spPr>
          <a:xfrm>
            <a:off x="-1" y="548640"/>
            <a:ext cx="12191999" cy="6309360"/>
          </a:xfrm>
        </p:spPr>
        <p:txBody>
          <a:bodyPr/>
          <a:lstStyle/>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 разі полімерної взаємодії генів для прояву ознаки необхідна наявність хоча б одного домінантного алеля в будь-якого з кількох генів. </a:t>
            </a:r>
          </a:p>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Ці гени виконують одну функцію (наприклад, забезпечують синтез одного пігменту), але можуть розташовуватися в різних хромосомах. Їх називають </a:t>
            </a:r>
            <a:r>
              <a:rPr lang="uk-UA"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полімерними генами</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uk-UA"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Полімерні гени зазвичай визначають кількісні ознаки (розмір, забарвлення тощо). Діють вони, доповнюючи один одного, тому їх зазвичай позначають однаковими літерами латинського алфавіту, додаючи нижній числовий індекс для того, щоб розрізняти гени між собою. Наприклад,</a:t>
            </a:r>
            <a:r>
              <a:rPr lang="uk-UA"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br>
              <a:rPr lang="uk-UA" dirty="0"/>
            </a:br>
            <a:endParaRPr lang="uk-UA" dirty="0"/>
          </a:p>
        </p:txBody>
      </p:sp>
      <p:pic>
        <p:nvPicPr>
          <p:cNvPr id="5" name="Рисунок 4">
            <a:extLst>
              <a:ext uri="{FF2B5EF4-FFF2-40B4-BE49-F238E27FC236}">
                <a16:creationId xmlns:a16="http://schemas.microsoft.com/office/drawing/2014/main" id="{4A4A3127-B053-4863-BBCC-D76326207188}"/>
              </a:ext>
            </a:extLst>
          </p:cNvPr>
          <p:cNvPicPr>
            <a:picLocks noChangeAspect="1"/>
          </p:cNvPicPr>
          <p:nvPr/>
        </p:nvPicPr>
        <p:blipFill rotWithShape="1">
          <a:blip r:embed="rId2"/>
          <a:srcRect l="33000" t="30760" r="26731" b="30246"/>
          <a:stretch/>
        </p:blipFill>
        <p:spPr>
          <a:xfrm>
            <a:off x="5275385" y="3155364"/>
            <a:ext cx="6916615" cy="3702635"/>
          </a:xfrm>
          <a:prstGeom prst="rect">
            <a:avLst/>
          </a:prstGeom>
        </p:spPr>
      </p:pic>
      <p:pic>
        <p:nvPicPr>
          <p:cNvPr id="6" name="Рисунок 5">
            <a:extLst>
              <a:ext uri="{FF2B5EF4-FFF2-40B4-BE49-F238E27FC236}">
                <a16:creationId xmlns:a16="http://schemas.microsoft.com/office/drawing/2014/main" id="{B90B885E-F945-45A3-B329-FBB3C633D8A0}"/>
              </a:ext>
            </a:extLst>
          </p:cNvPr>
          <p:cNvPicPr>
            <a:picLocks noChangeAspect="1"/>
          </p:cNvPicPr>
          <p:nvPr/>
        </p:nvPicPr>
        <p:blipFill rotWithShape="1">
          <a:blip r:embed="rId3"/>
          <a:srcRect l="40269" t="37569" r="47202" b="60069"/>
          <a:stretch/>
        </p:blipFill>
        <p:spPr>
          <a:xfrm>
            <a:off x="422031" y="3560644"/>
            <a:ext cx="4248444" cy="450408"/>
          </a:xfrm>
          <a:prstGeom prst="rect">
            <a:avLst/>
          </a:prstGeom>
        </p:spPr>
      </p:pic>
    </p:spTree>
    <p:extLst>
      <p:ext uri="{BB962C8B-B14F-4D97-AF65-F5344CB8AC3E}">
        <p14:creationId xmlns:p14="http://schemas.microsoft.com/office/powerpoint/2010/main" val="118625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2563CBB-09B8-44E7-A6FF-ED7ED1349987}"/>
              </a:ext>
            </a:extLst>
          </p:cNvPr>
          <p:cNvSpPr>
            <a:spLocks noGrp="1"/>
          </p:cNvSpPr>
          <p:nvPr>
            <p:ph sz="quarter" idx="13"/>
          </p:nvPr>
        </p:nvSpPr>
        <p:spPr>
          <a:xfrm>
            <a:off x="0" y="0"/>
            <a:ext cx="12192000" cy="7202658"/>
          </a:xfrm>
        </p:spPr>
        <p:txBody>
          <a:bodyPr>
            <a:normAutofit/>
          </a:bodyPr>
          <a:lstStyle/>
          <a:p>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цим механізмом відбувається успадкування кольору насіння у пшениці та кольору шкіри у людини. Так, у разі успадкування кольору насінин пшениці взаємодіють два полімерні гени, кожен з яких має по два алелі. А забарвлення насінин обумовлене кількістю домінантних алелів цих генів. Чим більше домінантних алелів, тим більша інтенсивність червоного забарвлення. У рецесивних гомозигот насіння біле, а в особин із генотипом </a:t>
            </a:r>
            <a:r>
              <a:rPr lang="en-US" sz="1800" b="1"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1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800" b="1"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1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1800" b="1"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1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800" b="1" i="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1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1800" b="0"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воно темно-червоне.</a:t>
            </a:r>
            <a:r>
              <a:rPr lang="uk-UA"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dirty="0"/>
            </a:br>
            <a:br>
              <a:rPr lang="uk-UA" dirty="0"/>
            </a:br>
            <a:endParaRPr lang="uk-UA" dirty="0"/>
          </a:p>
        </p:txBody>
      </p:sp>
      <p:pic>
        <p:nvPicPr>
          <p:cNvPr id="6" name="Рисунок 5">
            <a:extLst>
              <a:ext uri="{FF2B5EF4-FFF2-40B4-BE49-F238E27FC236}">
                <a16:creationId xmlns:a16="http://schemas.microsoft.com/office/drawing/2014/main" id="{3D7B0BBD-668A-4986-964E-619C87F54648}"/>
              </a:ext>
            </a:extLst>
          </p:cNvPr>
          <p:cNvPicPr>
            <a:picLocks noChangeAspect="1"/>
          </p:cNvPicPr>
          <p:nvPr/>
        </p:nvPicPr>
        <p:blipFill rotWithShape="1">
          <a:blip r:embed="rId2"/>
          <a:srcRect l="33000" t="30760" r="26731" b="30246"/>
          <a:stretch/>
        </p:blipFill>
        <p:spPr>
          <a:xfrm>
            <a:off x="1786595" y="2009907"/>
            <a:ext cx="8328075" cy="4848093"/>
          </a:xfrm>
          <a:prstGeom prst="rect">
            <a:avLst/>
          </a:prstGeom>
        </p:spPr>
      </p:pic>
    </p:spTree>
    <p:extLst>
      <p:ext uri="{BB962C8B-B14F-4D97-AF65-F5344CB8AC3E}">
        <p14:creationId xmlns:p14="http://schemas.microsoft.com/office/powerpoint/2010/main" val="4007684208"/>
      </p:ext>
    </p:extLst>
  </p:cSld>
  <p:clrMapOvr>
    <a:masterClrMapping/>
  </p:clrMapOvr>
</p:sld>
</file>

<file path=ppt/theme/theme1.xml><?xml version="1.0" encoding="utf-8"?>
<a:theme xmlns:a="http://schemas.openxmlformats.org/drawingml/2006/main" name="Краплинка">
  <a:themeElements>
    <a:clrScheme name="Краплинка">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раплинк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раплинка">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Краплинка</Template>
  <TotalTime>151</TotalTime>
  <Words>900</Words>
  <Application>Microsoft Office PowerPoint</Application>
  <PresentationFormat>Широкий екран</PresentationFormat>
  <Paragraphs>52</Paragraphs>
  <Slides>21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21</vt:i4>
      </vt:variant>
    </vt:vector>
  </HeadingPairs>
  <TitlesOfParts>
    <vt:vector size="26" baseType="lpstr">
      <vt:lpstr>Arial</vt:lpstr>
      <vt:lpstr>SchoolBookC</vt:lpstr>
      <vt:lpstr>Times New Roman</vt:lpstr>
      <vt:lpstr>Tw Cen MT</vt:lpstr>
      <vt:lpstr>Краплинка</vt:lpstr>
      <vt:lpstr>Ознака як результат взаємодії генів             Практична робота №3: Складання схем схрещування </vt:lpstr>
      <vt:lpstr>Самостійна робота</vt:lpstr>
      <vt:lpstr>повторення</vt:lpstr>
      <vt:lpstr>Утворення ознак  </vt:lpstr>
      <vt:lpstr>Взаємодія генів  </vt:lpstr>
      <vt:lpstr>Комплементарність  </vt:lpstr>
      <vt:lpstr>епістаз  </vt:lpstr>
      <vt:lpstr>полімерія  </vt:lpstr>
      <vt:lpstr>Презентація PowerPoint</vt:lpstr>
      <vt:lpstr>Презентація PowerPoint</vt:lpstr>
      <vt:lpstr>ПoрiвняЛьнa xapaкTеpисTикa несПaдкoBoї i спaДкoвoї MiнлиBoсTi  </vt:lpstr>
      <vt:lpstr>практична робота №3  </vt:lpstr>
      <vt:lpstr>Презентація PowerPoint</vt:lpstr>
      <vt:lpstr>Алгоритм складання схеми схрещування  </vt:lpstr>
      <vt:lpstr>Хід роботи  </vt:lpstr>
      <vt:lpstr>Презентація PowerPoint</vt:lpstr>
      <vt:lpstr>Додаток. СКЛАДАННЯ СХЕМ МОНОГІБРИДНОГО СХРЕЩУВАННЯ  </vt:lpstr>
      <vt:lpstr>Презентація PowerPoint</vt:lpstr>
      <vt:lpstr>Презентація PowerPoint</vt:lpstr>
      <vt:lpstr>Додаток. СКЛАДАННЯ СХЕМ диГІБРИДНОГО СХРЕЩУВАННЯ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Ознака як результат взаємодії генів             Практична робота №3. Складання схем схрещування </dc:title>
  <dc:creator>Тетяна Пашаєва</dc:creator>
  <cp:lastModifiedBy>Тетяна Пашаєва</cp:lastModifiedBy>
  <cp:revision>21</cp:revision>
  <dcterms:created xsi:type="dcterms:W3CDTF">2021-02-01T15:03:40Z</dcterms:created>
  <dcterms:modified xsi:type="dcterms:W3CDTF">2021-02-02T17:17:16Z</dcterms:modified>
</cp:coreProperties>
</file>