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0" name="Подзаголовок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1039CAA-C968-4933-BFBF-2348A2174949}" type="datetimeFigureOut">
              <a:rPr lang="en-US" smtClean="0"/>
              <a:t>1/16/2024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97522D1-2C99-4BF5-8E47-ECFB989CEA1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1039CAA-C968-4933-BFBF-2348A2174949}" type="datetimeFigureOut">
              <a:rPr lang="en-US" smtClean="0"/>
              <a:t>1/16/2024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97522D1-2C99-4BF5-8E47-ECFB989CEA1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1039CAA-C968-4933-BFBF-2348A2174949}" type="datetimeFigureOut">
              <a:rPr lang="en-US" smtClean="0"/>
              <a:t>1/16/2024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97522D1-2C99-4BF5-8E47-ECFB989CEA1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1039CAA-C968-4933-BFBF-2348A2174949}" type="datetimeFigureOut">
              <a:rPr lang="en-US" smtClean="0"/>
              <a:t>1/16/2024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97522D1-2C99-4BF5-8E47-ECFB989CEA1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Скругленный прямоугольник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1039CAA-C968-4933-BFBF-2348A2174949}" type="datetimeFigureOut">
              <a:rPr lang="en-US" smtClean="0"/>
              <a:t>1/16/2024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97522D1-2C99-4BF5-8E47-ECFB989CEA1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1039CAA-C968-4933-BFBF-2348A2174949}" type="datetimeFigureOut">
              <a:rPr lang="en-US" smtClean="0"/>
              <a:t>1/16/2024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97522D1-2C99-4BF5-8E47-ECFB989CEA1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1039CAA-C968-4933-BFBF-2348A2174949}" type="datetimeFigureOut">
              <a:rPr lang="en-US" smtClean="0"/>
              <a:t>1/16/2024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97522D1-2C99-4BF5-8E47-ECFB989CEA1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1039CAA-C968-4933-BFBF-2348A2174949}" type="datetimeFigureOut">
              <a:rPr lang="en-US" smtClean="0"/>
              <a:t>1/16/2024</a:t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97522D1-2C99-4BF5-8E47-ECFB989CEA1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1039CAA-C968-4933-BFBF-2348A2174949}" type="datetimeFigureOut">
              <a:rPr lang="en-US" smtClean="0"/>
              <a:t>1/16/2024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97522D1-2C99-4BF5-8E47-ECFB989CEA1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1039CAA-C968-4933-BFBF-2348A2174949}" type="datetimeFigureOut">
              <a:rPr lang="en-US" smtClean="0"/>
              <a:t>1/16/2024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97522D1-2C99-4BF5-8E47-ECFB989CEA1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с одним скругленным углом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1039CAA-C968-4933-BFBF-2348A2174949}" type="datetimeFigureOut">
              <a:rPr lang="en-US" smtClean="0"/>
              <a:t>1/16/2024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97522D1-2C99-4BF5-8E47-ECFB989CEA1B}" type="slidenum">
              <a:rPr lang="en-US" smtClean="0"/>
              <a:t>‹#›</a:t>
            </a:fld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61039CAA-C968-4933-BFBF-2348A2174949}" type="datetimeFigureOut">
              <a:rPr lang="en-US" smtClean="0"/>
              <a:t>1/16/2024</a:t>
            </a:fld>
            <a:endParaRPr lang="en-US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497522D1-2C99-4BF5-8E47-ECFB989CEA1B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dirty="0" err="1" smtClean="0"/>
              <a:t>Мовленнєвий</a:t>
            </a:r>
            <a:r>
              <a:rPr lang="ru-RU" dirty="0" smtClean="0"/>
              <a:t> </a:t>
            </a:r>
            <a:r>
              <a:rPr lang="ru-RU" dirty="0" err="1" smtClean="0"/>
              <a:t>розвиток</a:t>
            </a:r>
            <a:r>
              <a:rPr lang="ru-RU" dirty="0" smtClean="0"/>
              <a:t> (</a:t>
            </a:r>
            <a:r>
              <a:rPr lang="ru-RU" dirty="0" err="1" smtClean="0"/>
              <a:t>елементи</a:t>
            </a:r>
            <a:r>
              <a:rPr lang="ru-RU" dirty="0" smtClean="0"/>
              <a:t> </a:t>
            </a:r>
            <a:r>
              <a:rPr lang="ru-RU" dirty="0" err="1" smtClean="0"/>
              <a:t>грамоти</a:t>
            </a:r>
            <a:r>
              <a:rPr lang="ru-RU" dirty="0" smtClean="0"/>
              <a:t>) </a:t>
            </a:r>
            <a:endParaRPr lang="en-US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l"/>
            <a:r>
              <a:rPr lang="uk-UA" dirty="0" smtClean="0">
                <a:solidFill>
                  <a:schemeClr val="tx1"/>
                </a:solidFill>
              </a:rPr>
              <a:t>Вихователь: Калугіна О.В.</a:t>
            </a:r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60232" y="3789040"/>
            <a:ext cx="1800225" cy="2543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080682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uk-UA" dirty="0"/>
              <a:t>Мета: ознайомити дітей зі слово розрізнювальною роллю звуків(рука — ріка, рік — рак); вправляти в інтонуванні голосних звуків, умінні добирати слова із заданим звуком; закріплювати вміння виконувати звуковий аналіз слів, користуючись відповідними картками-фішками; дати поняття про те, що звуки ми чуємо і вимовляємо, букви бачимо, читаємо, пишемо; ознайомити з буквою «А», що позначає голосний звук [а]; розвивати увагу, виховувати зацікавленість до навчання.</a:t>
            </a:r>
            <a:endParaRPr lang="en-US" dirty="0" smtClean="0">
              <a:effectLst/>
            </a:endParaRPr>
          </a:p>
          <a:p>
            <a:endParaRPr lang="en-US" dirty="0"/>
          </a:p>
        </p:txBody>
      </p:sp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4168" y="4437112"/>
            <a:ext cx="2466975" cy="1847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448232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0"/>
            <a:ext cx="8183880" cy="1051560"/>
          </a:xfrm>
        </p:spPr>
        <p:txBody>
          <a:bodyPr/>
          <a:lstStyle/>
          <a:p>
            <a:r>
              <a:rPr lang="uk-UA" dirty="0" smtClean="0"/>
              <a:t>Запитання</a:t>
            </a: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 smtClean="0"/>
          </a:p>
          <a:p>
            <a:r>
              <a:rPr lang="ru-RU" dirty="0" smtClean="0"/>
              <a:t>З </a:t>
            </a:r>
            <a:r>
              <a:rPr lang="ru-RU" dirty="0" err="1"/>
              <a:t>чого</a:t>
            </a:r>
            <a:r>
              <a:rPr lang="ru-RU" dirty="0"/>
              <a:t> </a:t>
            </a:r>
            <a:r>
              <a:rPr lang="ru-RU" dirty="0" err="1"/>
              <a:t>складаються</a:t>
            </a:r>
            <a:r>
              <a:rPr lang="ru-RU" dirty="0"/>
              <a:t> слова?</a:t>
            </a:r>
          </a:p>
          <a:p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бувають</a:t>
            </a:r>
            <a:r>
              <a:rPr lang="ru-RU" dirty="0"/>
              <a:t> звуки?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8184" y="3789040"/>
            <a:ext cx="2295525" cy="1990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497247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183880" cy="1051560"/>
          </a:xfrm>
        </p:spPr>
        <p:txBody>
          <a:bodyPr>
            <a:normAutofit fontScale="90000"/>
          </a:bodyPr>
          <a:lstStyle/>
          <a:p>
            <a:r>
              <a:rPr lang="ru-RU" dirty="0" err="1"/>
              <a:t>Артикуляційна</a:t>
            </a:r>
            <a:r>
              <a:rPr lang="ru-RU" dirty="0"/>
              <a:t> </a:t>
            </a:r>
            <a:r>
              <a:rPr lang="ru-RU" dirty="0" err="1"/>
              <a:t>гімнастика</a:t>
            </a:r>
            <a:r>
              <a:rPr lang="ru-RU" dirty="0"/>
              <a:t> «</a:t>
            </a:r>
            <a:r>
              <a:rPr lang="ru-RU" dirty="0" err="1"/>
              <a:t>Язичок</a:t>
            </a:r>
            <a:r>
              <a:rPr lang="ru-RU" dirty="0"/>
              <a:t> </a:t>
            </a:r>
            <a:r>
              <a:rPr lang="ru-RU" dirty="0" err="1"/>
              <a:t>дивується</a:t>
            </a:r>
            <a:r>
              <a:rPr lang="ru-RU" dirty="0"/>
              <a:t>»</a:t>
            </a: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412776"/>
            <a:ext cx="8183880" cy="4680520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ru-RU" sz="2500" b="1" dirty="0" smtClean="0"/>
              <a:t>Мета</a:t>
            </a:r>
            <a:r>
              <a:rPr lang="ru-RU" sz="2500" b="1" dirty="0"/>
              <a:t>:</a:t>
            </a:r>
            <a:r>
              <a:rPr lang="ru-RU" sz="2500" dirty="0"/>
              <a:t> </a:t>
            </a:r>
            <a:r>
              <a:rPr lang="ru-RU" sz="2500" dirty="0" err="1"/>
              <a:t>сприяти</a:t>
            </a:r>
            <a:r>
              <a:rPr lang="ru-RU" sz="2500" dirty="0"/>
              <a:t> </a:t>
            </a:r>
            <a:r>
              <a:rPr lang="ru-RU" sz="2500" dirty="0" err="1"/>
              <a:t>зміцненню</a:t>
            </a:r>
            <a:r>
              <a:rPr lang="ru-RU" sz="2500" dirty="0"/>
              <a:t> </a:t>
            </a:r>
            <a:r>
              <a:rPr lang="ru-RU" sz="2500" dirty="0" err="1"/>
              <a:t>м'язів</a:t>
            </a:r>
            <a:r>
              <a:rPr lang="ru-RU" sz="2500" dirty="0"/>
              <a:t> губ, </a:t>
            </a:r>
            <a:r>
              <a:rPr lang="ru-RU" sz="2500" dirty="0" err="1"/>
              <a:t>відпрацьовувати</a:t>
            </a:r>
            <a:r>
              <a:rPr lang="ru-RU" sz="2500" dirty="0"/>
              <a:t> </a:t>
            </a:r>
            <a:r>
              <a:rPr lang="ru-RU" sz="2500" dirty="0" err="1"/>
              <a:t>трива¬лий</a:t>
            </a:r>
            <a:r>
              <a:rPr lang="ru-RU" sz="2500" dirty="0"/>
              <a:t> </a:t>
            </a:r>
            <a:r>
              <a:rPr lang="ru-RU" sz="2500" dirty="0" err="1"/>
              <a:t>рівномірний</a:t>
            </a:r>
            <a:r>
              <a:rPr lang="ru-RU" sz="2500" dirty="0"/>
              <a:t> </a:t>
            </a:r>
            <a:r>
              <a:rPr lang="ru-RU" sz="2500" dirty="0" err="1"/>
              <a:t>видих</a:t>
            </a:r>
            <a:r>
              <a:rPr lang="ru-RU" sz="2500" dirty="0"/>
              <a:t>.</a:t>
            </a:r>
          </a:p>
          <a:p>
            <a:pPr marL="0" indent="0">
              <a:buNone/>
            </a:pPr>
            <a:r>
              <a:rPr lang="ru-RU" sz="2500" dirty="0" err="1"/>
              <a:t>Язичок</a:t>
            </a:r>
            <a:r>
              <a:rPr lang="ru-RU" sz="2500" dirty="0"/>
              <a:t> по </a:t>
            </a:r>
            <a:r>
              <a:rPr lang="ru-RU" sz="2500" dirty="0" err="1"/>
              <a:t>лісу</a:t>
            </a:r>
            <a:r>
              <a:rPr lang="ru-RU" sz="2500" dirty="0"/>
              <a:t> </a:t>
            </a:r>
            <a:r>
              <a:rPr lang="ru-RU" sz="2500" dirty="0" err="1"/>
              <a:t>йшов</a:t>
            </a:r>
            <a:r>
              <a:rPr lang="ru-RU" sz="2500" dirty="0"/>
              <a:t>, </a:t>
            </a:r>
            <a:endParaRPr lang="ru-RU" sz="2500" dirty="0" smtClean="0"/>
          </a:p>
          <a:p>
            <a:pPr marL="0" indent="0">
              <a:buNone/>
            </a:pPr>
            <a:r>
              <a:rPr lang="ru-RU" sz="2500" dirty="0" err="1" smtClean="0"/>
              <a:t>Гарну</a:t>
            </a:r>
            <a:r>
              <a:rPr lang="ru-RU" sz="2500" dirty="0" smtClean="0"/>
              <a:t> </a:t>
            </a:r>
            <a:r>
              <a:rPr lang="ru-RU" sz="2500" dirty="0" err="1"/>
              <a:t>квіточку</a:t>
            </a:r>
            <a:r>
              <a:rPr lang="ru-RU" sz="2500" dirty="0"/>
              <a:t> </a:t>
            </a:r>
            <a:r>
              <a:rPr lang="ru-RU" sz="2500" dirty="0" err="1"/>
              <a:t>знайшов</a:t>
            </a:r>
            <a:r>
              <a:rPr lang="ru-RU" sz="2500" dirty="0"/>
              <a:t>. </a:t>
            </a:r>
            <a:endParaRPr lang="ru-RU" sz="2500" dirty="0" smtClean="0"/>
          </a:p>
          <a:p>
            <a:pPr marL="0" indent="0">
              <a:buNone/>
            </a:pPr>
            <a:r>
              <a:rPr lang="ru-RU" sz="2500" dirty="0" err="1" smtClean="0"/>
              <a:t>Це</a:t>
            </a:r>
            <a:r>
              <a:rPr lang="ru-RU" sz="2500" dirty="0" smtClean="0"/>
              <a:t> </a:t>
            </a:r>
            <a:r>
              <a:rPr lang="ru-RU" sz="2500" dirty="0"/>
              <a:t>не </a:t>
            </a:r>
            <a:r>
              <a:rPr lang="ru-RU" sz="2500" dirty="0" err="1"/>
              <a:t>квітка</a:t>
            </a:r>
            <a:r>
              <a:rPr lang="ru-RU" sz="2500" dirty="0"/>
              <a:t> — </a:t>
            </a:r>
            <a:r>
              <a:rPr lang="ru-RU" sz="2500" dirty="0" err="1"/>
              <a:t>справжнє</a:t>
            </a:r>
            <a:r>
              <a:rPr lang="ru-RU" sz="2500" dirty="0"/>
              <a:t> диво.</a:t>
            </a:r>
          </a:p>
          <a:p>
            <a:pPr marL="0" indent="0">
              <a:buNone/>
            </a:pPr>
            <a:r>
              <a:rPr lang="ru-RU" sz="2500" dirty="0"/>
              <a:t>яка вона красива!</a:t>
            </a:r>
          </a:p>
          <a:p>
            <a:pPr marL="0" indent="0">
              <a:buNone/>
            </a:pPr>
            <a:r>
              <a:rPr lang="ru-RU" sz="2500" dirty="0" err="1"/>
              <a:t>Діти</a:t>
            </a:r>
            <a:r>
              <a:rPr lang="ru-RU" sz="2500" dirty="0"/>
              <a:t> </a:t>
            </a:r>
            <a:r>
              <a:rPr lang="ru-RU" sz="2500" dirty="0" err="1"/>
              <a:t>вимовляють</a:t>
            </a:r>
            <a:r>
              <a:rPr lang="ru-RU" sz="2500" dirty="0"/>
              <a:t> звук [о]. </a:t>
            </a:r>
            <a:endParaRPr lang="ru-RU" sz="2500" dirty="0" smtClean="0"/>
          </a:p>
          <a:p>
            <a:pPr marL="0" indent="0">
              <a:buNone/>
            </a:pPr>
            <a:r>
              <a:rPr lang="ru-RU" sz="2500" dirty="0" err="1" smtClean="0"/>
              <a:t>Далі</a:t>
            </a:r>
            <a:r>
              <a:rPr lang="ru-RU" sz="2500" dirty="0" smtClean="0"/>
              <a:t> </a:t>
            </a:r>
            <a:r>
              <a:rPr lang="ru-RU" sz="2500" dirty="0" err="1"/>
              <a:t>язичок</a:t>
            </a:r>
            <a:r>
              <a:rPr lang="ru-RU" sz="2500" dirty="0"/>
              <a:t> </a:t>
            </a:r>
            <a:r>
              <a:rPr lang="ru-RU" sz="2500" dirty="0" err="1"/>
              <a:t>пішов</a:t>
            </a:r>
            <a:r>
              <a:rPr lang="ru-RU" sz="2500" dirty="0"/>
              <a:t>, </a:t>
            </a:r>
            <a:endParaRPr lang="ru-RU" sz="2500" dirty="0" smtClean="0"/>
          </a:p>
          <a:p>
            <a:pPr marL="0" indent="0">
              <a:buNone/>
            </a:pPr>
            <a:r>
              <a:rPr lang="ru-RU" sz="2500" dirty="0" err="1" smtClean="0"/>
              <a:t>Зайця</a:t>
            </a:r>
            <a:r>
              <a:rPr lang="ru-RU" sz="2500" dirty="0" smtClean="0"/>
              <a:t> </a:t>
            </a:r>
            <a:r>
              <a:rPr lang="ru-RU" sz="2500" dirty="0" err="1"/>
              <a:t>під</a:t>
            </a:r>
            <a:r>
              <a:rPr lang="ru-RU" sz="2500" dirty="0"/>
              <a:t> </a:t>
            </a:r>
            <a:r>
              <a:rPr lang="ru-RU" sz="2500" dirty="0" err="1"/>
              <a:t>кущем</a:t>
            </a:r>
            <a:r>
              <a:rPr lang="ru-RU" sz="2500" dirty="0"/>
              <a:t> </a:t>
            </a:r>
            <a:r>
              <a:rPr lang="ru-RU" sz="2500" dirty="0" err="1"/>
              <a:t>знайшов</a:t>
            </a:r>
            <a:r>
              <a:rPr lang="ru-RU" sz="2500" dirty="0"/>
              <a:t>. </a:t>
            </a:r>
            <a:endParaRPr lang="ru-RU" sz="2500" dirty="0" smtClean="0"/>
          </a:p>
          <a:p>
            <a:pPr marL="0" indent="0">
              <a:buNone/>
            </a:pPr>
            <a:r>
              <a:rPr lang="ru-RU" sz="2500" dirty="0" smtClean="0"/>
              <a:t>З </a:t>
            </a:r>
            <a:r>
              <a:rPr lang="ru-RU" sz="2500" dirty="0"/>
              <a:t>зайцем </a:t>
            </a:r>
            <a:r>
              <a:rPr lang="ru-RU" sz="2500" dirty="0" err="1"/>
              <a:t>язичок</a:t>
            </a:r>
            <a:r>
              <a:rPr lang="ru-RU" sz="2500" dirty="0"/>
              <a:t> почав У </a:t>
            </a:r>
            <a:r>
              <a:rPr lang="ru-RU" sz="2500" dirty="0" err="1"/>
              <a:t>схованки</a:t>
            </a:r>
            <a:r>
              <a:rPr lang="ru-RU" sz="2500" dirty="0"/>
              <a:t> </a:t>
            </a:r>
            <a:r>
              <a:rPr lang="ru-RU" sz="2500" dirty="0" err="1"/>
              <a:t>грати</a:t>
            </a:r>
            <a:r>
              <a:rPr lang="ru-RU" sz="2500" dirty="0"/>
              <a:t>.</a:t>
            </a:r>
          </a:p>
          <a:p>
            <a:pPr marL="0" indent="0">
              <a:buNone/>
            </a:pPr>
            <a:r>
              <a:rPr lang="ru-RU" sz="2500" dirty="0"/>
              <a:t>2,3,4,5 — я </a:t>
            </a:r>
            <a:r>
              <a:rPr lang="ru-RU" sz="2500" dirty="0" err="1"/>
              <a:t>пішов</a:t>
            </a:r>
            <a:r>
              <a:rPr lang="ru-RU" sz="2500" dirty="0"/>
              <a:t> </a:t>
            </a:r>
            <a:r>
              <a:rPr lang="ru-RU" sz="2500" dirty="0" err="1"/>
              <a:t>шукати</a:t>
            </a:r>
            <a:r>
              <a:rPr lang="ru-RU" sz="2500" dirty="0"/>
              <a:t>. </a:t>
            </a:r>
            <a:endParaRPr lang="ru-RU" sz="2500" dirty="0" smtClean="0"/>
          </a:p>
          <a:p>
            <a:pPr marL="0" indent="0">
              <a:buNone/>
            </a:pPr>
            <a:r>
              <a:rPr lang="ru-RU" sz="2500" dirty="0" smtClean="0"/>
              <a:t>А</a:t>
            </a:r>
            <a:r>
              <a:rPr lang="ru-RU" sz="2500" dirty="0"/>
              <a:t>, </a:t>
            </a:r>
            <a:r>
              <a:rPr lang="ru-RU" sz="2500" dirty="0" err="1"/>
              <a:t>знайшов</a:t>
            </a:r>
            <a:r>
              <a:rPr lang="ru-RU" sz="2500" dirty="0"/>
              <a:t>.</a:t>
            </a:r>
          </a:p>
          <a:p>
            <a:pPr marL="0" indent="0">
              <a:buNone/>
            </a:pPr>
            <a:r>
              <a:rPr lang="ru-RU" sz="2500" dirty="0" err="1"/>
              <a:t>Діти</a:t>
            </a:r>
            <a:r>
              <a:rPr lang="ru-RU" sz="2500" dirty="0"/>
              <a:t> </a:t>
            </a:r>
            <a:r>
              <a:rPr lang="ru-RU" sz="2500" dirty="0" err="1"/>
              <a:t>вимовляють</a:t>
            </a:r>
            <a:r>
              <a:rPr lang="ru-RU" sz="2500" dirty="0"/>
              <a:t> звук [а]. </a:t>
            </a:r>
            <a:endParaRPr lang="ru-RU" sz="2500" dirty="0" smtClean="0"/>
          </a:p>
          <a:p>
            <a:pPr marL="0" indent="0">
              <a:buNone/>
            </a:pPr>
            <a:r>
              <a:rPr lang="ru-RU" sz="2500" dirty="0" err="1" smtClean="0"/>
              <a:t>Далі</a:t>
            </a:r>
            <a:r>
              <a:rPr lang="ru-RU" sz="2500" dirty="0" smtClean="0"/>
              <a:t> </a:t>
            </a:r>
            <a:r>
              <a:rPr lang="ru-RU" sz="2500" dirty="0" err="1"/>
              <a:t>язичок</a:t>
            </a:r>
            <a:r>
              <a:rPr lang="ru-RU" sz="2500" dirty="0"/>
              <a:t> </a:t>
            </a:r>
            <a:r>
              <a:rPr lang="ru-RU" sz="2500" dirty="0" err="1"/>
              <a:t>іде</a:t>
            </a:r>
            <a:r>
              <a:rPr lang="ru-RU" sz="2500" dirty="0"/>
              <a:t>, </a:t>
            </a:r>
            <a:endParaRPr lang="ru-RU" sz="2500" dirty="0" smtClean="0"/>
          </a:p>
          <a:p>
            <a:pPr marL="0" indent="0">
              <a:buNone/>
            </a:pPr>
            <a:r>
              <a:rPr lang="ru-RU" sz="2500" dirty="0" err="1" smtClean="0"/>
              <a:t>Чує</a:t>
            </a:r>
            <a:r>
              <a:rPr lang="ru-RU" sz="2500" dirty="0" smtClean="0"/>
              <a:t> </a:t>
            </a:r>
            <a:r>
              <a:rPr lang="ru-RU" sz="2500" dirty="0"/>
              <a:t>— </a:t>
            </a:r>
            <a:r>
              <a:rPr lang="ru-RU" sz="2500" dirty="0" err="1"/>
              <a:t>їде</a:t>
            </a:r>
            <a:r>
              <a:rPr lang="ru-RU" sz="2500" dirty="0"/>
              <a:t> </a:t>
            </a:r>
            <a:r>
              <a:rPr lang="ru-RU" sz="2500" dirty="0" err="1"/>
              <a:t>щось</a:t>
            </a:r>
            <a:r>
              <a:rPr lang="ru-RU" sz="2500" dirty="0"/>
              <a:t> й гуде. </a:t>
            </a:r>
            <a:endParaRPr lang="ru-RU" sz="2500" dirty="0" smtClean="0"/>
          </a:p>
          <a:p>
            <a:pPr marL="0" indent="0">
              <a:buNone/>
            </a:pPr>
            <a:r>
              <a:rPr lang="ru-RU" sz="2500" dirty="0" smtClean="0"/>
              <a:t>У </a:t>
            </a:r>
            <a:r>
              <a:rPr lang="ru-RU" sz="2500" dirty="0"/>
              <a:t>— як страшно </a:t>
            </a:r>
            <a:r>
              <a:rPr lang="ru-RU" sz="2500" dirty="0" err="1"/>
              <a:t>язичку</a:t>
            </a:r>
            <a:r>
              <a:rPr lang="ru-RU" sz="2500" dirty="0"/>
              <a:t>.</a:t>
            </a:r>
          </a:p>
          <a:p>
            <a:pPr marL="0" indent="0">
              <a:buNone/>
            </a:pPr>
            <a:r>
              <a:rPr lang="ru-RU" sz="2500" dirty="0" err="1"/>
              <a:t>Діти</a:t>
            </a:r>
            <a:r>
              <a:rPr lang="ru-RU" sz="2500" dirty="0"/>
              <a:t> </a:t>
            </a:r>
            <a:r>
              <a:rPr lang="ru-RU" sz="2500" dirty="0" err="1"/>
              <a:t>вимовляють</a:t>
            </a:r>
            <a:r>
              <a:rPr lang="ru-RU" sz="2500" dirty="0"/>
              <a:t> звук [у]. </a:t>
            </a:r>
            <a:endParaRPr lang="ru-RU" sz="2500" dirty="0" smtClean="0"/>
          </a:p>
          <a:p>
            <a:pPr marL="0" indent="0">
              <a:buNone/>
            </a:pPr>
            <a:r>
              <a:rPr lang="ru-RU" sz="2500" dirty="0" err="1" smtClean="0"/>
              <a:t>Дуже</a:t>
            </a:r>
            <a:r>
              <a:rPr lang="ru-RU" sz="2500" dirty="0" smtClean="0"/>
              <a:t> </a:t>
            </a:r>
            <a:r>
              <a:rPr lang="ru-RU" sz="2500" dirty="0"/>
              <a:t>далеко </a:t>
            </a:r>
            <a:r>
              <a:rPr lang="ru-RU" sz="2500" dirty="0" err="1"/>
              <a:t>зайшов</a:t>
            </a:r>
            <a:r>
              <a:rPr lang="ru-RU" sz="2500" dirty="0"/>
              <a:t>, З </a:t>
            </a:r>
            <a:r>
              <a:rPr lang="ru-RU" sz="2500" dirty="0" err="1"/>
              <a:t>лісу</a:t>
            </a:r>
            <a:r>
              <a:rPr lang="ru-RU" sz="2500" dirty="0"/>
              <a:t> </a:t>
            </a:r>
            <a:r>
              <a:rPr lang="ru-RU" sz="2500" dirty="0" err="1"/>
              <a:t>вихід</a:t>
            </a:r>
            <a:r>
              <a:rPr lang="ru-RU" sz="2500" dirty="0"/>
              <a:t> не </a:t>
            </a:r>
            <a:r>
              <a:rPr lang="ru-RU" sz="2500" dirty="0" err="1"/>
              <a:t>знайшов</a:t>
            </a:r>
            <a:r>
              <a:rPr lang="ru-RU" sz="2500" dirty="0"/>
              <a:t>. </a:t>
            </a:r>
            <a:endParaRPr lang="ru-RU" sz="2500" dirty="0" smtClean="0"/>
          </a:p>
          <a:p>
            <a:pPr marL="0" indent="0">
              <a:buNone/>
            </a:pPr>
            <a:r>
              <a:rPr lang="ru-RU" sz="2500" dirty="0" err="1" smtClean="0"/>
              <a:t>Що</a:t>
            </a:r>
            <a:r>
              <a:rPr lang="ru-RU" sz="2500" dirty="0" smtClean="0"/>
              <a:t> </a:t>
            </a:r>
            <a:r>
              <a:rPr lang="ru-RU" sz="2500" dirty="0" err="1"/>
              <a:t>робити</a:t>
            </a:r>
            <a:r>
              <a:rPr lang="ru-RU" sz="2500" dirty="0"/>
              <a:t> </a:t>
            </a:r>
            <a:r>
              <a:rPr lang="ru-RU" sz="2500" dirty="0" err="1"/>
              <a:t>язичку</a:t>
            </a:r>
            <a:r>
              <a:rPr lang="ru-RU" sz="2500" dirty="0"/>
              <a:t>? Закричи </a:t>
            </a:r>
            <a:r>
              <a:rPr lang="ru-RU" sz="2500" dirty="0" err="1"/>
              <a:t>малий</a:t>
            </a:r>
            <a:r>
              <a:rPr lang="ru-RU" sz="2500" dirty="0"/>
              <a:t>, ау!</a:t>
            </a:r>
          </a:p>
          <a:p>
            <a:pPr marL="0" indent="0">
              <a:buNone/>
            </a:pPr>
            <a:r>
              <a:rPr lang="ru-RU" sz="2500" dirty="0" err="1"/>
              <a:t>Діти</a:t>
            </a:r>
            <a:r>
              <a:rPr lang="ru-RU" sz="2500" dirty="0"/>
              <a:t> </a:t>
            </a:r>
            <a:r>
              <a:rPr lang="ru-RU" sz="2500" dirty="0" err="1"/>
              <a:t>вимовляють</a:t>
            </a:r>
            <a:r>
              <a:rPr lang="ru-RU" sz="2500" dirty="0"/>
              <a:t> [ау].</a:t>
            </a:r>
          </a:p>
          <a:p>
            <a:pPr marL="0" indent="0">
              <a:buNone/>
            </a:pPr>
            <a:r>
              <a:rPr lang="ru-RU" sz="2500" dirty="0" err="1"/>
              <a:t>М'ячик</a:t>
            </a:r>
            <a:r>
              <a:rPr lang="ru-RU" sz="2500" dirty="0"/>
              <a:t> </a:t>
            </a:r>
            <a:r>
              <a:rPr lang="ru-RU" sz="2500" dirty="0" err="1"/>
              <a:t>чарівний</a:t>
            </a:r>
            <a:r>
              <a:rPr lang="ru-RU" sz="2500" dirty="0"/>
              <a:t> у мене є, </a:t>
            </a:r>
            <a:r>
              <a:rPr lang="ru-RU" sz="2500" dirty="0" err="1"/>
              <a:t>знову</a:t>
            </a:r>
            <a:r>
              <a:rPr lang="ru-RU" sz="2500" dirty="0"/>
              <a:t> в </a:t>
            </a:r>
            <a:r>
              <a:rPr lang="ru-RU" sz="2500" dirty="0" err="1"/>
              <a:t>гру</a:t>
            </a:r>
            <a:r>
              <a:rPr lang="ru-RU" sz="2500" dirty="0"/>
              <a:t> </a:t>
            </a:r>
            <a:r>
              <a:rPr lang="ru-RU" sz="2500" dirty="0" err="1"/>
              <a:t>цікаву</a:t>
            </a:r>
            <a:r>
              <a:rPr lang="ru-RU" sz="2500" dirty="0"/>
              <a:t> нас </a:t>
            </a:r>
            <a:r>
              <a:rPr lang="ru-RU" sz="2500" dirty="0" err="1"/>
              <a:t>веде</a:t>
            </a:r>
            <a:r>
              <a:rPr lang="ru-RU" sz="2500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03682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476672"/>
            <a:ext cx="8183880" cy="1051560"/>
          </a:xfrm>
        </p:spPr>
        <p:txBody>
          <a:bodyPr>
            <a:normAutofit fontScale="90000"/>
          </a:bodyPr>
          <a:lstStyle/>
          <a:p>
            <a:r>
              <a:rPr lang="ru-RU" dirty="0"/>
              <a:t>Дидактична </a:t>
            </a:r>
            <a:r>
              <a:rPr lang="ru-RU" dirty="0" err="1"/>
              <a:t>гра</a:t>
            </a:r>
            <a:r>
              <a:rPr lang="ru-RU" dirty="0"/>
              <a:t> «</a:t>
            </a:r>
            <a:r>
              <a:rPr lang="ru-RU" dirty="0" err="1"/>
              <a:t>Тверді</a:t>
            </a:r>
            <a:r>
              <a:rPr lang="ru-RU" dirty="0"/>
              <a:t> — </a:t>
            </a:r>
            <a:r>
              <a:rPr lang="ru-RU" dirty="0" err="1"/>
              <a:t>м'які</a:t>
            </a:r>
            <a:r>
              <a:rPr lang="ru-RU" dirty="0"/>
              <a:t>»</a:t>
            </a:r>
            <a:br>
              <a:rPr lang="ru-RU" dirty="0"/>
            </a:b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ru-RU" dirty="0" smtClean="0"/>
          </a:p>
          <a:p>
            <a:pPr marL="0" indent="0">
              <a:buNone/>
            </a:pPr>
            <a:r>
              <a:rPr lang="ru-RU" b="1" dirty="0" smtClean="0"/>
              <a:t>Мета</a:t>
            </a:r>
            <a:r>
              <a:rPr lang="ru-RU" b="1" dirty="0"/>
              <a:t>:</a:t>
            </a:r>
            <a:r>
              <a:rPr lang="ru-RU" dirty="0"/>
              <a:t> </a:t>
            </a:r>
            <a:r>
              <a:rPr lang="ru-RU" dirty="0" err="1"/>
              <a:t>продовжувати</a:t>
            </a:r>
            <a:r>
              <a:rPr lang="ru-RU" dirty="0"/>
              <a:t> </a:t>
            </a:r>
            <a:r>
              <a:rPr lang="ru-RU" dirty="0" err="1"/>
              <a:t>вчити</a:t>
            </a:r>
            <a:r>
              <a:rPr lang="ru-RU" dirty="0"/>
              <a:t> </a:t>
            </a:r>
            <a:r>
              <a:rPr lang="ru-RU" dirty="0" err="1"/>
              <a:t>дітей</a:t>
            </a:r>
            <a:r>
              <a:rPr lang="ru-RU" dirty="0"/>
              <a:t> </a:t>
            </a:r>
            <a:r>
              <a:rPr lang="ru-RU" dirty="0" err="1"/>
              <a:t>розрізняти</a:t>
            </a:r>
            <a:r>
              <a:rPr lang="ru-RU" dirty="0"/>
              <a:t> </a:t>
            </a:r>
            <a:r>
              <a:rPr lang="ru-RU" dirty="0" err="1"/>
              <a:t>тверді</a:t>
            </a:r>
            <a:r>
              <a:rPr lang="ru-RU" dirty="0"/>
              <a:t> та </a:t>
            </a:r>
            <a:r>
              <a:rPr lang="ru-RU" dirty="0" err="1"/>
              <a:t>м'як</a:t>
            </a:r>
            <a:r>
              <a:rPr lang="ru-RU" dirty="0"/>
              <a:t> </a:t>
            </a:r>
            <a:r>
              <a:rPr lang="ru-RU" dirty="0" err="1"/>
              <a:t>приголосні</a:t>
            </a:r>
            <a:r>
              <a:rPr lang="ru-RU" dirty="0"/>
              <a:t> звуки.</a:t>
            </a:r>
          </a:p>
          <a:p>
            <a:pPr marL="0" indent="0">
              <a:buNone/>
            </a:pPr>
            <a:r>
              <a:rPr lang="ru-RU" dirty="0" err="1" smtClean="0"/>
              <a:t>Дорослий</a:t>
            </a:r>
            <a:r>
              <a:rPr lang="ru-RU" dirty="0" smtClean="0"/>
              <a:t> </a:t>
            </a:r>
            <a:r>
              <a:rPr lang="ru-RU" dirty="0" err="1"/>
              <a:t>кидає</a:t>
            </a:r>
            <a:r>
              <a:rPr lang="ru-RU" dirty="0"/>
              <a:t> </a:t>
            </a:r>
            <a:r>
              <a:rPr lang="ru-RU" dirty="0" err="1"/>
              <a:t>м'яч</a:t>
            </a:r>
            <a:r>
              <a:rPr lang="ru-RU" dirty="0"/>
              <a:t> </a:t>
            </a:r>
            <a:r>
              <a:rPr lang="ru-RU" dirty="0" err="1"/>
              <a:t>дитині</a:t>
            </a:r>
            <a:r>
              <a:rPr lang="ru-RU" dirty="0"/>
              <a:t>, </a:t>
            </a:r>
            <a:r>
              <a:rPr lang="ru-RU" dirty="0" err="1"/>
              <a:t>називаючи</a:t>
            </a:r>
            <a:r>
              <a:rPr lang="ru-RU" dirty="0"/>
              <a:t> слово з твердим </a:t>
            </a:r>
            <a:r>
              <a:rPr lang="ru-RU" dirty="0" smtClean="0"/>
              <a:t>звуком</a:t>
            </a:r>
            <a:r>
              <a:rPr lang="ru-RU" dirty="0"/>
              <a:t>, а </a:t>
            </a:r>
            <a:r>
              <a:rPr lang="ru-RU" dirty="0" err="1"/>
              <a:t>дитина</a:t>
            </a:r>
            <a:r>
              <a:rPr lang="ru-RU" dirty="0"/>
              <a:t> </a:t>
            </a:r>
            <a:r>
              <a:rPr lang="ru-RU" dirty="0" err="1"/>
              <a:t>повертає</a:t>
            </a:r>
            <a:r>
              <a:rPr lang="ru-RU" dirty="0"/>
              <a:t> </a:t>
            </a:r>
            <a:r>
              <a:rPr lang="ru-RU" dirty="0" err="1"/>
              <a:t>м'яч</a:t>
            </a:r>
            <a:r>
              <a:rPr lang="ru-RU" dirty="0"/>
              <a:t>, </a:t>
            </a:r>
            <a:r>
              <a:rPr lang="ru-RU" dirty="0" err="1"/>
              <a:t>змінюючи</a:t>
            </a:r>
            <a:r>
              <a:rPr lang="ru-RU" dirty="0"/>
              <a:t> звук на </a:t>
            </a:r>
            <a:r>
              <a:rPr lang="ru-RU" dirty="0" err="1"/>
              <a:t>м'який</a:t>
            </a:r>
            <a:r>
              <a:rPr lang="ru-RU" dirty="0"/>
              <a:t>, </a:t>
            </a:r>
            <a:r>
              <a:rPr lang="ru-RU" dirty="0" err="1"/>
              <a:t>тобто</a:t>
            </a:r>
            <a:r>
              <a:rPr lang="ru-RU" dirty="0"/>
              <a:t> </a:t>
            </a:r>
            <a:r>
              <a:rPr lang="ru-RU" dirty="0" err="1"/>
              <a:t>нази</a:t>
            </a:r>
            <a:r>
              <a:rPr lang="ru-RU" dirty="0"/>
              <a:t> </a:t>
            </a:r>
            <a:r>
              <a:rPr lang="ru-RU" dirty="0" err="1"/>
              <a:t>ваючи</a:t>
            </a:r>
            <a:r>
              <a:rPr lang="ru-RU" dirty="0"/>
              <a:t> слово,, яке </a:t>
            </a:r>
            <a:r>
              <a:rPr lang="ru-RU" dirty="0" err="1"/>
              <a:t>починається</a:t>
            </a:r>
            <a:r>
              <a:rPr lang="ru-RU" dirty="0"/>
              <a:t> з </a:t>
            </a:r>
            <a:r>
              <a:rPr lang="ru-RU" dirty="0" err="1"/>
              <a:t>м'якого</a:t>
            </a:r>
            <a:r>
              <a:rPr lang="ru-RU" dirty="0"/>
              <a:t> </a:t>
            </a:r>
            <a:r>
              <a:rPr lang="ru-RU" dirty="0" err="1"/>
              <a:t>приголосного</a:t>
            </a:r>
            <a:r>
              <a:rPr lang="ru-RU" dirty="0"/>
              <a:t> звука (дуб </a:t>
            </a:r>
            <a:r>
              <a:rPr lang="ru-RU" dirty="0" err="1"/>
              <a:t>дідусь</a:t>
            </a:r>
            <a:r>
              <a:rPr lang="ru-RU" dirty="0"/>
              <a:t>).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96473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183880" cy="1051560"/>
          </a:xfrm>
        </p:spPr>
        <p:txBody>
          <a:bodyPr>
            <a:normAutofit fontScale="90000"/>
          </a:bodyPr>
          <a:lstStyle/>
          <a:p>
            <a:r>
              <a:rPr lang="uk-UA" dirty="0"/>
              <a:t>Вправа «Звуковий аналіз»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uk-UA" dirty="0" smtClean="0"/>
          </a:p>
          <a:p>
            <a:pPr marL="0" indent="0" algn="just">
              <a:buNone/>
            </a:pPr>
            <a:r>
              <a:rPr lang="uk-UA" dirty="0" smtClean="0"/>
              <a:t>Звуковий аналіз </a:t>
            </a:r>
            <a:r>
              <a:rPr lang="uk-UA" dirty="0"/>
              <a:t>слів ЛУПА і ЛАПА.</a:t>
            </a:r>
            <a:endParaRPr lang="en-US" dirty="0"/>
          </a:p>
          <a:p>
            <a:pPr marL="0" indent="0" algn="just">
              <a:buNone/>
            </a:pPr>
            <a:r>
              <a:rPr lang="uk-UA" dirty="0"/>
              <a:t>Як бачите, звукова схема у цих словах однакова. А самі сло­ва однакові чи ні?</a:t>
            </a:r>
            <a:endParaRPr lang="en-US" dirty="0"/>
          </a:p>
          <a:p>
            <a:pPr marL="0" indent="0" algn="just">
              <a:buNone/>
            </a:pPr>
            <a:r>
              <a:rPr lang="uk-UA" dirty="0"/>
              <a:t>Так, слова мають різне значення, та другий звук у словах різний: у першому слові це звук [у], а у другому — [а]. Коли зміни­ти у слові лише один звук, то зміниться і слово.</a:t>
            </a:r>
            <a:endParaRPr lang="en-US" dirty="0"/>
          </a:p>
          <a:p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4581128"/>
            <a:ext cx="1656184" cy="16561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8224" y="4337657"/>
            <a:ext cx="2143125" cy="2143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63405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04664"/>
            <a:ext cx="8183880" cy="1051560"/>
          </a:xfrm>
        </p:spPr>
        <p:txBody>
          <a:bodyPr>
            <a:normAutofit fontScale="90000"/>
          </a:bodyPr>
          <a:lstStyle/>
          <a:p>
            <a:r>
              <a:rPr lang="ru-RU" dirty="0" err="1"/>
              <a:t>Фізкультхвилинка</a:t>
            </a:r>
            <a:r>
              <a:rPr lang="ru-RU" dirty="0"/>
              <a:t/>
            </a:r>
            <a:br>
              <a:rPr lang="ru-RU" dirty="0"/>
            </a:b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 smtClean="0"/>
          </a:p>
          <a:p>
            <a:pPr marL="0" indent="0">
              <a:buNone/>
            </a:pPr>
            <a:r>
              <a:rPr lang="ru-RU" dirty="0" err="1" smtClean="0"/>
              <a:t>Сіла</a:t>
            </a:r>
            <a:r>
              <a:rPr lang="ru-RU" dirty="0" smtClean="0"/>
              <a:t> </a:t>
            </a:r>
            <a:r>
              <a:rPr lang="ru-RU" dirty="0" err="1"/>
              <a:t>сніжинка</a:t>
            </a:r>
            <a:r>
              <a:rPr lang="ru-RU" dirty="0"/>
              <a:t> На рукавичку. </a:t>
            </a:r>
            <a:endParaRPr lang="ru-RU" dirty="0" smtClean="0"/>
          </a:p>
          <a:p>
            <a:pPr marL="0" indent="0">
              <a:buNone/>
            </a:pPr>
            <a:r>
              <a:rPr lang="ru-RU" dirty="0" err="1" smtClean="0"/>
              <a:t>Дітки</a:t>
            </a:r>
            <a:r>
              <a:rPr lang="ru-RU" dirty="0" smtClean="0"/>
              <a:t> </a:t>
            </a:r>
            <a:r>
              <a:rPr lang="ru-RU" dirty="0" err="1"/>
              <a:t>дмухнули</a:t>
            </a:r>
            <a:r>
              <a:rPr lang="ru-RU" dirty="0"/>
              <a:t> </a:t>
            </a:r>
            <a:r>
              <a:rPr lang="ru-RU" dirty="0" smtClean="0"/>
              <a:t>- </a:t>
            </a:r>
            <a:r>
              <a:rPr lang="ru-RU" dirty="0"/>
              <a:t>Стала водичка.</a:t>
            </a:r>
          </a:p>
          <a:p>
            <a:pPr marL="0" indent="0" algn="just">
              <a:buNone/>
            </a:pPr>
            <a:r>
              <a:rPr lang="ru-RU" dirty="0" err="1"/>
              <a:t>Діти</a:t>
            </a:r>
            <a:r>
              <a:rPr lang="ru-RU" dirty="0"/>
              <a:t> </a:t>
            </a:r>
            <a:r>
              <a:rPr lang="ru-RU" dirty="0" err="1"/>
              <a:t>розправляють</a:t>
            </a:r>
            <a:r>
              <a:rPr lang="ru-RU" dirty="0"/>
              <a:t> перед собою </a:t>
            </a:r>
            <a:r>
              <a:rPr lang="ru-RU" dirty="0" err="1"/>
              <a:t>долоні</a:t>
            </a:r>
            <a:r>
              <a:rPr lang="ru-RU" dirty="0"/>
              <a:t> і </a:t>
            </a:r>
            <a:r>
              <a:rPr lang="ru-RU" dirty="0" err="1"/>
              <a:t>здмухують</a:t>
            </a:r>
            <a:r>
              <a:rPr lang="ru-RU" dirty="0"/>
              <a:t> </a:t>
            </a:r>
            <a:r>
              <a:rPr lang="ru-RU" dirty="0" err="1"/>
              <a:t>уявні</a:t>
            </a:r>
            <a:r>
              <a:rPr lang="ru-RU" dirty="0"/>
              <a:t> </a:t>
            </a:r>
            <a:r>
              <a:rPr lang="ru-RU" dirty="0" err="1" smtClean="0"/>
              <a:t>сніжинки</a:t>
            </a:r>
            <a:r>
              <a:rPr lang="ru-RU" dirty="0"/>
              <a:t>, </a:t>
            </a:r>
            <a:r>
              <a:rPr lang="ru-RU" dirty="0" err="1"/>
              <a:t>потім</a:t>
            </a:r>
            <a:r>
              <a:rPr lang="ru-RU" dirty="0"/>
              <a:t> </a:t>
            </a:r>
            <a:r>
              <a:rPr lang="ru-RU" dirty="0" err="1"/>
              <a:t>вільно</a:t>
            </a:r>
            <a:r>
              <a:rPr lang="ru-RU" dirty="0"/>
              <a:t> </a:t>
            </a:r>
            <a:r>
              <a:rPr lang="ru-RU" dirty="0" err="1"/>
              <a:t>кружляють</a:t>
            </a:r>
            <a:r>
              <a:rPr lang="ru-RU" dirty="0"/>
              <a:t> по килиму </a:t>
            </a:r>
            <a:r>
              <a:rPr lang="ru-RU" dirty="0" err="1"/>
              <a:t>під</a:t>
            </a:r>
            <a:r>
              <a:rPr lang="ru-RU" dirty="0"/>
              <a:t> </a:t>
            </a:r>
            <a:r>
              <a:rPr lang="ru-RU" dirty="0" err="1"/>
              <a:t>спокійну</a:t>
            </a:r>
            <a:r>
              <a:rPr lang="ru-RU" dirty="0"/>
              <a:t> </a:t>
            </a:r>
            <a:r>
              <a:rPr lang="ru-RU" dirty="0" err="1"/>
              <a:t>музику</a:t>
            </a:r>
            <a:r>
              <a:rPr lang="ru-RU" dirty="0"/>
              <a:t>.</a:t>
            </a:r>
          </a:p>
          <a:p>
            <a:endParaRPr lang="en-US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24128" y="4149080"/>
            <a:ext cx="2847975" cy="1609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05430068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764704"/>
            <a:ext cx="8183880" cy="1051560"/>
          </a:xfrm>
        </p:spPr>
        <p:txBody>
          <a:bodyPr>
            <a:normAutofit fontScale="90000"/>
          </a:bodyPr>
          <a:lstStyle/>
          <a:p>
            <a:r>
              <a:rPr lang="ru-RU" dirty="0"/>
              <a:t>Дидактична </a:t>
            </a:r>
            <a:r>
              <a:rPr lang="ru-RU" dirty="0" err="1"/>
              <a:t>гра</a:t>
            </a:r>
            <a:r>
              <a:rPr lang="ru-RU" dirty="0"/>
              <a:t> «</a:t>
            </a:r>
            <a:r>
              <a:rPr lang="ru-RU" dirty="0" err="1"/>
              <a:t>Історя</a:t>
            </a:r>
            <a:r>
              <a:rPr lang="ru-RU" dirty="0"/>
              <a:t> про </a:t>
            </a:r>
            <a:r>
              <a:rPr lang="ru-RU" dirty="0" err="1"/>
              <a:t>Звукоїда</a:t>
            </a:r>
            <a:r>
              <a:rPr lang="ru-RU" dirty="0"/>
              <a:t>»</a:t>
            </a:r>
            <a:br>
              <a:rPr lang="ru-RU" dirty="0"/>
            </a:b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842864"/>
          </a:xfrm>
        </p:spPr>
        <p:txBody>
          <a:bodyPr>
            <a:normAutofit fontScale="77500" lnSpcReduction="20000"/>
          </a:bodyPr>
          <a:lstStyle/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У </a:t>
            </a:r>
            <a:r>
              <a:rPr lang="ru-RU" dirty="0" err="1"/>
              <a:t>кранїні</a:t>
            </a:r>
            <a:r>
              <a:rPr lang="ru-RU" dirty="0"/>
              <a:t> </a:t>
            </a:r>
            <a:r>
              <a:rPr lang="ru-RU" dirty="0" err="1"/>
              <a:t>Звуколяндії</a:t>
            </a:r>
            <a:r>
              <a:rPr lang="ru-RU" dirty="0"/>
              <a:t> </a:t>
            </a:r>
            <a:r>
              <a:rPr lang="ru-RU" dirty="0" err="1"/>
              <a:t>з'явився</a:t>
            </a:r>
            <a:r>
              <a:rPr lang="ru-RU" dirty="0"/>
              <a:t> </a:t>
            </a:r>
            <a:r>
              <a:rPr lang="ru-RU" dirty="0" err="1"/>
              <a:t>Звукоїд</a:t>
            </a:r>
            <a:r>
              <a:rPr lang="ru-RU" dirty="0"/>
              <a:t>. </a:t>
            </a:r>
            <a:r>
              <a:rPr lang="ru-RU" dirty="0" err="1"/>
              <a:t>Тепер</a:t>
            </a:r>
            <a:r>
              <a:rPr lang="ru-RU" dirty="0"/>
              <a:t> </a:t>
            </a:r>
            <a:r>
              <a:rPr lang="ru-RU" dirty="0" err="1"/>
              <a:t>він</a:t>
            </a:r>
            <a:r>
              <a:rPr lang="ru-RU" dirty="0"/>
              <a:t> </a:t>
            </a:r>
            <a:r>
              <a:rPr lang="ru-RU" dirty="0" err="1"/>
              <a:t>відгризає</a:t>
            </a:r>
            <a:r>
              <a:rPr lang="ru-RU" dirty="0"/>
              <a:t> перший та </a:t>
            </a:r>
            <a:r>
              <a:rPr lang="ru-RU" dirty="0" err="1"/>
              <a:t>останній</a:t>
            </a:r>
            <a:r>
              <a:rPr lang="ru-RU" dirty="0"/>
              <a:t> звук у словах. </a:t>
            </a:r>
            <a:r>
              <a:rPr lang="ru-RU" dirty="0" err="1"/>
              <a:t>Звуковички</a:t>
            </a:r>
            <a:r>
              <a:rPr lang="ru-RU" dirty="0"/>
              <a:t> </a:t>
            </a:r>
            <a:r>
              <a:rPr lang="ru-RU" dirty="0" err="1"/>
              <a:t>налякані</a:t>
            </a:r>
            <a:r>
              <a:rPr lang="ru-RU" dirty="0"/>
              <a:t> і не </a:t>
            </a:r>
            <a:r>
              <a:rPr lang="ru-RU" dirty="0" err="1"/>
              <a:t>зна¬ють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їм</a:t>
            </a:r>
            <a:r>
              <a:rPr lang="ru-RU" dirty="0"/>
              <a:t> </a:t>
            </a:r>
            <a:r>
              <a:rPr lang="ru-RU" dirty="0" err="1"/>
              <a:t>робити</a:t>
            </a:r>
            <a:r>
              <a:rPr lang="ru-RU" dirty="0"/>
              <a:t>. </a:t>
            </a:r>
            <a:r>
              <a:rPr lang="ru-RU" dirty="0" err="1"/>
              <a:t>Допоможімо</a:t>
            </a:r>
            <a:r>
              <a:rPr lang="ru-RU" dirty="0"/>
              <a:t> </a:t>
            </a:r>
            <a:r>
              <a:rPr lang="ru-RU" dirty="0" err="1"/>
              <a:t>Звуковичкам</a:t>
            </a:r>
            <a:r>
              <a:rPr lang="ru-RU" dirty="0"/>
              <a:t>. </a:t>
            </a:r>
            <a:r>
              <a:rPr lang="ru-RU" dirty="0" err="1"/>
              <a:t>Якщо</a:t>
            </a:r>
            <a:r>
              <a:rPr lang="ru-RU" dirty="0"/>
              <a:t> ми </a:t>
            </a:r>
            <a:r>
              <a:rPr lang="ru-RU" dirty="0" err="1"/>
              <a:t>віднайде¬мо</a:t>
            </a:r>
            <a:r>
              <a:rPr lang="ru-RU" dirty="0"/>
              <a:t> </a:t>
            </a:r>
            <a:r>
              <a:rPr lang="ru-RU" dirty="0" err="1"/>
              <a:t>всі</a:t>
            </a:r>
            <a:r>
              <a:rPr lang="ru-RU" dirty="0"/>
              <a:t> звуки, </a:t>
            </a:r>
            <a:r>
              <a:rPr lang="ru-RU" dirty="0" err="1"/>
              <a:t>Звукоїд</a:t>
            </a:r>
            <a:r>
              <a:rPr lang="ru-RU" dirty="0"/>
              <a:t> </a:t>
            </a:r>
            <a:r>
              <a:rPr lang="ru-RU" dirty="0" err="1"/>
              <a:t>щезне</a:t>
            </a:r>
            <a:r>
              <a:rPr lang="ru-RU" dirty="0"/>
              <a:t>.</a:t>
            </a:r>
          </a:p>
          <a:p>
            <a:pPr marL="0" indent="0">
              <a:buNone/>
            </a:pPr>
            <a:r>
              <a:rPr lang="ru-RU" dirty="0" err="1"/>
              <a:t>варіант</a:t>
            </a:r>
            <a:endParaRPr lang="ru-RU" dirty="0"/>
          </a:p>
          <a:p>
            <a:pPr marL="0" indent="0">
              <a:buNone/>
            </a:pPr>
            <a:r>
              <a:rPr lang="ru-RU" dirty="0"/>
              <a:t>«</a:t>
            </a:r>
            <a:r>
              <a:rPr lang="ru-RU" dirty="0" err="1"/>
              <a:t>Закінчи</a:t>
            </a:r>
            <a:r>
              <a:rPr lang="ru-RU" dirty="0"/>
              <a:t> слово»</a:t>
            </a:r>
          </a:p>
          <a:p>
            <a:pPr marL="0" indent="0">
              <a:buNone/>
            </a:pPr>
            <a:r>
              <a:rPr lang="ru-RU" dirty="0" err="1"/>
              <a:t>Рекомендовані</a:t>
            </a:r>
            <a:r>
              <a:rPr lang="ru-RU" dirty="0"/>
              <a:t> слова: </a:t>
            </a:r>
            <a:r>
              <a:rPr lang="ru-RU" dirty="0" err="1"/>
              <a:t>квітк</a:t>
            </a:r>
            <a:r>
              <a:rPr lang="ru-RU" dirty="0"/>
              <a:t>..., </a:t>
            </a:r>
            <a:r>
              <a:rPr lang="ru-RU" dirty="0" err="1"/>
              <a:t>ляльк</a:t>
            </a:r>
            <a:r>
              <a:rPr lang="ru-RU" dirty="0"/>
              <a:t>..., книг..., трав..., зим...,. </a:t>
            </a:r>
            <a:r>
              <a:rPr lang="ru-RU" dirty="0" err="1"/>
              <a:t>ягідк</a:t>
            </a:r>
            <a:r>
              <a:rPr lang="ru-RU" dirty="0"/>
              <a:t>..., </a:t>
            </a:r>
            <a:r>
              <a:rPr lang="ru-RU" dirty="0" err="1"/>
              <a:t>поличк</a:t>
            </a:r>
            <a:r>
              <a:rPr lang="ru-RU" dirty="0"/>
              <a:t>...</a:t>
            </a:r>
          </a:p>
          <a:p>
            <a:pPr marL="0" indent="0">
              <a:buNone/>
            </a:pPr>
            <a:r>
              <a:rPr lang="ru-RU" dirty="0" err="1"/>
              <a:t>варіант</a:t>
            </a:r>
            <a:endParaRPr lang="ru-RU" dirty="0"/>
          </a:p>
          <a:p>
            <a:pPr marL="0" indent="0">
              <a:buNone/>
            </a:pPr>
            <a:r>
              <a:rPr lang="ru-RU" dirty="0"/>
              <a:t>«</a:t>
            </a:r>
            <a:r>
              <a:rPr lang="ru-RU" dirty="0" err="1"/>
              <a:t>Знайди</a:t>
            </a:r>
            <a:r>
              <a:rPr lang="ru-RU" dirty="0"/>
              <a:t> початок слова»</a:t>
            </a:r>
          </a:p>
          <a:p>
            <a:pPr marL="0" indent="0">
              <a:buNone/>
            </a:pPr>
            <a:r>
              <a:rPr lang="ru-RU" dirty="0"/>
              <a:t>...</a:t>
            </a:r>
            <a:r>
              <a:rPr lang="ru-RU" dirty="0" err="1"/>
              <a:t>пельсин</a:t>
            </a:r>
            <a:r>
              <a:rPr lang="ru-RU" dirty="0"/>
              <a:t>, ...</a:t>
            </a:r>
            <a:r>
              <a:rPr lang="ru-RU" dirty="0" err="1"/>
              <a:t>нанас</a:t>
            </a:r>
            <a:r>
              <a:rPr lang="ru-RU" dirty="0"/>
              <a:t>, ...</a:t>
            </a:r>
            <a:r>
              <a:rPr lang="ru-RU" dirty="0" err="1"/>
              <a:t>брикос</a:t>
            </a:r>
            <a:r>
              <a:rPr lang="ru-RU" dirty="0"/>
              <a:t>, ...</a:t>
            </a:r>
            <a:r>
              <a:rPr lang="ru-RU" dirty="0" err="1"/>
              <a:t>варія</a:t>
            </a:r>
            <a:r>
              <a:rPr lang="ru-RU" dirty="0"/>
              <a:t>, ...</a:t>
            </a:r>
            <a:r>
              <a:rPr lang="ru-RU" dirty="0" err="1"/>
              <a:t>втомобіль</a:t>
            </a:r>
            <a:r>
              <a:rPr lang="ru-RU" dirty="0"/>
              <a:t>, ...</a:t>
            </a:r>
            <a:r>
              <a:rPr lang="ru-RU" dirty="0" err="1"/>
              <a:t>збука</a:t>
            </a:r>
            <a:r>
              <a:rPr lang="ru-RU" dirty="0"/>
              <a:t>.</a:t>
            </a:r>
          </a:p>
          <a:p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8264" y="5157192"/>
            <a:ext cx="1599458" cy="11018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4233748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9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6" y="548680"/>
            <a:ext cx="6624736" cy="49621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1403088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Аспект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60</TotalTime>
  <Words>486</Words>
  <Application>Microsoft Office PowerPoint</Application>
  <PresentationFormat>Экран (4:3)</PresentationFormat>
  <Paragraphs>53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Аспект</vt:lpstr>
      <vt:lpstr>Мовленнєвий розвиток (елементи грамоти) </vt:lpstr>
      <vt:lpstr>Презентация PowerPoint</vt:lpstr>
      <vt:lpstr>Запитання</vt:lpstr>
      <vt:lpstr>Артикуляційна гімнастика «Язичок дивується»</vt:lpstr>
      <vt:lpstr>Дидактична гра «Тверді — м'які» </vt:lpstr>
      <vt:lpstr>Вправа «Звуковий аналіз» </vt:lpstr>
      <vt:lpstr>Фізкультхвилинка </vt:lpstr>
      <vt:lpstr>Дидактична гра «Історя про Звукоїда» 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Шитова Карина</dc:creator>
  <cp:lastModifiedBy>Шитова Карина</cp:lastModifiedBy>
  <cp:revision>7</cp:revision>
  <dcterms:created xsi:type="dcterms:W3CDTF">2024-01-16T10:45:32Z</dcterms:created>
  <dcterms:modified xsi:type="dcterms:W3CDTF">2024-01-16T11:46:05Z</dcterms:modified>
</cp:coreProperties>
</file>