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2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B1D8"/>
    <a:srgbClr val="FDF0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5" autoAdjust="0"/>
  </p:normalViewPr>
  <p:slideViewPr>
    <p:cSldViewPr snapToGrid="0">
      <p:cViewPr varScale="1">
        <p:scale>
          <a:sx n="86" d="100"/>
          <a:sy n="86" d="100"/>
        </p:scale>
        <p:origin x="7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3AF92-53BF-482A-A079-9715153CE5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2B5F-4574-4358-AECE-2A821F3B49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137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3AF92-53BF-482A-A079-9715153CE5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2B5F-4574-4358-AECE-2A821F3B49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77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3AF92-53BF-482A-A079-9715153CE5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2B5F-4574-4358-AECE-2A821F3B49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8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3AF92-53BF-482A-A079-9715153CE5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2B5F-4574-4358-AECE-2A821F3B49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339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3AF92-53BF-482A-A079-9715153CE5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2B5F-4574-4358-AECE-2A821F3B49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701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3AF92-53BF-482A-A079-9715153CE5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2B5F-4574-4358-AECE-2A821F3B49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485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3AF92-53BF-482A-A079-9715153CE5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2B5F-4574-4358-AECE-2A821F3B49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030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3AF92-53BF-482A-A079-9715153CE5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2B5F-4574-4358-AECE-2A821F3B49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496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3AF92-53BF-482A-A079-9715153CE5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2B5F-4574-4358-AECE-2A821F3B49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656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3AF92-53BF-482A-A079-9715153CE5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2B5F-4574-4358-AECE-2A821F3B49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969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3AF92-53BF-482A-A079-9715153CE5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2B5F-4574-4358-AECE-2A821F3B49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437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3AF92-53BF-482A-A079-9715153CE562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F2B5F-4574-4358-AECE-2A821F3B49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111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250I3Dvsp8&amp;t=100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B1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52224" y="1696265"/>
            <a:ext cx="6694914" cy="2387600"/>
          </a:xfrm>
        </p:spPr>
        <p:txBody>
          <a:bodyPr>
            <a:noAutofit/>
          </a:bodyPr>
          <a:lstStyle/>
          <a:p>
            <a:r>
              <a:rPr lang="ru-RU" sz="8800" dirty="0" err="1" smtClean="0">
                <a:solidFill>
                  <a:schemeClr val="bg1"/>
                </a:solidFill>
                <a:latin typeface="Monotype Corsiva" panose="03010101010201010101" pitchFamily="66" charset="0"/>
              </a:rPr>
              <a:t>Відносна</a:t>
            </a:r>
            <a:r>
              <a:rPr lang="ru-RU" sz="8800" dirty="0" smtClean="0">
                <a:solidFill>
                  <a:schemeClr val="bg1"/>
                </a:solidFill>
                <a:latin typeface="Monotype Corsiva" panose="03010101010201010101" pitchFamily="66" charset="0"/>
              </a:rPr>
              <a:t> </a:t>
            </a:r>
            <a:r>
              <a:rPr lang="ru-RU" sz="8800" dirty="0" err="1" smtClean="0">
                <a:solidFill>
                  <a:schemeClr val="bg1"/>
                </a:solidFill>
                <a:latin typeface="Monotype Corsiva" panose="03010101010201010101" pitchFamily="66" charset="0"/>
              </a:rPr>
              <a:t>густина</a:t>
            </a:r>
            <a:r>
              <a:rPr lang="ru-RU" sz="8800" dirty="0" smtClean="0">
                <a:solidFill>
                  <a:schemeClr val="bg1"/>
                </a:solidFill>
                <a:latin typeface="Monotype Corsiva" panose="03010101010201010101" pitchFamily="66" charset="0"/>
              </a:rPr>
              <a:t> </a:t>
            </a:r>
            <a:r>
              <a:rPr lang="ru-RU" sz="8800" dirty="0" err="1" smtClean="0">
                <a:solidFill>
                  <a:schemeClr val="bg1"/>
                </a:solidFill>
                <a:latin typeface="Monotype Corsiva" panose="03010101010201010101" pitchFamily="66" charset="0"/>
              </a:rPr>
              <a:t>газів</a:t>
            </a:r>
            <a:endParaRPr lang="ru-RU" sz="8800" dirty="0">
              <a:solidFill>
                <a:schemeClr val="bg1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4562" y="6568068"/>
            <a:ext cx="1537438" cy="28993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2663" y="594814"/>
            <a:ext cx="5683323" cy="5683323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119462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480" y="3716475"/>
            <a:ext cx="800918" cy="600689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338" y="2404878"/>
            <a:ext cx="804742" cy="597460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480" y="1009923"/>
            <a:ext cx="800918" cy="60068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8697" y="209007"/>
            <a:ext cx="5350727" cy="638485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62B1D8"/>
                </a:solidFill>
                <a:latin typeface="Monotype Corsiva" panose="03010101010201010101" pitchFamily="66" charset="0"/>
              </a:rPr>
              <a:t>Узагальнимо вивчене!</a:t>
            </a:r>
            <a:endParaRPr lang="ru-RU" dirty="0">
              <a:solidFill>
                <a:srgbClr val="62B1D8"/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7853" y="1167703"/>
            <a:ext cx="10961648" cy="4474814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solidFill>
                  <a:srgbClr val="000000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Густина - величина, яка показує масу речовини у певному об</a:t>
            </a:r>
            <a:r>
              <a:rPr lang="ru-RU" dirty="0">
                <a:solidFill>
                  <a:srgbClr val="000000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’</a:t>
            </a:r>
            <a:r>
              <a:rPr lang="uk-UA" dirty="0" err="1" smtClean="0">
                <a:solidFill>
                  <a:srgbClr val="000000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ємі</a:t>
            </a:r>
            <a:r>
              <a:rPr lang="uk-UA" dirty="0" smtClean="0">
                <a:solidFill>
                  <a:srgbClr val="000000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:</a:t>
            </a:r>
            <a:endParaRPr lang="ru-RU" dirty="0">
              <a:latin typeface="Monotype Corsiva" panose="03010101010201010101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4562" y="6568068"/>
            <a:ext cx="1537438" cy="289932"/>
          </a:xfrm>
          <a:prstGeom prst="rect">
            <a:avLst/>
          </a:prstGeom>
        </p:spPr>
      </p:pic>
      <p:grpSp>
        <p:nvGrpSpPr>
          <p:cNvPr id="14" name="Группа 13"/>
          <p:cNvGrpSpPr/>
          <p:nvPr/>
        </p:nvGrpSpPr>
        <p:grpSpPr>
          <a:xfrm>
            <a:off x="4905615" y="1441028"/>
            <a:ext cx="1266438" cy="1235700"/>
            <a:chOff x="4584962" y="1418451"/>
            <a:chExt cx="1266438" cy="1235700"/>
          </a:xfrm>
        </p:grpSpPr>
        <p:cxnSp>
          <p:nvCxnSpPr>
            <p:cNvPr id="6" name="Прямая соединительная линия 5"/>
            <p:cNvCxnSpPr>
              <a:stCxn id="5" idx="3"/>
            </p:cNvCxnSpPr>
            <p:nvPr/>
          </p:nvCxnSpPr>
          <p:spPr>
            <a:xfrm>
              <a:off x="5272971" y="2041759"/>
              <a:ext cx="578429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Группа 8"/>
            <p:cNvGrpSpPr/>
            <p:nvPr/>
          </p:nvGrpSpPr>
          <p:grpSpPr>
            <a:xfrm>
              <a:off x="4584962" y="1418451"/>
              <a:ext cx="1240955" cy="1235700"/>
              <a:chOff x="4938052" y="1492027"/>
              <a:chExt cx="1240955" cy="1235700"/>
            </a:xfrm>
          </p:grpSpPr>
          <p:sp>
            <p:nvSpPr>
              <p:cNvPr id="5" name="Прямоугольник 4"/>
              <p:cNvSpPr/>
              <p:nvPr/>
            </p:nvSpPr>
            <p:spPr>
              <a:xfrm>
                <a:off x="4938052" y="1853725"/>
                <a:ext cx="68800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2800" dirty="0">
                    <a:solidFill>
                      <a:srgbClr val="000000"/>
                    </a:solidFill>
                    <a:latin typeface="Monotype Corsiva" panose="03010101010201010101" pitchFamily="66" charset="0"/>
                    <a:ea typeface="Times New Roman" panose="02020603050405020304" pitchFamily="18" charset="0"/>
                  </a:rPr>
                  <a:t>ρ = </a:t>
                </a:r>
                <a:endParaRPr lang="ru-RU" sz="2800" dirty="0">
                  <a:latin typeface="Monotype Corsiva" panose="03010101010201010101" pitchFamily="66" charset="0"/>
                </a:endParaRPr>
              </a:p>
            </p:txBody>
          </p:sp>
          <p:sp>
            <p:nvSpPr>
              <p:cNvPr id="7" name="Прямоугольник 6"/>
              <p:cNvSpPr/>
              <p:nvPr/>
            </p:nvSpPr>
            <p:spPr>
              <a:xfrm>
                <a:off x="5530678" y="1958286"/>
                <a:ext cx="551754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4400" dirty="0" smtClean="0">
                    <a:solidFill>
                      <a:srgbClr val="000000"/>
                    </a:solidFill>
                    <a:latin typeface="Monotype Corsiva" panose="03010101010201010101" pitchFamily="66" charset="0"/>
                    <a:ea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rgbClr val="000000"/>
                    </a:solidFill>
                    <a:latin typeface="Baskerville Old Face" panose="02020602080505020303" pitchFamily="18" charset="0"/>
                    <a:ea typeface="Times New Roman" panose="02020603050405020304" pitchFamily="18" charset="0"/>
                  </a:rPr>
                  <a:t>V</a:t>
                </a:r>
                <a:endParaRPr lang="ru-RU" sz="2800" dirty="0">
                  <a:latin typeface="Monotype Corsiva" panose="03010101010201010101" pitchFamily="66" charset="0"/>
                </a:endParaRPr>
              </a:p>
            </p:txBody>
          </p:sp>
          <p:sp>
            <p:nvSpPr>
              <p:cNvPr id="8" name="Прямоугольник 7"/>
              <p:cNvSpPr/>
              <p:nvPr/>
            </p:nvSpPr>
            <p:spPr>
              <a:xfrm>
                <a:off x="5648092" y="1492027"/>
                <a:ext cx="530915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 smtClean="0">
                    <a:solidFill>
                      <a:srgbClr val="000000"/>
                    </a:solidFill>
                    <a:latin typeface="Monotype Corsiva" panose="03010101010201010101" pitchFamily="66" charset="0"/>
                    <a:ea typeface="Times New Roman" panose="02020603050405020304" pitchFamily="18" charset="0"/>
                  </a:rPr>
                  <a:t>m</a:t>
                </a:r>
                <a:r>
                  <a:rPr lang="uk-UA" sz="4400" dirty="0" smtClean="0">
                    <a:solidFill>
                      <a:srgbClr val="000000"/>
                    </a:solidFill>
                    <a:latin typeface="Monotype Corsiva" panose="03010101010201010101" pitchFamily="66" charset="0"/>
                    <a:ea typeface="Times New Roman" panose="02020603050405020304" pitchFamily="18" charset="0"/>
                  </a:rPr>
                  <a:t> </a:t>
                </a:r>
                <a:endParaRPr lang="ru-RU" sz="4400" dirty="0">
                  <a:latin typeface="Monotype Corsiva" panose="03010101010201010101" pitchFamily="66" charset="0"/>
                </a:endParaRPr>
              </a:p>
            </p:txBody>
          </p:sp>
        </p:grpSp>
      </p:grpSp>
      <p:sp>
        <p:nvSpPr>
          <p:cNvPr id="10" name="Прямоугольник 9"/>
          <p:cNvSpPr/>
          <p:nvPr/>
        </p:nvSpPr>
        <p:spPr>
          <a:xfrm>
            <a:off x="925821" y="2533637"/>
            <a:ext cx="9400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Густину газу за нормальних умов можна обчислити за формулою: </a:t>
            </a:r>
            <a:endParaRPr lang="ru-RU" sz="2800" dirty="0">
              <a:latin typeface="Monotype Corsiva" panose="03010101010201010101" pitchFamily="66" charset="0"/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4819409" y="2679769"/>
            <a:ext cx="5497552" cy="1194486"/>
            <a:chOff x="4694663" y="2679769"/>
            <a:chExt cx="5497552" cy="1194486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4694663" y="2679769"/>
              <a:ext cx="5497552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uk-UA" sz="2800" dirty="0" smtClean="0">
                  <a:latin typeface="Monotype Corsiva" panose="03010101010201010101" pitchFamily="66" charset="0"/>
                </a:rPr>
                <a:t>                                                    </a:t>
              </a:r>
            </a:p>
            <a:p>
              <a:pPr lvl="0"/>
              <a:r>
                <a:rPr lang="uk-UA" sz="2800" dirty="0" smtClean="0">
                  <a:latin typeface="Monotype Corsiva" panose="03010101010201010101" pitchFamily="66" charset="0"/>
                </a:rPr>
                <a:t>  </a:t>
              </a:r>
              <a:r>
                <a:rPr lang="el-GR" sz="2800" dirty="0" smtClean="0">
                  <a:latin typeface="Monotype Corsiva" panose="03010101010201010101" pitchFamily="66" charset="0"/>
                </a:rPr>
                <a:t>ρ</a:t>
              </a:r>
              <a:r>
                <a:rPr lang="uk-UA" sz="2800" dirty="0" smtClean="0">
                  <a:latin typeface="Monotype Corsiva" panose="03010101010201010101" pitchFamily="66" charset="0"/>
                </a:rPr>
                <a:t>=         </a:t>
              </a:r>
              <a:endParaRPr lang="ru-RU" sz="2800" dirty="0">
                <a:latin typeface="Monotype Corsiva" panose="03010101010201010101" pitchFamily="66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465667" y="2937745"/>
              <a:ext cx="56457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800" dirty="0" smtClean="0">
                  <a:latin typeface="Monotype Corsiva" panose="03010101010201010101" pitchFamily="66" charset="0"/>
                </a:rPr>
                <a:t>M </a:t>
              </a:r>
              <a:endParaRPr lang="ru-RU" sz="2800" dirty="0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379105" y="3351035"/>
              <a:ext cx="65114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latin typeface="Baskerville Old Face" panose="02020602080505020303" pitchFamily="18" charset="0"/>
                  <a:ea typeface="Times New Roman" panose="02020603050405020304" pitchFamily="18" charset="0"/>
                </a:rPr>
                <a:t>V</a:t>
              </a:r>
              <a:r>
                <a:rPr lang="el-GR" sz="2800" dirty="0">
                  <a:latin typeface="Monotype Corsiva" panose="03010101010201010101" pitchFamily="66" charset="0"/>
                </a:rPr>
                <a:t>m</a:t>
              </a:r>
              <a:endParaRPr lang="ru-RU" sz="2800" dirty="0"/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5391286" y="3377325"/>
              <a:ext cx="71334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Прямоугольник 16"/>
          <p:cNvSpPr/>
          <p:nvPr/>
        </p:nvSpPr>
        <p:spPr>
          <a:xfrm>
            <a:off x="932358" y="3874255"/>
            <a:ext cx="1049329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Відносна густина показує, у скільки разів один газ важчий за інший за даних умов.</a:t>
            </a:r>
            <a:r>
              <a:rPr lang="uk-UA" sz="28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endParaRPr lang="uk-UA" sz="2800" dirty="0" smtClean="0">
              <a:solidFill>
                <a:srgbClr val="000000"/>
              </a:solidFill>
              <a:latin typeface="Monotype Corsiva" panose="03010101010201010101" pitchFamily="66" charset="0"/>
              <a:ea typeface="Calibri" panose="020F0502020204030204" pitchFamily="34" charset="0"/>
            </a:endParaRPr>
          </a:p>
          <a:p>
            <a:endParaRPr lang="uk-UA" sz="2800" dirty="0">
              <a:solidFill>
                <a:srgbClr val="000000"/>
              </a:solidFill>
              <a:latin typeface="Monotype Corsiva" panose="03010101010201010101" pitchFamily="66" charset="0"/>
              <a:ea typeface="Calibri" panose="020F0502020204030204" pitchFamily="34" charset="0"/>
            </a:endParaRPr>
          </a:p>
          <a:p>
            <a:endParaRPr lang="uk-UA" sz="2800" dirty="0" smtClean="0">
              <a:solidFill>
                <a:srgbClr val="000000"/>
              </a:solidFill>
              <a:latin typeface="Monotype Corsiva" panose="03010101010201010101" pitchFamily="66" charset="0"/>
              <a:ea typeface="Calibri" panose="020F0502020204030204" pitchFamily="34" charset="0"/>
            </a:endParaRPr>
          </a:p>
          <a:p>
            <a:r>
              <a:rPr lang="uk-UA" sz="2800" dirty="0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Відносна </a:t>
            </a:r>
            <a:r>
              <a:rPr lang="uk-UA" sz="28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величина позначається </a:t>
            </a:r>
            <a:r>
              <a:rPr lang="en-US" sz="28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D</a:t>
            </a:r>
            <a:r>
              <a:rPr lang="uk-UA" sz="2800" baseline="-250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, </a:t>
            </a:r>
            <a:r>
              <a:rPr lang="uk-UA" sz="28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поряд внизу вказується газ, за яким шукають відносну густину, це величина безрозмірна. </a:t>
            </a:r>
            <a:endParaRPr lang="ru-RU" sz="2800" dirty="0">
              <a:latin typeface="Monotype Corsiva" panose="03010101010201010101" pitchFamily="66" charset="0"/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3034060" y="4600919"/>
            <a:ext cx="5178626" cy="1085401"/>
            <a:chOff x="2908928" y="3770637"/>
            <a:chExt cx="5178626" cy="1085401"/>
          </a:xfrm>
        </p:grpSpPr>
        <p:cxnSp>
          <p:nvCxnSpPr>
            <p:cNvPr id="20" name="Прямая соединительная линия 19"/>
            <p:cNvCxnSpPr/>
            <p:nvPr/>
          </p:nvCxnSpPr>
          <p:spPr>
            <a:xfrm flipV="1">
              <a:off x="4400664" y="4351630"/>
              <a:ext cx="886116" cy="37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flipV="1">
              <a:off x="5704289" y="4313735"/>
              <a:ext cx="886116" cy="37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" name="Группа 27"/>
            <p:cNvGrpSpPr/>
            <p:nvPr/>
          </p:nvGrpSpPr>
          <p:grpSpPr>
            <a:xfrm>
              <a:off x="2908928" y="3770637"/>
              <a:ext cx="5178626" cy="1085401"/>
              <a:chOff x="2660306" y="4476394"/>
              <a:chExt cx="5178626" cy="1085401"/>
            </a:xfrm>
          </p:grpSpPr>
          <p:sp>
            <p:nvSpPr>
              <p:cNvPr id="18" name="Прямоугольник 17"/>
              <p:cNvSpPr/>
              <p:nvPr/>
            </p:nvSpPr>
            <p:spPr>
              <a:xfrm>
                <a:off x="2660306" y="4723756"/>
                <a:ext cx="5178626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dirty="0" smtClean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D</a:t>
                </a:r>
                <a:r>
                  <a:rPr lang="uk-UA" sz="3200" baseline="-25000" dirty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А</a:t>
                </a:r>
                <a:r>
                  <a:rPr lang="uk-UA" sz="3200" dirty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(В) =</a:t>
                </a:r>
                <a:r>
                  <a:rPr lang="uk-UA" sz="3200" dirty="0">
                    <a:latin typeface="Monotype Corsiva" panose="03010101010201010101" pitchFamily="66" charset="0"/>
                    <a:ea typeface="Times New Roman" panose="02020603050405020304" pitchFamily="18" charset="0"/>
                  </a:rPr>
                  <a:t> </a:t>
                </a:r>
                <a:r>
                  <a:rPr lang="uk-UA" sz="3200" dirty="0" smtClean="0">
                    <a:latin typeface="Monotype Corsiva" panose="03010101010201010101" pitchFamily="66" charset="0"/>
                    <a:ea typeface="Times New Roman" panose="02020603050405020304" pitchFamily="18" charset="0"/>
                  </a:rPr>
                  <a:t>            </a:t>
                </a:r>
                <a:r>
                  <a:rPr lang="uk-UA" sz="3200" dirty="0" smtClean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=             </a:t>
                </a:r>
                <a:endParaRPr lang="ru-RU" sz="3200" dirty="0">
                  <a:latin typeface="Monotype Corsiva" panose="03010101010201010101" pitchFamily="66" charset="0"/>
                </a:endParaRPr>
              </a:p>
            </p:txBody>
          </p:sp>
          <p:sp>
            <p:nvSpPr>
              <p:cNvPr id="19" name="Прямоугольник 18"/>
              <p:cNvSpPr/>
              <p:nvPr/>
            </p:nvSpPr>
            <p:spPr>
              <a:xfrm>
                <a:off x="4125394" y="4476394"/>
                <a:ext cx="90120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3200" dirty="0">
                    <a:latin typeface="Monotype Corsiva" panose="03010101010201010101" pitchFamily="66" charset="0"/>
                    <a:ea typeface="Times New Roman" panose="02020603050405020304" pitchFamily="18" charset="0"/>
                  </a:rPr>
                  <a:t>ρ</a:t>
                </a:r>
                <a:r>
                  <a:rPr lang="uk-UA" sz="3200" dirty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 (В</a:t>
                </a:r>
                <a:r>
                  <a:rPr lang="uk-UA" sz="3200" dirty="0" smtClean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)</a:t>
                </a:r>
                <a:endParaRPr lang="ru-RU" sz="3200" dirty="0"/>
              </a:p>
            </p:txBody>
          </p:sp>
          <p:sp>
            <p:nvSpPr>
              <p:cNvPr id="21" name="Прямоугольник 20"/>
              <p:cNvSpPr/>
              <p:nvPr/>
            </p:nvSpPr>
            <p:spPr>
              <a:xfrm>
                <a:off x="4050722" y="4977020"/>
                <a:ext cx="99899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3200" dirty="0">
                    <a:latin typeface="Monotype Corsiva" panose="03010101010201010101" pitchFamily="66" charset="0"/>
                    <a:ea typeface="Times New Roman" panose="02020603050405020304" pitchFamily="18" charset="0"/>
                  </a:rPr>
                  <a:t>ρ</a:t>
                </a:r>
                <a:r>
                  <a:rPr lang="uk-UA" sz="3200" dirty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 (А) </a:t>
                </a:r>
                <a:endParaRPr lang="ru-RU" sz="3200" dirty="0"/>
              </a:p>
            </p:txBody>
          </p:sp>
          <p:sp>
            <p:nvSpPr>
              <p:cNvPr id="23" name="Прямоугольник 22"/>
              <p:cNvSpPr/>
              <p:nvPr/>
            </p:nvSpPr>
            <p:spPr>
              <a:xfrm>
                <a:off x="5448443" y="4508534"/>
                <a:ext cx="973343" cy="584775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uk-UA" sz="3200" dirty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М(В</a:t>
                </a:r>
                <a:r>
                  <a:rPr lang="uk-UA" sz="3200" dirty="0" smtClean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)</a:t>
                </a:r>
                <a:endParaRPr lang="ru-RU" sz="3200" dirty="0"/>
              </a:p>
            </p:txBody>
          </p:sp>
          <p:sp>
            <p:nvSpPr>
              <p:cNvPr id="24" name="Прямоугольник 23"/>
              <p:cNvSpPr/>
              <p:nvPr/>
            </p:nvSpPr>
            <p:spPr>
              <a:xfrm>
                <a:off x="5383624" y="4974505"/>
                <a:ext cx="107112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3200" dirty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М(А</a:t>
                </a:r>
                <a:r>
                  <a:rPr lang="uk-UA" sz="3200" dirty="0" smtClean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) </a:t>
                </a:r>
                <a:endParaRPr lang="ru-RU" sz="32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796158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B1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52224" y="1696265"/>
            <a:ext cx="6694914" cy="2387600"/>
          </a:xfrm>
        </p:spPr>
        <p:txBody>
          <a:bodyPr>
            <a:noAutofit/>
          </a:bodyPr>
          <a:lstStyle/>
          <a:p>
            <a:r>
              <a:rPr lang="ru-RU" sz="8800" dirty="0" err="1" smtClean="0">
                <a:solidFill>
                  <a:schemeClr val="bg1"/>
                </a:solidFill>
                <a:latin typeface="Monotype Corsiva" panose="03010101010201010101" pitchFamily="66" charset="0"/>
              </a:rPr>
              <a:t>Чи</a:t>
            </a:r>
            <a:r>
              <a:rPr lang="ru-RU" sz="8800" dirty="0" smtClean="0">
                <a:solidFill>
                  <a:schemeClr val="bg1"/>
                </a:solidFill>
                <a:latin typeface="Monotype Corsiva" panose="03010101010201010101" pitchFamily="66" charset="0"/>
              </a:rPr>
              <a:t> </a:t>
            </a:r>
            <a:r>
              <a:rPr lang="ru-RU" sz="8800" dirty="0" err="1" smtClean="0">
                <a:solidFill>
                  <a:schemeClr val="bg1"/>
                </a:solidFill>
                <a:latin typeface="Monotype Corsiva" panose="03010101010201010101" pitchFamily="66" charset="0"/>
              </a:rPr>
              <a:t>маєте</a:t>
            </a:r>
            <a:r>
              <a:rPr lang="ru-RU" sz="8800" dirty="0" smtClean="0">
                <a:solidFill>
                  <a:schemeClr val="bg1"/>
                </a:solidFill>
                <a:latin typeface="Monotype Corsiva" panose="03010101010201010101" pitchFamily="66" charset="0"/>
              </a:rPr>
              <a:t> </a:t>
            </a:r>
            <a:r>
              <a:rPr lang="ru-RU" sz="8800" dirty="0" err="1" smtClean="0">
                <a:solidFill>
                  <a:schemeClr val="bg1"/>
                </a:solidFill>
                <a:latin typeface="Monotype Corsiva" panose="03010101010201010101" pitchFamily="66" charset="0"/>
              </a:rPr>
              <a:t>запитання</a:t>
            </a:r>
            <a:r>
              <a:rPr lang="ru-RU" sz="8800" dirty="0" smtClean="0">
                <a:solidFill>
                  <a:schemeClr val="bg1"/>
                </a:solidFill>
                <a:latin typeface="Monotype Corsiva" panose="03010101010201010101" pitchFamily="66" charset="0"/>
              </a:rPr>
              <a:t>?</a:t>
            </a:r>
            <a:endParaRPr lang="ru-RU" sz="8800" dirty="0">
              <a:solidFill>
                <a:schemeClr val="bg1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4562" y="6568068"/>
            <a:ext cx="1537438" cy="28993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2663" y="594814"/>
            <a:ext cx="5683323" cy="5683323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235606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5392"/>
          </a:xfrm>
        </p:spPr>
        <p:txBody>
          <a:bodyPr>
            <a:normAutofit/>
          </a:bodyPr>
          <a:lstStyle/>
          <a:p>
            <a:pPr algn="ctr"/>
            <a:r>
              <a:rPr lang="uk-UA" sz="4000" dirty="0" err="1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Відеоурок</a:t>
            </a:r>
            <a:r>
              <a:rPr lang="uk-UA" sz="4000" dirty="0" smtClean="0">
                <a:solidFill>
                  <a:schemeClr val="accent1">
                    <a:lumMod val="75000"/>
                  </a:schemeClr>
                </a:solidFill>
                <a:latin typeface="Monotype Corsiva" panose="03010101010201010101" pitchFamily="66" charset="0"/>
              </a:rPr>
              <a:t> ви можете переглянути за посиланням:</a:t>
            </a:r>
            <a:endParaRPr lang="ru-RU" sz="4000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4562" y="6568068"/>
            <a:ext cx="1537438" cy="289932"/>
          </a:xfrm>
          <a:prstGeom prst="rect">
            <a:avLst/>
          </a:prstGeom>
        </p:spPr>
      </p:pic>
      <p:sp>
        <p:nvSpPr>
          <p:cNvPr id="5" name="TextBox 4">
            <a:hlinkClick r:id="rId3"/>
          </p:cNvPr>
          <p:cNvSpPr txBox="1"/>
          <p:nvPr/>
        </p:nvSpPr>
        <p:spPr>
          <a:xfrm>
            <a:off x="1936595" y="1471962"/>
            <a:ext cx="8318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>
                <a:latin typeface="Monotype Corsiva" panose="03010101010201010101" pitchFamily="66" charset="0"/>
              </a:rPr>
              <a:t>  </a:t>
            </a:r>
            <a:r>
              <a:rPr lang="en-US" sz="2400" dirty="0" smtClean="0">
                <a:latin typeface="Monotype Corsiva" panose="03010101010201010101" pitchFamily="66" charset="0"/>
                <a:hlinkClick r:id="rId3"/>
              </a:rPr>
              <a:t>https://www.youtube.com/watch?v=l250I3Dvsp8&amp;t=100s</a:t>
            </a:r>
            <a:endParaRPr lang="ru-RU" sz="2400" dirty="0">
              <a:latin typeface="Monotype Corsiva" panose="03010101010201010101" pitchFamily="66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3288" y="2146145"/>
            <a:ext cx="4137102" cy="4137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1159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4562" y="6568068"/>
            <a:ext cx="1537438" cy="289932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792609"/>
              </p:ext>
            </p:extLst>
          </p:nvPr>
        </p:nvGraphicFramePr>
        <p:xfrm>
          <a:off x="970155" y="457198"/>
          <a:ext cx="10169915" cy="5736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3983">
                  <a:extLst>
                    <a:ext uri="{9D8B030D-6E8A-4147-A177-3AD203B41FA5}">
                      <a16:colId xmlns:a16="http://schemas.microsoft.com/office/drawing/2014/main" val="1517521212"/>
                    </a:ext>
                  </a:extLst>
                </a:gridCol>
                <a:gridCol w="2033983">
                  <a:extLst>
                    <a:ext uri="{9D8B030D-6E8A-4147-A177-3AD203B41FA5}">
                      <a16:colId xmlns:a16="http://schemas.microsoft.com/office/drawing/2014/main" val="3476746852"/>
                    </a:ext>
                  </a:extLst>
                </a:gridCol>
                <a:gridCol w="2143264">
                  <a:extLst>
                    <a:ext uri="{9D8B030D-6E8A-4147-A177-3AD203B41FA5}">
                      <a16:colId xmlns:a16="http://schemas.microsoft.com/office/drawing/2014/main" val="2728020725"/>
                    </a:ext>
                  </a:extLst>
                </a:gridCol>
                <a:gridCol w="1996069">
                  <a:extLst>
                    <a:ext uri="{9D8B030D-6E8A-4147-A177-3AD203B41FA5}">
                      <a16:colId xmlns:a16="http://schemas.microsoft.com/office/drawing/2014/main" val="2002145731"/>
                    </a:ext>
                  </a:extLst>
                </a:gridCol>
                <a:gridCol w="1962616">
                  <a:extLst>
                    <a:ext uri="{9D8B030D-6E8A-4147-A177-3AD203B41FA5}">
                      <a16:colId xmlns:a16="http://schemas.microsoft.com/office/drawing/2014/main" val="702864341"/>
                    </a:ext>
                  </a:extLst>
                </a:gridCol>
              </a:tblGrid>
              <a:tr h="931127">
                <a:tc>
                  <a:txBody>
                    <a:bodyPr/>
                    <a:lstStyle/>
                    <a:p>
                      <a:pPr algn="ctr"/>
                      <a:r>
                        <a:rPr lang="uk-UA" sz="3200" dirty="0" smtClean="0">
                          <a:latin typeface="Monotype Corsiva" panose="03010101010201010101" pitchFamily="66" charset="0"/>
                        </a:rPr>
                        <a:t>Назва речовини</a:t>
                      </a:r>
                      <a:endParaRPr lang="ru-RU" sz="3200" dirty="0">
                        <a:latin typeface="Monotype Corsiva" panose="03010101010201010101" pitchFamily="66" charset="0"/>
                      </a:endParaRPr>
                    </a:p>
                  </a:txBody>
                  <a:tcPr>
                    <a:solidFill>
                      <a:srgbClr val="62B1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200" dirty="0" smtClean="0">
                          <a:latin typeface="Monotype Corsiva" panose="03010101010201010101" pitchFamily="66" charset="0"/>
                        </a:rPr>
                        <a:t>Кількість речовини</a:t>
                      </a:r>
                      <a:endParaRPr lang="ru-RU" sz="3200" dirty="0">
                        <a:latin typeface="Monotype Corsiva" panose="03010101010201010101" pitchFamily="66" charset="0"/>
                      </a:endParaRPr>
                    </a:p>
                  </a:txBody>
                  <a:tcPr>
                    <a:solidFill>
                      <a:srgbClr val="62B1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200" dirty="0" smtClean="0">
                          <a:latin typeface="Monotype Corsiva" panose="03010101010201010101" pitchFamily="66" charset="0"/>
                        </a:rPr>
                        <a:t>Число молекул</a:t>
                      </a:r>
                      <a:endParaRPr lang="ru-RU" sz="3200" dirty="0">
                        <a:latin typeface="Monotype Corsiva" panose="03010101010201010101" pitchFamily="66" charset="0"/>
                      </a:endParaRPr>
                    </a:p>
                  </a:txBody>
                  <a:tcPr>
                    <a:solidFill>
                      <a:srgbClr val="62B1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200" dirty="0" smtClean="0">
                          <a:latin typeface="Monotype Corsiva" panose="03010101010201010101" pitchFamily="66" charset="0"/>
                        </a:rPr>
                        <a:t>Молярний об</a:t>
                      </a:r>
                      <a:r>
                        <a:rPr lang="en-US" sz="3200" dirty="0" smtClean="0">
                          <a:latin typeface="Monotype Corsiva" panose="03010101010201010101" pitchFamily="66" charset="0"/>
                        </a:rPr>
                        <a:t>’</a:t>
                      </a:r>
                      <a:r>
                        <a:rPr lang="uk-UA" sz="3200" dirty="0" err="1" smtClean="0">
                          <a:latin typeface="Monotype Corsiva" panose="03010101010201010101" pitchFamily="66" charset="0"/>
                        </a:rPr>
                        <a:t>єм</a:t>
                      </a:r>
                      <a:endParaRPr lang="ru-RU" sz="3200" dirty="0">
                        <a:latin typeface="Monotype Corsiva" panose="03010101010201010101" pitchFamily="66" charset="0"/>
                      </a:endParaRPr>
                    </a:p>
                  </a:txBody>
                  <a:tcPr>
                    <a:solidFill>
                      <a:srgbClr val="62B1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200" dirty="0" smtClean="0">
                          <a:latin typeface="Monotype Corsiva" panose="03010101010201010101" pitchFamily="66" charset="0"/>
                        </a:rPr>
                        <a:t>Молярна маса</a:t>
                      </a:r>
                      <a:endParaRPr lang="ru-RU" sz="3200" dirty="0">
                        <a:latin typeface="Monotype Corsiva" panose="03010101010201010101" pitchFamily="66" charset="0"/>
                      </a:endParaRPr>
                    </a:p>
                  </a:txBody>
                  <a:tcPr>
                    <a:solidFill>
                      <a:srgbClr val="62B1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542528"/>
                  </a:ext>
                </a:extLst>
              </a:tr>
              <a:tr h="931127"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latin typeface="Monotype Corsiva" panose="03010101010201010101" pitchFamily="66" charset="0"/>
                        </a:rPr>
                        <a:t>Кисень О</a:t>
                      </a:r>
                      <a:r>
                        <a:rPr lang="uk-UA" sz="1800" dirty="0" smtClean="0">
                          <a:latin typeface="Monotype Corsiva" panose="03010101010201010101" pitchFamily="66" charset="0"/>
                        </a:rPr>
                        <a:t>2</a:t>
                      </a:r>
                      <a:endParaRPr lang="ru-RU" sz="1800" dirty="0">
                        <a:latin typeface="Monotype Corsiva" panose="03010101010201010101" pitchFamily="66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latin typeface="Monotype Corsiva" panose="03010101010201010101" pitchFamily="66" charset="0"/>
                        </a:rPr>
                        <a:t>1 моль</a:t>
                      </a:r>
                      <a:endParaRPr lang="ru-RU" sz="2800" dirty="0">
                        <a:latin typeface="Monotype Corsiva" panose="03010101010201010101" pitchFamily="66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solidFill>
                            <a:srgbClr val="000000"/>
                          </a:solidFill>
                          <a:effectLst/>
                          <a:latin typeface="Monotype Corsiva" panose="03010101010201010101" pitchFamily="66" charset="0"/>
                          <a:ea typeface="Calibri" panose="020F0502020204030204" pitchFamily="34" charset="0"/>
                        </a:rPr>
                        <a:t>6,02</a:t>
                      </a:r>
                      <a:r>
                        <a:rPr lang="uk-UA" sz="2800" dirty="0" smtClean="0">
                          <a:solidFill>
                            <a:srgbClr val="000000"/>
                          </a:solidFill>
                          <a:effectLst/>
                          <a:latin typeface="Monotype Corsiva" panose="03010101010201010101" pitchFamily="66" charset="0"/>
                          <a:ea typeface="Calibri" panose="020F0502020204030204" pitchFamily="34" charset="0"/>
                          <a:cs typeface="Cambria Math" panose="02040503050406030204" pitchFamily="18" charset="0"/>
                        </a:rPr>
                        <a:t>⋅</a:t>
                      </a:r>
                      <a:r>
                        <a:rPr lang="uk-UA" sz="2800" dirty="0" smtClean="0">
                          <a:solidFill>
                            <a:srgbClr val="000000"/>
                          </a:solidFill>
                          <a:effectLst/>
                          <a:latin typeface="Monotype Corsiva" panose="03010101010201010101" pitchFamily="66" charset="0"/>
                          <a:ea typeface="Calibri" panose="020F0502020204030204" pitchFamily="34" charset="0"/>
                        </a:rPr>
                        <a:t>10</a:t>
                      </a:r>
                      <a:r>
                        <a:rPr lang="uk-UA" sz="2800" baseline="30000" dirty="0" smtClean="0">
                          <a:solidFill>
                            <a:srgbClr val="000000"/>
                          </a:solidFill>
                          <a:effectLst/>
                          <a:latin typeface="Monotype Corsiva" panose="03010101010201010101" pitchFamily="66" charset="0"/>
                          <a:ea typeface="Calibri" panose="020F0502020204030204" pitchFamily="34" charset="0"/>
                        </a:rPr>
                        <a:t>23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latin typeface="Monotype Corsiva" panose="03010101010201010101" pitchFamily="66" charset="0"/>
                        </a:rPr>
                        <a:t>22,4 л/моль</a:t>
                      </a:r>
                      <a:endParaRPr lang="ru-RU" sz="2800" dirty="0">
                        <a:latin typeface="Monotype Corsiva" panose="03010101010201010101" pitchFamily="66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latin typeface="Monotype Corsiva" panose="03010101010201010101" pitchFamily="66" charset="0"/>
                        </a:rPr>
                        <a:t>32 г/моль</a:t>
                      </a:r>
                      <a:endParaRPr lang="ru-RU" sz="2800" dirty="0">
                        <a:latin typeface="Monotype Corsiva" panose="03010101010201010101" pitchFamily="66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484007"/>
                  </a:ext>
                </a:extLst>
              </a:tr>
              <a:tr h="931127"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latin typeface="Monotype Corsiva" panose="03010101010201010101" pitchFamily="66" charset="0"/>
                        </a:rPr>
                        <a:t>Водень Н</a:t>
                      </a:r>
                      <a:r>
                        <a:rPr lang="uk-UA" sz="1800" dirty="0" smtClean="0">
                          <a:latin typeface="Monotype Corsiva" panose="03010101010201010101" pitchFamily="66" charset="0"/>
                        </a:rPr>
                        <a:t>2</a:t>
                      </a:r>
                      <a:endParaRPr lang="ru-RU" sz="1800" dirty="0">
                        <a:latin typeface="Monotype Corsiva" panose="03010101010201010101" pitchFamily="66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1 моль</a:t>
                      </a:r>
                      <a:endParaRPr kumimoji="0" lang="ru-RU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Calibri" panose="020F0502020204030204" pitchFamily="34" charset="0"/>
                          <a:cs typeface="+mn-cs"/>
                        </a:rPr>
                        <a:t>6,02</a:t>
                      </a:r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Calibri" panose="020F0502020204030204" pitchFamily="34" charset="0"/>
                          <a:cs typeface="Cambria Math" panose="02040503050406030204" pitchFamily="18" charset="0"/>
                        </a:rPr>
                        <a:t>⋅</a:t>
                      </a:r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Calibri" panose="020F0502020204030204" pitchFamily="34" charset="0"/>
                          <a:cs typeface="+mn-cs"/>
                        </a:rPr>
                        <a:t>10</a:t>
                      </a:r>
                      <a:r>
                        <a:rPr kumimoji="0" lang="uk-UA" sz="2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Calibri" panose="020F0502020204030204" pitchFamily="34" charset="0"/>
                          <a:cs typeface="+mn-cs"/>
                        </a:rPr>
                        <a:t>23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22,4 л/моль</a:t>
                      </a:r>
                      <a:endParaRPr kumimoji="0" lang="ru-RU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2 г/моль</a:t>
                      </a:r>
                      <a:endParaRPr kumimoji="0" lang="ru-RU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075687"/>
                  </a:ext>
                </a:extLst>
              </a:tr>
              <a:tr h="931127"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latin typeface="Monotype Corsiva" panose="03010101010201010101" pitchFamily="66" charset="0"/>
                        </a:rPr>
                        <a:t>Вуглекислий газ СО</a:t>
                      </a:r>
                      <a:r>
                        <a:rPr lang="uk-UA" sz="1800" dirty="0" smtClean="0">
                          <a:latin typeface="Monotype Corsiva" panose="03010101010201010101" pitchFamily="66" charset="0"/>
                        </a:rPr>
                        <a:t>2</a:t>
                      </a:r>
                      <a:endParaRPr lang="ru-RU" sz="1800" dirty="0">
                        <a:latin typeface="Monotype Corsiva" panose="03010101010201010101" pitchFamily="66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1 моль</a:t>
                      </a:r>
                      <a:endParaRPr kumimoji="0" lang="ru-RU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Calibri" panose="020F0502020204030204" pitchFamily="34" charset="0"/>
                          <a:cs typeface="+mn-cs"/>
                        </a:rPr>
                        <a:t>6,02</a:t>
                      </a:r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Calibri" panose="020F0502020204030204" pitchFamily="34" charset="0"/>
                          <a:cs typeface="Cambria Math" panose="02040503050406030204" pitchFamily="18" charset="0"/>
                        </a:rPr>
                        <a:t>⋅</a:t>
                      </a:r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Calibri" panose="020F0502020204030204" pitchFamily="34" charset="0"/>
                          <a:cs typeface="+mn-cs"/>
                        </a:rPr>
                        <a:t>10</a:t>
                      </a:r>
                      <a:r>
                        <a:rPr kumimoji="0" lang="uk-UA" sz="2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Calibri" panose="020F0502020204030204" pitchFamily="34" charset="0"/>
                          <a:cs typeface="+mn-cs"/>
                        </a:rPr>
                        <a:t>23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22,4 л/моль</a:t>
                      </a:r>
                      <a:endParaRPr kumimoji="0" lang="ru-RU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44 г/моль</a:t>
                      </a:r>
                      <a:endParaRPr kumimoji="0" lang="ru-RU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6424812"/>
                  </a:ext>
                </a:extLst>
              </a:tr>
              <a:tr h="931127"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latin typeface="Monotype Corsiva" panose="03010101010201010101" pitchFamily="66" charset="0"/>
                        </a:rPr>
                        <a:t>Амоніак </a:t>
                      </a:r>
                      <a:r>
                        <a:rPr lang="en-US" sz="2800" dirty="0" smtClean="0">
                          <a:latin typeface="Monotype Corsiva" panose="03010101010201010101" pitchFamily="66" charset="0"/>
                        </a:rPr>
                        <a:t>NH</a:t>
                      </a:r>
                      <a:r>
                        <a:rPr lang="en-US" sz="1800" dirty="0" smtClean="0">
                          <a:latin typeface="Monotype Corsiva" panose="03010101010201010101" pitchFamily="66" charset="0"/>
                        </a:rPr>
                        <a:t>3</a:t>
                      </a:r>
                      <a:endParaRPr lang="ru-RU" sz="1800" dirty="0">
                        <a:latin typeface="Monotype Corsiva" panose="03010101010201010101" pitchFamily="66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1 моль</a:t>
                      </a:r>
                      <a:endParaRPr kumimoji="0" lang="ru-RU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Calibri" panose="020F0502020204030204" pitchFamily="34" charset="0"/>
                          <a:cs typeface="+mn-cs"/>
                        </a:rPr>
                        <a:t>6,02</a:t>
                      </a:r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Calibri" panose="020F0502020204030204" pitchFamily="34" charset="0"/>
                          <a:cs typeface="Cambria Math" panose="02040503050406030204" pitchFamily="18" charset="0"/>
                        </a:rPr>
                        <a:t>⋅</a:t>
                      </a:r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Calibri" panose="020F0502020204030204" pitchFamily="34" charset="0"/>
                          <a:cs typeface="+mn-cs"/>
                        </a:rPr>
                        <a:t>10</a:t>
                      </a:r>
                      <a:r>
                        <a:rPr kumimoji="0" lang="uk-UA" sz="2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Calibri" panose="020F0502020204030204" pitchFamily="34" charset="0"/>
                          <a:cs typeface="+mn-cs"/>
                        </a:rPr>
                        <a:t>23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22,4 л/моль</a:t>
                      </a:r>
                      <a:endParaRPr kumimoji="0" lang="ru-RU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17 г/моль</a:t>
                      </a:r>
                      <a:endParaRPr kumimoji="0" lang="ru-RU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099523"/>
                  </a:ext>
                </a:extLst>
              </a:tr>
              <a:tr h="931127"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latin typeface="Monotype Corsiva" panose="03010101010201010101" pitchFamily="66" charset="0"/>
                        </a:rPr>
                        <a:t>Метан СН</a:t>
                      </a:r>
                      <a:r>
                        <a:rPr lang="uk-UA" sz="1800" dirty="0" smtClean="0">
                          <a:latin typeface="Monotype Corsiva" panose="03010101010201010101" pitchFamily="66" charset="0"/>
                        </a:rPr>
                        <a:t>4</a:t>
                      </a:r>
                      <a:endParaRPr lang="ru-RU" sz="1800" dirty="0">
                        <a:latin typeface="Monotype Corsiva" panose="03010101010201010101" pitchFamily="66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1 моль</a:t>
                      </a:r>
                      <a:endParaRPr kumimoji="0" lang="ru-RU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Calibri" panose="020F0502020204030204" pitchFamily="34" charset="0"/>
                          <a:cs typeface="+mn-cs"/>
                        </a:rPr>
                        <a:t>6,02</a:t>
                      </a:r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Calibri" panose="020F0502020204030204" pitchFamily="34" charset="0"/>
                          <a:cs typeface="Cambria Math" panose="02040503050406030204" pitchFamily="18" charset="0"/>
                        </a:rPr>
                        <a:t>⋅</a:t>
                      </a:r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Calibri" panose="020F0502020204030204" pitchFamily="34" charset="0"/>
                          <a:cs typeface="+mn-cs"/>
                        </a:rPr>
                        <a:t>10</a:t>
                      </a:r>
                      <a:r>
                        <a:rPr kumimoji="0" lang="uk-UA" sz="2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Calibri" panose="020F0502020204030204" pitchFamily="34" charset="0"/>
                          <a:cs typeface="+mn-cs"/>
                        </a:rPr>
                        <a:t>23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22,4 л/моль</a:t>
                      </a:r>
                      <a:endParaRPr kumimoji="0" lang="ru-RU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otype Corsiva" panose="03010101010201010101" pitchFamily="66" charset="0"/>
                          <a:ea typeface="+mn-ea"/>
                          <a:cs typeface="+mn-cs"/>
                        </a:rPr>
                        <a:t>16 г/моль</a:t>
                      </a:r>
                      <a:endParaRPr kumimoji="0" lang="ru-RU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otype Corsiva" panose="03010101010201010101" pitchFamily="66" charset="0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529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68139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0142" y="197857"/>
            <a:ext cx="10515600" cy="1325563"/>
          </a:xfrm>
          <a:solidFill>
            <a:srgbClr val="62B1D8"/>
          </a:solidFill>
        </p:spPr>
        <p:txBody>
          <a:bodyPr/>
          <a:lstStyle/>
          <a:p>
            <a:pPr algn="ctr"/>
            <a:r>
              <a:rPr lang="uk-UA" dirty="0" smtClean="0">
                <a:solidFill>
                  <a:srgbClr val="FFC000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Густина </a:t>
            </a:r>
            <a:r>
              <a:rPr lang="uk-UA" dirty="0" smtClean="0">
                <a:solidFill>
                  <a:schemeClr val="bg1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- величина</a:t>
            </a:r>
            <a:r>
              <a:rPr lang="uk-UA" dirty="0">
                <a:solidFill>
                  <a:schemeClr val="bg1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, яка показує масу речовини </a:t>
            </a:r>
            <a:r>
              <a:rPr lang="uk-UA" dirty="0" smtClean="0">
                <a:solidFill>
                  <a:schemeClr val="bg1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/>
            </a:r>
            <a:br>
              <a:rPr lang="uk-UA" dirty="0" smtClean="0">
                <a:solidFill>
                  <a:schemeClr val="bg1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</a:br>
            <a:r>
              <a:rPr lang="uk-UA" dirty="0" smtClean="0">
                <a:solidFill>
                  <a:schemeClr val="bg1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певному об</a:t>
            </a:r>
            <a:r>
              <a:rPr lang="ru-RU" dirty="0">
                <a:solidFill>
                  <a:schemeClr val="bg1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’</a:t>
            </a:r>
            <a:r>
              <a:rPr lang="uk-UA" dirty="0" err="1" smtClean="0">
                <a:solidFill>
                  <a:schemeClr val="bg1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ємі</a:t>
            </a:r>
            <a:r>
              <a:rPr lang="uk-UA" dirty="0" smtClean="0">
                <a:solidFill>
                  <a:schemeClr val="bg1"/>
                </a:solidFill>
                <a:latin typeface="Monotype Corsiva" panose="03010101010201010101" pitchFamily="66" charset="0"/>
                <a:ea typeface="Times New Roman" panose="02020603050405020304" pitchFamily="18" charset="0"/>
              </a:rPr>
              <a:t> </a:t>
            </a:r>
            <a:endParaRPr lang="ru-RU" dirty="0">
              <a:solidFill>
                <a:schemeClr val="bg1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4562" y="6568068"/>
            <a:ext cx="1537438" cy="289932"/>
          </a:xfrm>
          <a:prstGeom prst="rect">
            <a:avLst/>
          </a:prstGeom>
        </p:spPr>
      </p:pic>
      <p:grpSp>
        <p:nvGrpSpPr>
          <p:cNvPr id="3" name="Группа 2"/>
          <p:cNvGrpSpPr/>
          <p:nvPr/>
        </p:nvGrpSpPr>
        <p:grpSpPr>
          <a:xfrm>
            <a:off x="1271239" y="1616013"/>
            <a:ext cx="2074127" cy="1399577"/>
            <a:chOff x="1271239" y="1616013"/>
            <a:chExt cx="2074127" cy="1399577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414266" y="1887179"/>
              <a:ext cx="976549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4400" dirty="0">
                  <a:solidFill>
                    <a:srgbClr val="000000"/>
                  </a:solidFill>
                  <a:latin typeface="Monotype Corsiva" panose="03010101010201010101" pitchFamily="66" charset="0"/>
                  <a:ea typeface="Times New Roman" panose="02020603050405020304" pitchFamily="18" charset="0"/>
                </a:rPr>
                <a:t>ρ = </a:t>
              </a:r>
              <a:endParaRPr lang="ru-RU" sz="4400" dirty="0">
                <a:latin typeface="Monotype Corsiva" panose="03010101010201010101" pitchFamily="66" charset="0"/>
              </a:endParaRPr>
            </a:p>
          </p:txBody>
        </p:sp>
        <p:cxnSp>
          <p:nvCxnSpPr>
            <p:cNvPr id="8" name="Прямая соединительная линия 7"/>
            <p:cNvCxnSpPr>
              <a:stCxn id="6" idx="3"/>
            </p:cNvCxnSpPr>
            <p:nvPr/>
          </p:nvCxnSpPr>
          <p:spPr>
            <a:xfrm flipV="1">
              <a:off x="2390815" y="2271899"/>
              <a:ext cx="798434" cy="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Прямоугольник 8"/>
            <p:cNvSpPr/>
            <p:nvPr/>
          </p:nvSpPr>
          <p:spPr>
            <a:xfrm>
              <a:off x="2305585" y="2246149"/>
              <a:ext cx="691215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4400" dirty="0" smtClean="0">
                  <a:solidFill>
                    <a:srgbClr val="000000"/>
                  </a:solidFill>
                  <a:latin typeface="Monotype Corsiva" panose="03010101010201010101" pitchFamily="66" charset="0"/>
                  <a:ea typeface="Times New Roman" panose="02020603050405020304" pitchFamily="18" charset="0"/>
                </a:rPr>
                <a:t> </a:t>
              </a:r>
              <a:r>
                <a:rPr lang="en-US" sz="4400" dirty="0">
                  <a:solidFill>
                    <a:srgbClr val="000000"/>
                  </a:solidFill>
                  <a:latin typeface="Baskerville Old Face" panose="02020602080505020303" pitchFamily="18" charset="0"/>
                  <a:ea typeface="Times New Roman" panose="02020603050405020304" pitchFamily="18" charset="0"/>
                </a:rPr>
                <a:t>V</a:t>
              </a:r>
              <a:endParaRPr lang="ru-RU" sz="4400" dirty="0">
                <a:latin typeface="Monotype Corsiva" panose="03010101010201010101" pitchFamily="66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461256" y="1616013"/>
              <a:ext cx="657552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dirty="0" smtClean="0">
                  <a:solidFill>
                    <a:srgbClr val="000000"/>
                  </a:solidFill>
                  <a:latin typeface="Monotype Corsiva" panose="03010101010201010101" pitchFamily="66" charset="0"/>
                  <a:ea typeface="Times New Roman" panose="02020603050405020304" pitchFamily="18" charset="0"/>
                </a:rPr>
                <a:t>m</a:t>
              </a:r>
              <a:r>
                <a:rPr lang="uk-UA" sz="4400" dirty="0" smtClean="0">
                  <a:solidFill>
                    <a:srgbClr val="000000"/>
                  </a:solidFill>
                  <a:latin typeface="Monotype Corsiva" panose="03010101010201010101" pitchFamily="66" charset="0"/>
                  <a:ea typeface="Times New Roman" panose="02020603050405020304" pitchFamily="18" charset="0"/>
                </a:rPr>
                <a:t> </a:t>
              </a:r>
              <a:endParaRPr lang="ru-RU" sz="4400" dirty="0">
                <a:latin typeface="Monotype Corsiva" panose="03010101010201010101" pitchFamily="66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271239" y="1709430"/>
              <a:ext cx="2074127" cy="1226634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72778" y="1871790"/>
            <a:ext cx="384111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Monotype Corsiva" panose="03010101010201010101" pitchFamily="66" charset="0"/>
              </a:rPr>
              <a:t>, де </a:t>
            </a:r>
            <a:r>
              <a:rPr lang="el-GR" sz="3200" dirty="0" smtClean="0">
                <a:latin typeface="Monotype Corsiva" panose="03010101010201010101" pitchFamily="66" charset="0"/>
              </a:rPr>
              <a:t>ρ</a:t>
            </a:r>
            <a:r>
              <a:rPr lang="uk-UA" sz="3200" dirty="0" smtClean="0">
                <a:latin typeface="Monotype Corsiva" panose="03010101010201010101" pitchFamily="66" charset="0"/>
              </a:rPr>
              <a:t> («ро») –  густина, </a:t>
            </a:r>
          </a:p>
          <a:p>
            <a:r>
              <a:rPr lang="uk-UA" sz="3200" dirty="0">
                <a:latin typeface="Monotype Corsiva" panose="03010101010201010101" pitchFamily="66" charset="0"/>
              </a:rPr>
              <a:t> </a:t>
            </a:r>
            <a:r>
              <a:rPr lang="uk-UA" sz="3200" dirty="0" smtClean="0">
                <a:latin typeface="Monotype Corsiva" panose="03010101010201010101" pitchFamily="66" charset="0"/>
              </a:rPr>
              <a:t>       </a:t>
            </a:r>
            <a:r>
              <a:rPr lang="en-US" sz="3200" dirty="0" smtClean="0">
                <a:latin typeface="Monotype Corsiva" panose="03010101010201010101" pitchFamily="66" charset="0"/>
              </a:rPr>
              <a:t>m</a:t>
            </a:r>
            <a:r>
              <a:rPr lang="uk-UA" sz="3200" dirty="0" smtClean="0">
                <a:latin typeface="Monotype Corsiva" panose="03010101010201010101" pitchFamily="66" charset="0"/>
              </a:rPr>
              <a:t> – маса речовини,</a:t>
            </a:r>
            <a:endParaRPr lang="en-US" sz="3200" dirty="0" smtClean="0">
              <a:latin typeface="Monotype Corsiva" panose="03010101010201010101" pitchFamily="66" charset="0"/>
            </a:endParaRPr>
          </a:p>
          <a:p>
            <a:r>
              <a:rPr lang="en-US" sz="3200" dirty="0">
                <a:latin typeface="Monotype Corsiva" panose="03010101010201010101" pitchFamily="66" charset="0"/>
              </a:rPr>
              <a:t> </a:t>
            </a:r>
            <a:r>
              <a:rPr lang="en-US" sz="3200" dirty="0" smtClean="0">
                <a:latin typeface="Monotype Corsiva" panose="03010101010201010101" pitchFamily="66" charset="0"/>
              </a:rPr>
              <a:t>       </a:t>
            </a:r>
            <a:r>
              <a:rPr lang="en-US" sz="3200" dirty="0" smtClean="0">
                <a:latin typeface="Baskerville Old Face" panose="02020602080505020303" pitchFamily="18" charset="0"/>
              </a:rPr>
              <a:t>V</a:t>
            </a:r>
            <a:r>
              <a:rPr lang="uk-UA" sz="3200" dirty="0" smtClean="0">
                <a:latin typeface="Monotype Corsiva" panose="03010101010201010101" pitchFamily="66" charset="0"/>
              </a:rPr>
              <a:t> – об</a:t>
            </a:r>
            <a:r>
              <a:rPr lang="en-US" sz="3200" dirty="0" smtClean="0">
                <a:latin typeface="Monotype Corsiva" panose="03010101010201010101" pitchFamily="66" charset="0"/>
              </a:rPr>
              <a:t>’</a:t>
            </a:r>
            <a:r>
              <a:rPr lang="uk-UA" sz="3200" dirty="0" err="1" smtClean="0">
                <a:latin typeface="Monotype Corsiva" panose="03010101010201010101" pitchFamily="66" charset="0"/>
              </a:rPr>
              <a:t>єм</a:t>
            </a:r>
            <a:r>
              <a:rPr lang="uk-UA" sz="3200" dirty="0" smtClean="0">
                <a:latin typeface="Monotype Corsiva" panose="03010101010201010101" pitchFamily="66" charset="0"/>
              </a:rPr>
              <a:t> речовини</a:t>
            </a:r>
            <a:endParaRPr lang="ru-RU" sz="3200" dirty="0">
              <a:latin typeface="Monotype Corsiva" panose="03010101010201010101" pitchFamily="66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57695" y="3637111"/>
            <a:ext cx="87202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2800" dirty="0" smtClean="0">
                <a:latin typeface="Monotype Corsiva" panose="03010101010201010101" pitchFamily="66" charset="0"/>
              </a:rPr>
              <a:t>Оскільки  </a:t>
            </a:r>
            <a:r>
              <a:rPr lang="el-GR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m = ν</a:t>
            </a:r>
            <a:r>
              <a:rPr lang="uk-UA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</a:t>
            </a:r>
            <a:r>
              <a:rPr lang="el-GR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M </a:t>
            </a:r>
            <a:r>
              <a:rPr lang="uk-UA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</a:t>
            </a:r>
            <a:r>
              <a:rPr lang="el-GR" sz="2800" dirty="0" smtClean="0">
                <a:latin typeface="Monotype Corsiva" panose="03010101010201010101" pitchFamily="66" charset="0"/>
              </a:rPr>
              <a:t>і  </a:t>
            </a:r>
            <a:r>
              <a:rPr lang="uk-UA" sz="2800" dirty="0">
                <a:solidFill>
                  <a:srgbClr val="FF0000"/>
                </a:solidFill>
                <a:latin typeface="Monotype Corsiva" panose="03010101010201010101" pitchFamily="66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Baskerville Old Face" panose="02020602080505020303" pitchFamily="18" charset="0"/>
                <a:ea typeface="Times New Roman" panose="02020603050405020304" pitchFamily="18" charset="0"/>
              </a:rPr>
              <a:t>V</a:t>
            </a:r>
            <a:r>
              <a:rPr lang="el-GR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= ν </a:t>
            </a:r>
            <a:r>
              <a:rPr lang="en-US" sz="2800" dirty="0" smtClean="0">
                <a:solidFill>
                  <a:srgbClr val="FF0000"/>
                </a:solidFill>
                <a:latin typeface="Baskerville Old Face" panose="02020602080505020303" pitchFamily="18" charset="0"/>
                <a:ea typeface="Times New Roman" panose="02020603050405020304" pitchFamily="18" charset="0"/>
              </a:rPr>
              <a:t>V</a:t>
            </a:r>
            <a:r>
              <a:rPr lang="el-GR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m</a:t>
            </a:r>
            <a:r>
              <a:rPr lang="ru-RU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</a:t>
            </a:r>
            <a:r>
              <a:rPr lang="uk-UA" sz="2800" dirty="0" smtClean="0">
                <a:latin typeface="Monotype Corsiva" panose="03010101010201010101" pitchFamily="66" charset="0"/>
              </a:rPr>
              <a:t>,                               </a:t>
            </a:r>
            <a:endParaRPr lang="ru-RU" sz="2800" dirty="0"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6366126" y="3441450"/>
            <a:ext cx="888385" cy="940130"/>
            <a:chOff x="6176658" y="3441450"/>
            <a:chExt cx="888385" cy="940130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flipV="1">
              <a:off x="6262319" y="3906970"/>
              <a:ext cx="795605" cy="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Группа 12"/>
            <p:cNvGrpSpPr/>
            <p:nvPr/>
          </p:nvGrpSpPr>
          <p:grpSpPr>
            <a:xfrm>
              <a:off x="6176658" y="3441450"/>
              <a:ext cx="888385" cy="940130"/>
              <a:chOff x="6483792" y="3441450"/>
              <a:chExt cx="888385" cy="940130"/>
            </a:xfrm>
          </p:grpSpPr>
          <p:sp>
            <p:nvSpPr>
              <p:cNvPr id="17" name="Прямоугольник 16"/>
              <p:cNvSpPr/>
              <p:nvPr/>
            </p:nvSpPr>
            <p:spPr>
              <a:xfrm>
                <a:off x="6570354" y="3441450"/>
                <a:ext cx="8018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2800" dirty="0">
                    <a:solidFill>
                      <a:srgbClr val="FF0000"/>
                    </a:solidFill>
                    <a:latin typeface="Monotype Corsiva" panose="03010101010201010101" pitchFamily="66" charset="0"/>
                  </a:rPr>
                  <a:t>ν</a:t>
                </a:r>
                <a:r>
                  <a:rPr lang="uk-UA" sz="2800" dirty="0">
                    <a:solidFill>
                      <a:srgbClr val="FF0000"/>
                    </a:solidFill>
                    <a:latin typeface="Monotype Corsiva" panose="03010101010201010101" pitchFamily="66" charset="0"/>
                  </a:rPr>
                  <a:t> </a:t>
                </a:r>
                <a:r>
                  <a:rPr lang="el-GR" sz="2800" dirty="0">
                    <a:solidFill>
                      <a:srgbClr val="FF0000"/>
                    </a:solidFill>
                    <a:latin typeface="Monotype Corsiva" panose="03010101010201010101" pitchFamily="66" charset="0"/>
                  </a:rPr>
                  <a:t>M </a:t>
                </a:r>
                <a:endParaRPr lang="ru-RU" dirty="0"/>
              </a:p>
            </p:txBody>
          </p:sp>
          <p:sp>
            <p:nvSpPr>
              <p:cNvPr id="18" name="Прямоугольник 17"/>
              <p:cNvSpPr/>
              <p:nvPr/>
            </p:nvSpPr>
            <p:spPr>
              <a:xfrm>
                <a:off x="6483792" y="3858360"/>
                <a:ext cx="88838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2800" dirty="0">
                    <a:solidFill>
                      <a:srgbClr val="FF0000"/>
                    </a:solidFill>
                    <a:latin typeface="Monotype Corsiva" panose="03010101010201010101" pitchFamily="66" charset="0"/>
                  </a:rPr>
                  <a:t>ν </a:t>
                </a:r>
                <a:r>
                  <a:rPr lang="en-US" sz="2800" dirty="0">
                    <a:solidFill>
                      <a:srgbClr val="FF0000"/>
                    </a:solidFill>
                    <a:latin typeface="Baskerville Old Face" panose="02020602080505020303" pitchFamily="18" charset="0"/>
                    <a:ea typeface="Times New Roman" panose="02020603050405020304" pitchFamily="18" charset="0"/>
                  </a:rPr>
                  <a:t>V</a:t>
                </a:r>
                <a:r>
                  <a:rPr lang="el-GR" sz="2800" dirty="0">
                    <a:solidFill>
                      <a:srgbClr val="FF0000"/>
                    </a:solidFill>
                    <a:latin typeface="Monotype Corsiva" panose="03010101010201010101" pitchFamily="66" charset="0"/>
                  </a:rPr>
                  <a:t>m</a:t>
                </a:r>
                <a:endParaRPr lang="ru-RU" dirty="0"/>
              </a:p>
            </p:txBody>
          </p:sp>
        </p:grpSp>
      </p:grpSp>
      <p:grpSp>
        <p:nvGrpSpPr>
          <p:cNvPr id="25" name="Группа 24"/>
          <p:cNvGrpSpPr/>
          <p:nvPr/>
        </p:nvGrpSpPr>
        <p:grpSpPr>
          <a:xfrm>
            <a:off x="7709845" y="3441450"/>
            <a:ext cx="719472" cy="940130"/>
            <a:chOff x="8052935" y="3441450"/>
            <a:chExt cx="719472" cy="940130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flipV="1">
              <a:off x="8052935" y="3906971"/>
              <a:ext cx="719472" cy="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Прямоугольник 19"/>
            <p:cNvSpPr/>
            <p:nvPr/>
          </p:nvSpPr>
          <p:spPr>
            <a:xfrm>
              <a:off x="8207829" y="3441450"/>
              <a:ext cx="56457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800" dirty="0" smtClean="0">
                  <a:solidFill>
                    <a:srgbClr val="FF0000"/>
                  </a:solidFill>
                  <a:latin typeface="Monotype Corsiva" panose="03010101010201010101" pitchFamily="66" charset="0"/>
                </a:rPr>
                <a:t>M </a:t>
              </a:r>
              <a:endParaRPr lang="ru-RU" dirty="0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8121267" y="3858360"/>
              <a:ext cx="65114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  <a:latin typeface="Baskerville Old Face" panose="02020602080505020303" pitchFamily="18" charset="0"/>
                  <a:ea typeface="Times New Roman" panose="02020603050405020304" pitchFamily="18" charset="0"/>
                </a:rPr>
                <a:t>V</a:t>
              </a:r>
              <a:r>
                <a:rPr lang="el-GR" sz="2800" dirty="0">
                  <a:solidFill>
                    <a:srgbClr val="FF0000"/>
                  </a:solidFill>
                  <a:latin typeface="Monotype Corsiva" panose="03010101010201010101" pitchFamily="66" charset="0"/>
                </a:rPr>
                <a:t>m</a:t>
              </a:r>
              <a:endParaRPr lang="ru-RU" dirty="0"/>
            </a:p>
          </p:txBody>
        </p:sp>
      </p:grpSp>
      <p:sp>
        <p:nvSpPr>
          <p:cNvPr id="23" name="Прямоугольник 22"/>
          <p:cNvSpPr/>
          <p:nvPr/>
        </p:nvSpPr>
        <p:spPr>
          <a:xfrm>
            <a:off x="592664" y="4294974"/>
            <a:ext cx="116455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Оскільки </a:t>
            </a:r>
            <a:r>
              <a:rPr lang="uk-UA" sz="32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молярний об</a:t>
            </a:r>
            <a:r>
              <a:rPr lang="ru-RU" sz="32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’</a:t>
            </a:r>
            <a:r>
              <a:rPr lang="uk-UA" sz="3200" dirty="0" err="1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єм</a:t>
            </a:r>
            <a:r>
              <a:rPr lang="uk-UA" sz="32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 різних газів за однакових умов є величиною постійною і дорівнює 22,4 л/моль, то густина газу буде визначатись тільки його молярною масою: </a:t>
            </a:r>
            <a:endParaRPr lang="uk-UA" sz="3200" dirty="0" smtClean="0">
              <a:solidFill>
                <a:srgbClr val="000000"/>
              </a:solidFill>
              <a:latin typeface="Monotype Corsiva" panose="03010101010201010101" pitchFamily="66" charset="0"/>
              <a:ea typeface="Calibri" panose="020F0502020204030204" pitchFamily="34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4331291" y="5887162"/>
            <a:ext cx="2239063" cy="584775"/>
            <a:chOff x="4331291" y="5887162"/>
            <a:chExt cx="2239063" cy="584775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4331291" y="5887162"/>
              <a:ext cx="998991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3200" dirty="0">
                  <a:solidFill>
                    <a:srgbClr val="FF0000"/>
                  </a:solidFill>
                  <a:latin typeface="Monotype Corsiva" panose="03010101010201010101" pitchFamily="66" charset="0"/>
                  <a:ea typeface="Times New Roman" panose="02020603050405020304" pitchFamily="18" charset="0"/>
                </a:rPr>
                <a:t>ρ</a:t>
              </a:r>
              <a:r>
                <a:rPr lang="uk-UA" sz="3200" dirty="0">
                  <a:solidFill>
                    <a:srgbClr val="FF0000"/>
                  </a:solidFill>
                  <a:latin typeface="Monotype Corsiva" panose="03010101010201010101" pitchFamily="66" charset="0"/>
                  <a:ea typeface="Calibri" panose="020F0502020204030204" pitchFamily="34" charset="0"/>
                </a:rPr>
                <a:t> (А) 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5499227" y="5887162"/>
              <a:ext cx="1071127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3200" dirty="0">
                  <a:solidFill>
                    <a:srgbClr val="FF0000"/>
                  </a:solidFill>
                  <a:latin typeface="Monotype Corsiva" panose="03010101010201010101" pitchFamily="66" charset="0"/>
                  <a:ea typeface="Calibri" panose="020F0502020204030204" pitchFamily="34" charset="0"/>
                </a:rPr>
                <a:t>М(А</a:t>
              </a:r>
              <a:r>
                <a:rPr lang="uk-UA" sz="3200" dirty="0" smtClean="0">
                  <a:solidFill>
                    <a:srgbClr val="FF0000"/>
                  </a:solidFill>
                  <a:latin typeface="Monotype Corsiva" panose="03010101010201010101" pitchFamily="66" charset="0"/>
                  <a:ea typeface="Calibri" panose="020F0502020204030204" pitchFamily="34" charset="0"/>
                </a:rPr>
                <a:t>) 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217823" y="5917939"/>
              <a:ext cx="3706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800" dirty="0" smtClean="0">
                  <a:solidFill>
                    <a:srgbClr val="FF0000"/>
                  </a:solidFill>
                  <a:latin typeface="Monotype Corsiva" panose="03010101010201010101" pitchFamily="66" charset="0"/>
                </a:rPr>
                <a:t>=</a:t>
              </a:r>
              <a:endParaRPr lang="ru-RU" sz="2800" dirty="0">
                <a:solidFill>
                  <a:srgbClr val="FF0000"/>
                </a:solidFill>
                <a:latin typeface="Monotype Corsiva" panose="03010101010201010101" pitchFamily="66" charset="0"/>
              </a:endParaRPr>
            </a:p>
          </p:txBody>
        </p:sp>
      </p:grpSp>
      <p:sp>
        <p:nvSpPr>
          <p:cNvPr id="5" name="Прямоугольник 4"/>
          <p:cNvSpPr/>
          <p:nvPr/>
        </p:nvSpPr>
        <p:spPr>
          <a:xfrm>
            <a:off x="5281815" y="3614583"/>
            <a:ext cx="9028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  <a:latin typeface="Monotype Corsiva" panose="03010101010201010101" pitchFamily="66" charset="0"/>
              </a:rPr>
              <a:t>то </a:t>
            </a:r>
            <a:r>
              <a:rPr lang="el-GR" sz="3200" dirty="0">
                <a:solidFill>
                  <a:srgbClr val="FF0000"/>
                </a:solidFill>
                <a:latin typeface="Monotype Corsiva" panose="03010101010201010101" pitchFamily="66" charset="0"/>
              </a:rPr>
              <a:t>ρ</a:t>
            </a:r>
            <a:r>
              <a:rPr lang="uk-UA" sz="3200" dirty="0">
                <a:solidFill>
                  <a:srgbClr val="FF0000"/>
                </a:solidFill>
                <a:latin typeface="Monotype Corsiva" panose="03010101010201010101" pitchFamily="66" charset="0"/>
              </a:rPr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999563" y="3617459"/>
            <a:ext cx="4876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>
                <a:solidFill>
                  <a:srgbClr val="FF0000"/>
                </a:solidFill>
                <a:latin typeface="Monotype Corsiva" panose="03010101010201010101" pitchFamily="66" charset="0"/>
              </a:rPr>
              <a:t>= 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7192878" y="3614583"/>
            <a:ext cx="5549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  <a:latin typeface="Monotype Corsiva" panose="03010101010201010101" pitchFamily="66" charset="0"/>
              </a:rPr>
              <a:t> </a:t>
            </a:r>
            <a:r>
              <a:rPr lang="uk-UA" sz="3200" dirty="0">
                <a:solidFill>
                  <a:srgbClr val="FF0000"/>
                </a:solidFill>
                <a:latin typeface="Monotype Corsiva" panose="03010101010201010101" pitchFamily="66" charset="0"/>
              </a:rPr>
              <a:t>=</a:t>
            </a:r>
            <a:r>
              <a:rPr lang="el-GR" sz="2800" dirty="0">
                <a:solidFill>
                  <a:srgbClr val="FF0000"/>
                </a:solidFill>
                <a:latin typeface="Monotype Corsiva" panose="03010101010201010101" pitchFamily="66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97250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7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234" y="231310"/>
            <a:ext cx="10805532" cy="1184895"/>
          </a:xfrm>
          <a:solidFill>
            <a:srgbClr val="62B1D8"/>
          </a:solidFill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solidFill>
                  <a:srgbClr val="FFC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Відносна густина </a:t>
            </a:r>
            <a:r>
              <a:rPr lang="uk-UA" dirty="0" smtClean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– це величина, яка показує</a:t>
            </a:r>
            <a:r>
              <a:rPr lang="uk-UA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, </a:t>
            </a:r>
            <a:r>
              <a:rPr lang="uk-UA" dirty="0" smtClean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/>
            </a:r>
            <a:br>
              <a:rPr lang="uk-UA" dirty="0" smtClean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</a:br>
            <a:r>
              <a:rPr lang="uk-UA" dirty="0" smtClean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скільки разів один газ важчий за інший за даних </a:t>
            </a:r>
            <a:r>
              <a:rPr lang="uk-UA" dirty="0" smtClean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умов</a:t>
            </a:r>
            <a:endParaRPr lang="ru-RU" dirty="0">
              <a:solidFill>
                <a:schemeClr val="bg1"/>
              </a:solidFill>
              <a:latin typeface="Monotype Corsiva" panose="03010101010201010101" pitchFamily="66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876486" y="2110101"/>
            <a:ext cx="11645592" cy="2302712"/>
            <a:chOff x="876486" y="2110101"/>
            <a:chExt cx="11645592" cy="2302712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876486" y="2440246"/>
              <a:ext cx="11645592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dirty="0" smtClean="0">
                  <a:solidFill>
                    <a:srgbClr val="FF0000"/>
                  </a:solidFill>
                  <a:latin typeface="Monotype Corsiva" panose="03010101010201010101" pitchFamily="66" charset="0"/>
                  <a:ea typeface="Calibri" panose="020F0502020204030204" pitchFamily="34" charset="0"/>
                </a:rPr>
                <a:t>D</a:t>
              </a:r>
              <a:r>
                <a:rPr lang="uk-UA" sz="4000" baseline="-25000" dirty="0">
                  <a:solidFill>
                    <a:srgbClr val="FF0000"/>
                  </a:solidFill>
                  <a:latin typeface="Monotype Corsiva" panose="03010101010201010101" pitchFamily="66" charset="0"/>
                  <a:ea typeface="Calibri" panose="020F0502020204030204" pitchFamily="34" charset="0"/>
                </a:rPr>
                <a:t>А</a:t>
              </a:r>
              <a:r>
                <a:rPr lang="uk-UA" sz="4000" dirty="0">
                  <a:solidFill>
                    <a:srgbClr val="FF0000"/>
                  </a:solidFill>
                  <a:latin typeface="Monotype Corsiva" panose="03010101010201010101" pitchFamily="66" charset="0"/>
                  <a:ea typeface="Calibri" panose="020F0502020204030204" pitchFamily="34" charset="0"/>
                </a:rPr>
                <a:t>(В) =</a:t>
              </a:r>
              <a:r>
                <a:rPr lang="uk-UA" sz="4000" dirty="0">
                  <a:solidFill>
                    <a:srgbClr val="FF0000"/>
                  </a:solidFill>
                  <a:latin typeface="Monotype Corsiva" panose="03010101010201010101" pitchFamily="66" charset="0"/>
                  <a:ea typeface="Times New Roman" panose="02020603050405020304" pitchFamily="18" charset="0"/>
                </a:rPr>
                <a:t> </a:t>
              </a:r>
              <a:r>
                <a:rPr lang="uk-UA" sz="4000" dirty="0" smtClean="0">
                  <a:solidFill>
                    <a:srgbClr val="FF0000"/>
                  </a:solidFill>
                  <a:latin typeface="Monotype Corsiva" panose="03010101010201010101" pitchFamily="66" charset="0"/>
                  <a:ea typeface="Times New Roman" panose="02020603050405020304" pitchFamily="18" charset="0"/>
                </a:rPr>
                <a:t>            </a:t>
              </a:r>
              <a:r>
                <a:rPr lang="uk-UA" sz="4000" dirty="0" smtClean="0">
                  <a:solidFill>
                    <a:srgbClr val="FF0000"/>
                  </a:solidFill>
                  <a:latin typeface="Monotype Corsiva" panose="03010101010201010101" pitchFamily="66" charset="0"/>
                  <a:ea typeface="Calibri" panose="020F0502020204030204" pitchFamily="34" charset="0"/>
                </a:rPr>
                <a:t>=             </a:t>
              </a:r>
              <a:r>
                <a:rPr lang="uk-UA" sz="4000" dirty="0" smtClean="0">
                  <a:latin typeface="Monotype Corsiva" panose="03010101010201010101" pitchFamily="66" charset="0"/>
                  <a:ea typeface="Calibri" panose="020F0502020204030204" pitchFamily="34" charset="0"/>
                </a:rPr>
                <a:t>, де Д – відносна густина газів</a:t>
              </a:r>
              <a:endParaRPr lang="ru-RU" sz="4000" dirty="0">
                <a:latin typeface="Monotype Corsiva" panose="03010101010201010101" pitchFamily="66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723419" y="2110101"/>
              <a:ext cx="1077539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4000" dirty="0">
                  <a:solidFill>
                    <a:srgbClr val="FF0000"/>
                  </a:solidFill>
                  <a:latin typeface="Monotype Corsiva" panose="03010101010201010101" pitchFamily="66" charset="0"/>
                  <a:ea typeface="Times New Roman" panose="02020603050405020304" pitchFamily="18" charset="0"/>
                </a:rPr>
                <a:t>ρ</a:t>
              </a:r>
              <a:r>
                <a:rPr lang="uk-UA" sz="4000" dirty="0">
                  <a:solidFill>
                    <a:srgbClr val="FF0000"/>
                  </a:solidFill>
                  <a:latin typeface="Monotype Corsiva" panose="03010101010201010101" pitchFamily="66" charset="0"/>
                  <a:ea typeface="Calibri" panose="020F0502020204030204" pitchFamily="34" charset="0"/>
                </a:rPr>
                <a:t> (В</a:t>
              </a:r>
              <a:r>
                <a:rPr lang="uk-UA" sz="4000" dirty="0" smtClean="0">
                  <a:solidFill>
                    <a:srgbClr val="FF0000"/>
                  </a:solidFill>
                  <a:latin typeface="Monotype Corsiva" panose="03010101010201010101" pitchFamily="66" charset="0"/>
                  <a:ea typeface="Calibri" panose="020F0502020204030204" pitchFamily="34" charset="0"/>
                </a:rPr>
                <a:t>)</a:t>
              </a:r>
              <a:endParaRPr lang="ru-RU" sz="4000" dirty="0">
                <a:solidFill>
                  <a:srgbClr val="FF0000"/>
                </a:solidFill>
              </a:endParaRPr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 flipV="1">
              <a:off x="2758217" y="2813502"/>
              <a:ext cx="886116" cy="378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Прямоугольник 6"/>
            <p:cNvSpPr/>
            <p:nvPr/>
          </p:nvSpPr>
          <p:spPr>
            <a:xfrm>
              <a:off x="2601591" y="2780199"/>
              <a:ext cx="1199367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4000" dirty="0">
                  <a:solidFill>
                    <a:srgbClr val="FF0000"/>
                  </a:solidFill>
                  <a:latin typeface="Monotype Corsiva" panose="03010101010201010101" pitchFamily="66" charset="0"/>
                  <a:ea typeface="Times New Roman" panose="02020603050405020304" pitchFamily="18" charset="0"/>
                </a:rPr>
                <a:t>ρ</a:t>
              </a:r>
              <a:r>
                <a:rPr lang="uk-UA" sz="4000" dirty="0">
                  <a:solidFill>
                    <a:srgbClr val="FF0000"/>
                  </a:solidFill>
                  <a:latin typeface="Monotype Corsiva" panose="03010101010201010101" pitchFamily="66" charset="0"/>
                  <a:ea typeface="Calibri" panose="020F0502020204030204" pitchFamily="34" charset="0"/>
                </a:rPr>
                <a:t> (А) </a:t>
              </a:r>
              <a:endParaRPr lang="ru-RU" sz="4000" dirty="0">
                <a:solidFill>
                  <a:srgbClr val="FF0000"/>
                </a:solidFill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 flipV="1">
              <a:off x="4433316" y="2813502"/>
              <a:ext cx="886116" cy="378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Прямоугольник 8"/>
            <p:cNvSpPr/>
            <p:nvPr/>
          </p:nvSpPr>
          <p:spPr>
            <a:xfrm>
              <a:off x="4291919" y="2110101"/>
              <a:ext cx="1168910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4000" dirty="0">
                  <a:solidFill>
                    <a:srgbClr val="FF0000"/>
                  </a:solidFill>
                  <a:latin typeface="Monotype Corsiva" panose="03010101010201010101" pitchFamily="66" charset="0"/>
                  <a:ea typeface="Calibri" panose="020F0502020204030204" pitchFamily="34" charset="0"/>
                </a:rPr>
                <a:t>М(В</a:t>
              </a:r>
              <a:r>
                <a:rPr lang="uk-UA" sz="4000" dirty="0" smtClean="0">
                  <a:solidFill>
                    <a:srgbClr val="FF0000"/>
                  </a:solidFill>
                  <a:latin typeface="Monotype Corsiva" panose="03010101010201010101" pitchFamily="66" charset="0"/>
                  <a:ea typeface="Calibri" panose="020F0502020204030204" pitchFamily="34" charset="0"/>
                </a:rPr>
                <a:t>)</a:t>
              </a:r>
              <a:endParaRPr lang="ru-RU" sz="4000" dirty="0">
                <a:solidFill>
                  <a:srgbClr val="FF0000"/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170091" y="2794189"/>
              <a:ext cx="1290738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4000" dirty="0">
                  <a:solidFill>
                    <a:srgbClr val="FF0000"/>
                  </a:solidFill>
                  <a:latin typeface="Monotype Corsiva" panose="03010101010201010101" pitchFamily="66" charset="0"/>
                  <a:ea typeface="Calibri" panose="020F0502020204030204" pitchFamily="34" charset="0"/>
                </a:rPr>
                <a:t>М(А</a:t>
              </a:r>
              <a:r>
                <a:rPr lang="uk-UA" sz="4000" dirty="0" smtClean="0">
                  <a:solidFill>
                    <a:srgbClr val="FF0000"/>
                  </a:solidFill>
                  <a:latin typeface="Monotype Corsiva" panose="03010101010201010101" pitchFamily="66" charset="0"/>
                  <a:ea typeface="Calibri" panose="020F0502020204030204" pitchFamily="34" charset="0"/>
                </a:rPr>
                <a:t>) </a:t>
              </a:r>
              <a:endParaRPr lang="ru-RU" sz="4000" dirty="0">
                <a:solidFill>
                  <a:srgbClr val="FF0000"/>
                </a:solidFill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2289315" y="3828038"/>
              <a:ext cx="710643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3200" dirty="0" smtClean="0">
                  <a:latin typeface="Monotype Corsiva" panose="03010101010201010101" pitchFamily="66" charset="0"/>
                  <a:ea typeface="Calibri" panose="020F0502020204030204" pitchFamily="34" charset="0"/>
                </a:rPr>
                <a:t>Відносна </a:t>
              </a:r>
              <a:r>
                <a:rPr lang="uk-UA" sz="3200" dirty="0">
                  <a:latin typeface="Monotype Corsiva" panose="03010101010201010101" pitchFamily="66" charset="0"/>
                  <a:ea typeface="Calibri" panose="020F0502020204030204" pitchFamily="34" charset="0"/>
                </a:rPr>
                <a:t>густина є</a:t>
              </a:r>
              <a:r>
                <a:rPr lang="uk-UA" sz="3200" dirty="0" smtClean="0">
                  <a:latin typeface="Monotype Corsiva" panose="03010101010201010101" pitchFamily="66" charset="0"/>
                  <a:ea typeface="Calibri" panose="020F0502020204030204" pitchFamily="34" charset="0"/>
                </a:rPr>
                <a:t> </a:t>
              </a:r>
              <a:r>
                <a:rPr lang="uk-UA" sz="3200" dirty="0">
                  <a:latin typeface="Monotype Corsiva" panose="03010101010201010101" pitchFamily="66" charset="0"/>
                  <a:ea typeface="Calibri" panose="020F0502020204030204" pitchFamily="34" charset="0"/>
                </a:rPr>
                <a:t>величиною </a:t>
              </a:r>
              <a:r>
                <a:rPr lang="uk-UA" sz="3200" dirty="0" smtClean="0">
                  <a:latin typeface="Monotype Corsiva" panose="03010101010201010101" pitchFamily="66" charset="0"/>
                  <a:ea typeface="Calibri" panose="020F0502020204030204" pitchFamily="34" charset="0"/>
                </a:rPr>
                <a:t>безрозмірною </a:t>
              </a:r>
              <a:endParaRPr lang="ru-RU" sz="3200" dirty="0">
                <a:latin typeface="Monotype Corsiva" panose="03010101010201010101" pitchFamily="66" charset="0"/>
              </a:endParaRPr>
            </a:p>
          </p:txBody>
        </p:sp>
      </p:grp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4562" y="6568068"/>
            <a:ext cx="1537438" cy="289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1470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05031"/>
          </a:xfrm>
        </p:spPr>
        <p:txBody>
          <a:bodyPr>
            <a:normAutofit/>
          </a:bodyPr>
          <a:lstStyle/>
          <a:p>
            <a:pPr algn="ctr"/>
            <a:r>
              <a:rPr lang="uk-UA" sz="3600" dirty="0">
                <a:solidFill>
                  <a:srgbClr val="62B1D8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Обчислення з використанням відносної густини </a:t>
            </a:r>
            <a:r>
              <a:rPr lang="uk-UA" sz="3600" dirty="0" smtClean="0">
                <a:solidFill>
                  <a:srgbClr val="62B1D8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газів</a:t>
            </a:r>
            <a:endParaRPr lang="ru-RU" sz="3600" dirty="0">
              <a:solidFill>
                <a:srgbClr val="62B1D8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4562" y="6568068"/>
            <a:ext cx="1537438" cy="28993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57089" y="706874"/>
            <a:ext cx="114778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>
                <a:solidFill>
                  <a:srgbClr val="FF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Задача 1. </a:t>
            </a:r>
            <a:r>
              <a:rPr lang="uk-UA" sz="4000" dirty="0">
                <a:latin typeface="Monotype Corsiva" panose="03010101010201010101" pitchFamily="66" charset="0"/>
                <a:ea typeface="Calibri" panose="020F0502020204030204" pitchFamily="34" charset="0"/>
              </a:rPr>
              <a:t>Обчисліть, у скільки разів азот важчий за гелій. </a:t>
            </a:r>
            <a:endParaRPr lang="ru-RU" sz="4000" dirty="0">
              <a:latin typeface="Monotype Corsiva" panose="03010101010201010101" pitchFamily="66" charset="0"/>
            </a:endParaRPr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620110" y="2067363"/>
            <a:ext cx="3574700" cy="46563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>
                <a:latin typeface="Monotype Corsiva" panose="03010101010201010101" pitchFamily="66" charset="0"/>
              </a:rPr>
              <a:t>Дано: </a:t>
            </a:r>
            <a:r>
              <a:rPr lang="ru-RU" dirty="0">
                <a:latin typeface="Monotype Corsiva" panose="03010101010201010101" pitchFamily="66" charset="0"/>
              </a:rPr>
              <a:t>а</a:t>
            </a:r>
            <a:r>
              <a:rPr lang="ru-RU" dirty="0" smtClean="0">
                <a:latin typeface="Monotype Corsiva" panose="03010101010201010101" pitchFamily="66" charset="0"/>
              </a:rPr>
              <a:t>зот </a:t>
            </a:r>
            <a:r>
              <a:rPr lang="en-US" dirty="0" smtClean="0">
                <a:latin typeface="Monotype Corsiva" panose="03010101010201010101" pitchFamily="66" charset="0"/>
              </a:rPr>
              <a:t>N</a:t>
            </a:r>
            <a:r>
              <a:rPr lang="en-US" sz="1800" dirty="0" smtClean="0">
                <a:latin typeface="Monotype Corsiva" panose="03010101010201010101" pitchFamily="66" charset="0"/>
              </a:rPr>
              <a:t>2</a:t>
            </a:r>
            <a:r>
              <a:rPr lang="en-US" dirty="0" smtClean="0">
                <a:latin typeface="Monotype Corsiva" panose="03010101010201010101" pitchFamily="66" charset="0"/>
              </a:rPr>
              <a:t> </a:t>
            </a:r>
            <a:r>
              <a:rPr lang="ru-RU" dirty="0" smtClean="0">
                <a:latin typeface="Monotype Corsiva" panose="03010101010201010101" pitchFamily="66" charset="0"/>
              </a:rPr>
              <a:t>і </a:t>
            </a:r>
            <a:r>
              <a:rPr lang="ru-RU" dirty="0" err="1" smtClean="0">
                <a:latin typeface="Monotype Corsiva" panose="03010101010201010101" pitchFamily="66" charset="0"/>
              </a:rPr>
              <a:t>гелій</a:t>
            </a:r>
            <a:r>
              <a:rPr lang="ru-RU" dirty="0" smtClean="0">
                <a:latin typeface="Monotype Corsiva" panose="03010101010201010101" pitchFamily="66" charset="0"/>
              </a:rPr>
              <a:t> </a:t>
            </a:r>
            <a:r>
              <a:rPr lang="en-US" dirty="0" smtClean="0">
                <a:latin typeface="Monotype Corsiva" panose="03010101010201010101" pitchFamily="66" charset="0"/>
              </a:rPr>
              <a:t>He </a:t>
            </a:r>
            <a:endParaRPr lang="ru-RU" dirty="0">
              <a:latin typeface="Monotype Corsiva" panose="03010101010201010101" pitchFamily="66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735724" y="2532993"/>
            <a:ext cx="3252704" cy="105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20110" y="2628186"/>
            <a:ext cx="23439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Monotype Corsiva" panose="03010101010201010101" pitchFamily="66" charset="0"/>
              </a:rPr>
              <a:t>Знайти: </a:t>
            </a:r>
            <a:r>
              <a:rPr lang="en-US" sz="2800" dirty="0" err="1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D</a:t>
            </a:r>
            <a:r>
              <a:rPr lang="en-US" dirty="0" err="1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He</a:t>
            </a:r>
            <a:r>
              <a:rPr lang="uk-UA" dirty="0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uk-UA" sz="2800" dirty="0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- ?</a:t>
            </a:r>
            <a:endParaRPr lang="ru-RU" sz="2800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4321438" y="1776958"/>
            <a:ext cx="13554" cy="47911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7053678" y="1627912"/>
            <a:ext cx="19207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err="1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Розв</a:t>
            </a:r>
            <a:r>
              <a:rPr lang="ru-RU" sz="28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’</a:t>
            </a:r>
            <a:r>
              <a:rPr lang="uk-UA" sz="2800" dirty="0" err="1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язання</a:t>
            </a:r>
            <a:r>
              <a:rPr lang="uk-UA" sz="28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:</a:t>
            </a:r>
            <a:endParaRPr lang="ru-RU" sz="2800" dirty="0">
              <a:latin typeface="Monotype Corsiva" panose="03010101010201010101" pitchFamily="66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364251" y="1991547"/>
            <a:ext cx="73857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1.Запишемо </a:t>
            </a:r>
            <a:r>
              <a:rPr lang="uk-UA" sz="2800" dirty="0">
                <a:latin typeface="Monotype Corsiva" panose="03010101010201010101" pitchFamily="66" charset="0"/>
                <a:ea typeface="Calibri" panose="020F0502020204030204" pitchFamily="34" charset="0"/>
              </a:rPr>
              <a:t>формулу знаходження відносної густини газу азоту за </a:t>
            </a: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гелієм: </a:t>
            </a:r>
            <a:endParaRPr lang="ru-RU" sz="2800" dirty="0">
              <a:latin typeface="Monotype Corsiva" panose="03010101010201010101" pitchFamily="66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7568133" y="2404085"/>
            <a:ext cx="1881585" cy="911223"/>
            <a:chOff x="7568133" y="2404085"/>
            <a:chExt cx="1881585" cy="911223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flipV="1">
              <a:off x="8474913" y="2853643"/>
              <a:ext cx="886116" cy="37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Прямоугольник 15"/>
            <p:cNvSpPr/>
            <p:nvPr/>
          </p:nvSpPr>
          <p:spPr>
            <a:xfrm>
              <a:off x="8360958" y="2404085"/>
              <a:ext cx="108876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2800" dirty="0" smtClean="0">
                  <a:latin typeface="Monotype Corsiva" panose="03010101010201010101" pitchFamily="66" charset="0"/>
                  <a:ea typeface="Calibri" panose="020F0502020204030204" pitchFamily="34" charset="0"/>
                </a:rPr>
                <a:t>М(</a:t>
              </a:r>
              <a:r>
                <a:rPr lang="en-US" sz="2800" dirty="0" smtClean="0">
                  <a:latin typeface="Monotype Corsiva" panose="03010101010201010101" pitchFamily="66" charset="0"/>
                  <a:ea typeface="Calibri" panose="020F0502020204030204" pitchFamily="34" charset="0"/>
                </a:rPr>
                <a:t>N</a:t>
              </a:r>
              <a:r>
                <a:rPr lang="en-US" dirty="0" smtClean="0">
                  <a:latin typeface="Monotype Corsiva" panose="03010101010201010101" pitchFamily="66" charset="0"/>
                  <a:ea typeface="Calibri" panose="020F0502020204030204" pitchFamily="34" charset="0"/>
                </a:rPr>
                <a:t>2</a:t>
              </a:r>
              <a:r>
                <a:rPr lang="en-US" sz="2800" dirty="0" smtClean="0">
                  <a:latin typeface="Monotype Corsiva" panose="03010101010201010101" pitchFamily="66" charset="0"/>
                  <a:ea typeface="Calibri" panose="020F0502020204030204" pitchFamily="34" charset="0"/>
                </a:rPr>
                <a:t> </a:t>
              </a:r>
              <a:r>
                <a:rPr lang="uk-UA" sz="2800" dirty="0" smtClean="0">
                  <a:latin typeface="Monotype Corsiva" panose="03010101010201010101" pitchFamily="66" charset="0"/>
                  <a:ea typeface="Calibri" panose="020F0502020204030204" pitchFamily="34" charset="0"/>
                </a:rPr>
                <a:t>)</a:t>
              </a:r>
              <a:endParaRPr lang="ru-RU" sz="2800" dirty="0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8432101" y="2853643"/>
              <a:ext cx="97174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2400" dirty="0" smtClean="0">
                  <a:latin typeface="Monotype Corsiva" panose="03010101010201010101" pitchFamily="66" charset="0"/>
                  <a:ea typeface="Calibri" panose="020F0502020204030204" pitchFamily="34" charset="0"/>
                </a:rPr>
                <a:t>М(Не) </a:t>
              </a:r>
              <a:endParaRPr lang="ru-RU" sz="2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568133" y="2592033"/>
              <a:ext cx="8947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800" dirty="0" err="1" smtClean="0">
                  <a:latin typeface="Monotype Corsiva" panose="03010101010201010101" pitchFamily="66" charset="0"/>
                </a:rPr>
                <a:t>Д</a:t>
              </a:r>
              <a:r>
                <a:rPr lang="uk-UA" dirty="0" err="1">
                  <a:latin typeface="Monotype Corsiva" panose="03010101010201010101" pitchFamily="66" charset="0"/>
                </a:rPr>
                <a:t>Н</a:t>
              </a:r>
              <a:r>
                <a:rPr lang="uk-UA" dirty="0" err="1" smtClean="0">
                  <a:latin typeface="Monotype Corsiva" panose="03010101010201010101" pitchFamily="66" charset="0"/>
                </a:rPr>
                <a:t>е</a:t>
              </a:r>
              <a:r>
                <a:rPr lang="uk-UA" dirty="0" smtClean="0">
                  <a:latin typeface="Monotype Corsiva" panose="03010101010201010101" pitchFamily="66" charset="0"/>
                </a:rPr>
                <a:t> = </a:t>
              </a:r>
              <a:endParaRPr lang="ru-RU" dirty="0">
                <a:latin typeface="Monotype Corsiva" panose="03010101010201010101" pitchFamily="66" charset="0"/>
              </a:endParaRPr>
            </a:p>
          </p:txBody>
        </p:sp>
      </p:grpSp>
      <p:sp>
        <p:nvSpPr>
          <p:cNvPr id="20" name="Прямоугольник 19"/>
          <p:cNvSpPr/>
          <p:nvPr/>
        </p:nvSpPr>
        <p:spPr>
          <a:xfrm>
            <a:off x="4345502" y="3207264"/>
            <a:ext cx="7736008" cy="3281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2.Знаходимо </a:t>
            </a:r>
            <a:r>
              <a:rPr lang="uk-UA" sz="2800" dirty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молярні маси поданих речовин:  </a:t>
            </a: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</a:t>
            </a:r>
          </a:p>
          <a:p>
            <a:pPr>
              <a:spcAft>
                <a:spcPts val="800"/>
              </a:spcAft>
            </a:pPr>
            <a:r>
              <a:rPr lang="uk-UA" sz="2800" dirty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  М(</a:t>
            </a:r>
            <a:r>
              <a:rPr lang="en-US" sz="2800" dirty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uk-UA" sz="2800" baseline="-25000" dirty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 = </a:t>
            </a: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sz="2800" dirty="0" smtClean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 ⋅</a:t>
            </a: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14 </a:t>
            </a:r>
            <a:r>
              <a:rPr lang="uk-UA" sz="2800" dirty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= 28 </a:t>
            </a: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г/моль </a:t>
            </a:r>
          </a:p>
          <a:p>
            <a:pPr>
              <a:spcAft>
                <a:spcPts val="800"/>
              </a:spcAft>
            </a:pP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   М(</a:t>
            </a:r>
            <a:r>
              <a:rPr lang="en-US" sz="2800" dirty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He</a:t>
            </a:r>
            <a:r>
              <a:rPr lang="uk-UA" sz="2800" dirty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 = 4 </a:t>
            </a: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г/моль</a:t>
            </a:r>
            <a:endParaRPr lang="ru-RU" sz="2800" dirty="0" smtClean="0">
              <a:effectLst/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3.Знаходимо відносну густину газів: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800" dirty="0" err="1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2800" baseline="-25000" dirty="0" err="1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He</a:t>
            </a:r>
            <a:r>
              <a:rPr lang="en-US" sz="2800" baseline="-25000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Відповідь</a:t>
            </a:r>
            <a:r>
              <a:rPr lang="uk-UA" sz="2800" dirty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 азот важчий за водень у 7 разів.</a:t>
            </a:r>
            <a:endParaRPr lang="ru-RU" sz="2800" dirty="0">
              <a:effectLst/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692409" y="5567525"/>
            <a:ext cx="1410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>
                <a:solidFill>
                  <a:prstClr val="black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4 г/моль 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598716" y="5129585"/>
            <a:ext cx="15696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>
                <a:solidFill>
                  <a:prstClr val="black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28 г/моль </a:t>
            </a:r>
            <a:endParaRPr lang="ru-RU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5739151" y="5655644"/>
            <a:ext cx="128879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7038451" y="5361058"/>
            <a:ext cx="686406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uk-UA" sz="2800" dirty="0">
                <a:solidFill>
                  <a:prstClr val="black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= 7 </a:t>
            </a:r>
          </a:p>
        </p:txBody>
      </p:sp>
    </p:spTree>
    <p:extLst>
      <p:ext uri="{BB962C8B-B14F-4D97-AF65-F5344CB8AC3E}">
        <p14:creationId xmlns:p14="http://schemas.microsoft.com/office/powerpoint/2010/main" val="21744320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build="p"/>
      <p:bldP spid="8" grpId="0"/>
      <p:bldP spid="10" grpId="0"/>
      <p:bldP spid="21" grpId="0"/>
      <p:bldP spid="22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4562" y="6568068"/>
            <a:ext cx="1537438" cy="28993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90542" y="0"/>
            <a:ext cx="115652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>
                <a:solidFill>
                  <a:srgbClr val="FF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Задача </a:t>
            </a:r>
            <a:r>
              <a:rPr lang="uk-UA" sz="4000" dirty="0" smtClean="0">
                <a:solidFill>
                  <a:srgbClr val="FF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2.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Відносна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густина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газу за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повітрям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дорівнює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2,45.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Обчисліть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молярну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масу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газу. </a:t>
            </a:r>
            <a:endParaRPr lang="ru-RU" sz="4000" dirty="0">
              <a:latin typeface="Monotype Corsiva" panose="03010101010201010101" pitchFamily="66" charset="0"/>
            </a:endParaRPr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596046" y="1829797"/>
            <a:ext cx="3574700" cy="46563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 smtClean="0">
                <a:latin typeface="Monotype Corsiva" panose="03010101010201010101" pitchFamily="66" charset="0"/>
              </a:rPr>
              <a:t>Дано: </a:t>
            </a:r>
            <a:r>
              <a:rPr lang="en-US" sz="4000" dirty="0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D</a:t>
            </a:r>
            <a:r>
              <a:rPr lang="uk-UA" dirty="0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повітря = 2,45</a:t>
            </a:r>
            <a:endParaRPr lang="ru-RU" dirty="0">
              <a:latin typeface="Monotype Corsiva" panose="03010101010201010101" pitchFamily="66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711660" y="2295427"/>
            <a:ext cx="3252704" cy="105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96046" y="2390620"/>
            <a:ext cx="29097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Monotype Corsiva" panose="03010101010201010101" pitchFamily="66" charset="0"/>
              </a:rPr>
              <a:t>Знайти: М (газу) </a:t>
            </a:r>
            <a:r>
              <a:rPr lang="uk-UA" sz="2800" dirty="0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- ?</a:t>
            </a:r>
            <a:endParaRPr lang="ru-RU" sz="2800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4276567" y="1542783"/>
            <a:ext cx="13554" cy="47911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7031107" y="1277100"/>
            <a:ext cx="19207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err="1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Розв</a:t>
            </a:r>
            <a:r>
              <a:rPr lang="ru-RU" sz="28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’</a:t>
            </a:r>
            <a:r>
              <a:rPr lang="uk-UA" sz="2800" dirty="0" err="1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язання</a:t>
            </a:r>
            <a:r>
              <a:rPr lang="uk-UA" sz="28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:</a:t>
            </a:r>
            <a:endParaRPr lang="ru-RU" sz="2800" dirty="0">
              <a:latin typeface="Monotype Corsiva" panose="03010101010201010101" pitchFamily="66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340187" y="1753981"/>
            <a:ext cx="73857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1.Запишемо </a:t>
            </a:r>
            <a:r>
              <a:rPr lang="uk-UA" sz="2800" dirty="0">
                <a:latin typeface="Monotype Corsiva" panose="03010101010201010101" pitchFamily="66" charset="0"/>
                <a:ea typeface="Calibri" panose="020F0502020204030204" pitchFamily="34" charset="0"/>
              </a:rPr>
              <a:t>формулу знаходження відносної </a:t>
            </a: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густини: </a:t>
            </a:r>
            <a:endParaRPr lang="ru-RU" sz="2800" dirty="0">
              <a:latin typeface="Monotype Corsiva" panose="03010101010201010101" pitchFamily="66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350368" y="2597760"/>
            <a:ext cx="1393236" cy="55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6304345" y="2165396"/>
            <a:ext cx="1210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М(газу)</a:t>
            </a:r>
            <a:endParaRPr lang="ru-RU" sz="28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6258148" y="2554162"/>
            <a:ext cx="15776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М(повітря) 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5051627" y="2305937"/>
            <a:ext cx="13500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err="1" smtClean="0">
                <a:latin typeface="Monotype Corsiva" panose="03010101010201010101" pitchFamily="66" charset="0"/>
              </a:rPr>
              <a:t>Д</a:t>
            </a:r>
            <a:r>
              <a:rPr lang="uk-UA" dirty="0" err="1" smtClean="0">
                <a:latin typeface="Monotype Corsiva" panose="03010101010201010101" pitchFamily="66" charset="0"/>
              </a:rPr>
              <a:t>повітря</a:t>
            </a:r>
            <a:r>
              <a:rPr lang="uk-UA" dirty="0" smtClean="0">
                <a:latin typeface="Monotype Corsiva" panose="03010101010201010101" pitchFamily="66" charset="0"/>
              </a:rPr>
              <a:t> = </a:t>
            </a:r>
            <a:endParaRPr lang="ru-RU" dirty="0">
              <a:latin typeface="Monotype Corsiva" panose="03010101010201010101" pitchFamily="66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395942" y="3002167"/>
            <a:ext cx="7736008" cy="16504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k-UA" sz="2800" dirty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 звідси </a:t>
            </a:r>
            <a:endParaRPr lang="ru-RU" sz="2800" dirty="0" smtClean="0">
              <a:effectLst/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800" dirty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.Знаходимо молярну масу газу: </a:t>
            </a:r>
            <a:endParaRPr lang="uk-UA" sz="2800" dirty="0"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  М(газу) = 2,45</a:t>
            </a:r>
          </a:p>
        </p:txBody>
      </p:sp>
      <p:sp>
        <p:nvSpPr>
          <p:cNvPr id="14" name="TextBox 13"/>
          <p:cNvSpPr txBox="1"/>
          <p:nvPr/>
        </p:nvSpPr>
        <p:spPr>
          <a:xfrm flipH="1">
            <a:off x="7720771" y="2286191"/>
            <a:ext cx="36167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latin typeface="Monotype Corsiva" panose="03010101010201010101" pitchFamily="66" charset="0"/>
              </a:rPr>
              <a:t>, </a:t>
            </a:r>
            <a:r>
              <a:rPr lang="uk-UA" sz="2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М(повітря) = 29 г/моль</a:t>
            </a:r>
            <a:r>
              <a:rPr lang="uk-UA" sz="2800" dirty="0" smtClean="0">
                <a:latin typeface="Monotype Corsiva" panose="03010101010201010101" pitchFamily="66" charset="0"/>
              </a:rPr>
              <a:t>,</a:t>
            </a:r>
            <a:endParaRPr lang="ru-RU" sz="2800" dirty="0">
              <a:latin typeface="Monotype Corsiva" panose="03010101010201010101" pitchFamily="66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567867" y="2999842"/>
            <a:ext cx="1210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М(газу)</a:t>
            </a:r>
            <a:endParaRPr lang="ru-RU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6664473" y="3011982"/>
            <a:ext cx="13917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Monotype Corsiva" panose="03010101010201010101" pitchFamily="66" charset="0"/>
              </a:rPr>
              <a:t>= </a:t>
            </a:r>
            <a:r>
              <a:rPr lang="uk-UA" sz="2800" dirty="0" err="1" smtClean="0">
                <a:latin typeface="Monotype Corsiva" panose="03010101010201010101" pitchFamily="66" charset="0"/>
              </a:rPr>
              <a:t>Д</a:t>
            </a:r>
            <a:r>
              <a:rPr lang="uk-UA" dirty="0" err="1" smtClean="0">
                <a:latin typeface="Monotype Corsiva" panose="03010101010201010101" pitchFamily="66" charset="0"/>
              </a:rPr>
              <a:t>повітря</a:t>
            </a:r>
            <a:endParaRPr lang="ru-RU" dirty="0">
              <a:latin typeface="Monotype Corsiva" panose="03010101010201010101" pitchFamily="66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8104399" y="3061397"/>
            <a:ext cx="15776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М(повітря) </a:t>
            </a:r>
            <a:endParaRPr lang="ru-RU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7851818" y="3011157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 ⋅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6705527" y="3642482"/>
            <a:ext cx="3255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 ⋅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339095" y="4871963"/>
            <a:ext cx="69317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latin typeface="Monotype Corsiva" panose="03010101010201010101" pitchFamily="66" charset="0"/>
                <a:ea typeface="Calibri" panose="020F0502020204030204" pitchFamily="34" charset="0"/>
              </a:rPr>
              <a:t> Відповідь: молярна маса газу дорівнює 71 г/моль.</a:t>
            </a:r>
            <a:endParaRPr lang="ru-RU" sz="2800" dirty="0">
              <a:latin typeface="Monotype Corsiva" panose="03010101010201010101" pitchFamily="66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61919" y="4099674"/>
            <a:ext cx="3140603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uk-UA" sz="2800" dirty="0">
                <a:solidFill>
                  <a:prstClr val="black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29 г/моль = 71 г/моль</a:t>
            </a:r>
          </a:p>
        </p:txBody>
      </p:sp>
    </p:spTree>
    <p:extLst>
      <p:ext uri="{BB962C8B-B14F-4D97-AF65-F5344CB8AC3E}">
        <p14:creationId xmlns:p14="http://schemas.microsoft.com/office/powerpoint/2010/main" val="23863120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  <p:bldP spid="8" grpId="0"/>
      <p:bldP spid="10" grpId="0"/>
      <p:bldP spid="16" grpId="0"/>
      <p:bldP spid="17" grpId="0"/>
      <p:bldP spid="24" grpId="0"/>
      <p:bldP spid="25" grpId="0"/>
      <p:bldP spid="26" grpId="0"/>
      <p:bldP spid="19" grpId="0"/>
      <p:bldP spid="27" grpId="0"/>
      <p:bldP spid="28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4562" y="6568068"/>
            <a:ext cx="1537438" cy="28993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90542" y="88371"/>
            <a:ext cx="115652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>
                <a:solidFill>
                  <a:srgbClr val="FF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Задача 3</a:t>
            </a:r>
            <a:r>
              <a:rPr lang="uk-UA" sz="4000" dirty="0" smtClean="0">
                <a:solidFill>
                  <a:srgbClr val="FF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.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Знайти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густину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кисню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за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нормальних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умов. </a:t>
            </a:r>
            <a:endParaRPr lang="ru-RU" sz="4000" dirty="0">
              <a:latin typeface="Monotype Corsiva" panose="03010101010201010101" pitchFamily="66" charset="0"/>
            </a:endParaRPr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596046" y="1829797"/>
            <a:ext cx="3574700" cy="465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dirty="0" smtClean="0">
                <a:latin typeface="Monotype Corsiva" panose="03010101010201010101" pitchFamily="66" charset="0"/>
              </a:rPr>
              <a:t>Дано: </a:t>
            </a:r>
            <a:r>
              <a:rPr lang="uk-UA" dirty="0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кисень О</a:t>
            </a:r>
            <a:r>
              <a:rPr lang="uk-UA" sz="1800" dirty="0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2</a:t>
            </a:r>
            <a:endParaRPr lang="ru-RU" sz="1800" dirty="0">
              <a:latin typeface="Monotype Corsiva" panose="03010101010201010101" pitchFamily="66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711660" y="2295427"/>
            <a:ext cx="3252704" cy="105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19538" y="2275159"/>
            <a:ext cx="25891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Monotype Corsiva" panose="03010101010201010101" pitchFamily="66" charset="0"/>
              </a:rPr>
              <a:t>Знайти: </a:t>
            </a:r>
            <a:r>
              <a:rPr lang="el-GR" sz="2800" dirty="0" smtClean="0">
                <a:latin typeface="Monotype Corsiva" panose="03010101010201010101" pitchFamily="66" charset="0"/>
              </a:rPr>
              <a:t>ρ</a:t>
            </a:r>
            <a:r>
              <a:rPr lang="uk-UA" sz="2800" dirty="0" smtClean="0">
                <a:latin typeface="Monotype Corsiva" panose="03010101010201010101" pitchFamily="66" charset="0"/>
              </a:rPr>
              <a:t> (О</a:t>
            </a:r>
            <a:r>
              <a:rPr lang="uk-UA" dirty="0" smtClean="0">
                <a:latin typeface="Monotype Corsiva" panose="03010101010201010101" pitchFamily="66" charset="0"/>
              </a:rPr>
              <a:t>2</a:t>
            </a:r>
            <a:r>
              <a:rPr lang="uk-UA" sz="2800" dirty="0" smtClean="0">
                <a:latin typeface="Monotype Corsiva" panose="03010101010201010101" pitchFamily="66" charset="0"/>
              </a:rPr>
              <a:t>) </a:t>
            </a:r>
            <a:r>
              <a:rPr lang="uk-UA" sz="2800" dirty="0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- ?</a:t>
            </a:r>
            <a:endParaRPr lang="ru-RU" sz="2800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4276567" y="1542783"/>
            <a:ext cx="13554" cy="47911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7031107" y="1277100"/>
            <a:ext cx="19207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err="1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Розв</a:t>
            </a:r>
            <a:r>
              <a:rPr lang="ru-RU" sz="28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’</a:t>
            </a:r>
            <a:r>
              <a:rPr lang="uk-UA" sz="2800" dirty="0" err="1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язання</a:t>
            </a:r>
            <a:r>
              <a:rPr lang="uk-UA" sz="28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:</a:t>
            </a:r>
            <a:endParaRPr lang="ru-RU" sz="2800" dirty="0">
              <a:latin typeface="Monotype Corsiva" panose="03010101010201010101" pitchFamily="66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340187" y="1753981"/>
            <a:ext cx="73857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1.Запишемо </a:t>
            </a:r>
            <a:r>
              <a:rPr lang="uk-UA" sz="2800" dirty="0">
                <a:latin typeface="Monotype Corsiva" panose="03010101010201010101" pitchFamily="66" charset="0"/>
                <a:ea typeface="Calibri" panose="020F0502020204030204" pitchFamily="34" charset="0"/>
              </a:rPr>
              <a:t>формулу знаходження </a:t>
            </a: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густини: </a:t>
            </a:r>
            <a:endParaRPr lang="ru-RU" sz="2800" dirty="0">
              <a:latin typeface="Monotype Corsiva" panose="03010101010201010101" pitchFamily="66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340187" y="2947118"/>
            <a:ext cx="7736008" cy="1116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2.Знаходимо молярну масу кисню: </a:t>
            </a:r>
            <a:endParaRPr lang="uk-UA" sz="2800" dirty="0"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  М(О</a:t>
            </a:r>
            <a:r>
              <a:rPr lang="uk-UA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 = 2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932966" y="3510188"/>
            <a:ext cx="24096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 </a:t>
            </a:r>
            <a:r>
              <a:rPr lang="uk-UA" sz="2800" dirty="0" smtClean="0">
                <a:solidFill>
                  <a:srgbClr val="000000"/>
                </a:solidFill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⋅ </a:t>
            </a:r>
            <a:r>
              <a:rPr lang="uk-UA" sz="2800" dirty="0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Cambria Math" panose="02040503050406030204" pitchFamily="18" charset="0"/>
              </a:rPr>
              <a:t>16 = 32 г/моль</a:t>
            </a:r>
            <a:endParaRPr lang="ru-RU" dirty="0">
              <a:latin typeface="Monotype Corsiva" panose="03010101010201010101" pitchFamily="66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340185" y="5341744"/>
            <a:ext cx="749191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uk-UA" sz="28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Відповідь: густина кисню за нормальних умов дорівнює 1,43 г/л.</a:t>
            </a:r>
            <a:endParaRPr lang="ru-RU" sz="2800" dirty="0">
              <a:latin typeface="Monotype Corsiva" panose="03010101010201010101" pitchFamily="66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5025253" y="1852426"/>
            <a:ext cx="5497552" cy="1267420"/>
            <a:chOff x="6458228" y="1925098"/>
            <a:chExt cx="5497552" cy="1267420"/>
          </a:xfrm>
        </p:grpSpPr>
        <p:cxnSp>
          <p:nvCxnSpPr>
            <p:cNvPr id="30" name="Прямая соединительная линия 29"/>
            <p:cNvCxnSpPr/>
            <p:nvPr/>
          </p:nvCxnSpPr>
          <p:spPr>
            <a:xfrm flipV="1">
              <a:off x="7273464" y="2699385"/>
              <a:ext cx="562675" cy="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" name="Группа 1"/>
            <p:cNvGrpSpPr/>
            <p:nvPr/>
          </p:nvGrpSpPr>
          <p:grpSpPr>
            <a:xfrm>
              <a:off x="6458228" y="1925098"/>
              <a:ext cx="5497552" cy="1267420"/>
              <a:chOff x="4951141" y="1803858"/>
              <a:chExt cx="5497552" cy="1267420"/>
            </a:xfrm>
          </p:grpSpPr>
          <p:sp>
            <p:nvSpPr>
              <p:cNvPr id="29" name="Прямоугольник 28"/>
              <p:cNvSpPr/>
              <p:nvPr/>
            </p:nvSpPr>
            <p:spPr>
              <a:xfrm>
                <a:off x="4951141" y="1803858"/>
                <a:ext cx="5497552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uk-UA" sz="3200" dirty="0" smtClean="0">
                    <a:latin typeface="Monotype Corsiva" panose="03010101010201010101" pitchFamily="66" charset="0"/>
                  </a:rPr>
                  <a:t>                                                    </a:t>
                </a:r>
              </a:p>
              <a:p>
                <a:pPr lvl="0"/>
                <a:r>
                  <a:rPr lang="uk-UA" sz="3200" dirty="0" smtClean="0">
                    <a:latin typeface="Monotype Corsiva" panose="03010101010201010101" pitchFamily="66" charset="0"/>
                  </a:rPr>
                  <a:t>  </a:t>
                </a:r>
                <a:r>
                  <a:rPr lang="el-GR" sz="3200" dirty="0" smtClean="0">
                    <a:latin typeface="Monotype Corsiva" panose="03010101010201010101" pitchFamily="66" charset="0"/>
                  </a:rPr>
                  <a:t>ρ</a:t>
                </a:r>
                <a:r>
                  <a:rPr lang="uk-UA" sz="3200" dirty="0" smtClean="0">
                    <a:latin typeface="Monotype Corsiva" panose="03010101010201010101" pitchFamily="66" charset="0"/>
                  </a:rPr>
                  <a:t>=</a:t>
                </a:r>
                <a:endParaRPr lang="ru-RU" sz="2800" dirty="0">
                  <a:latin typeface="Monotype Corsiva" panose="03010101010201010101" pitchFamily="66" charset="0"/>
                </a:endParaRPr>
              </a:p>
            </p:txBody>
          </p:sp>
          <p:sp>
            <p:nvSpPr>
              <p:cNvPr id="34" name="Прямоугольник 33"/>
              <p:cNvSpPr/>
              <p:nvPr/>
            </p:nvSpPr>
            <p:spPr>
              <a:xfrm>
                <a:off x="5765426" y="2091357"/>
                <a:ext cx="56457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2800" dirty="0" smtClean="0">
                    <a:latin typeface="Monotype Corsiva" panose="03010101010201010101" pitchFamily="66" charset="0"/>
                  </a:rPr>
                  <a:t>M </a:t>
                </a:r>
                <a:endParaRPr lang="ru-RU" dirty="0"/>
              </a:p>
            </p:txBody>
          </p:sp>
          <p:sp>
            <p:nvSpPr>
              <p:cNvPr id="35" name="Прямоугольник 34"/>
              <p:cNvSpPr/>
              <p:nvPr/>
            </p:nvSpPr>
            <p:spPr>
              <a:xfrm>
                <a:off x="5678864" y="2548058"/>
                <a:ext cx="65114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 smtClean="0">
                    <a:latin typeface="Baskerville Old Face" panose="02020602080505020303" pitchFamily="18" charset="0"/>
                    <a:ea typeface="Times New Roman" panose="02020603050405020304" pitchFamily="18" charset="0"/>
                  </a:rPr>
                  <a:t>V</a:t>
                </a:r>
                <a:r>
                  <a:rPr lang="el-GR" sz="2800" dirty="0">
                    <a:latin typeface="Monotype Corsiva" panose="03010101010201010101" pitchFamily="66" charset="0"/>
                  </a:rPr>
                  <a:t>m</a:t>
                </a:r>
                <a:endParaRPr lang="ru-RU" dirty="0"/>
              </a:p>
            </p:txBody>
          </p:sp>
        </p:grpSp>
      </p:grpSp>
      <p:cxnSp>
        <p:nvCxnSpPr>
          <p:cNvPr id="43" name="Прямая соединительная линия 42"/>
          <p:cNvCxnSpPr/>
          <p:nvPr/>
        </p:nvCxnSpPr>
        <p:spPr>
          <a:xfrm flipV="1">
            <a:off x="5723096" y="4773919"/>
            <a:ext cx="1976821" cy="118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283344" y="3976937"/>
            <a:ext cx="414248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Monotype Corsiva" panose="03010101010201010101" pitchFamily="66" charset="0"/>
              </a:rPr>
              <a:t>3.Знаходимо густину кисню: </a:t>
            </a:r>
          </a:p>
          <a:p>
            <a:r>
              <a:rPr lang="uk-UA" sz="3200" dirty="0" smtClean="0">
                <a:solidFill>
                  <a:prstClr val="black"/>
                </a:solidFill>
                <a:latin typeface="Monotype Corsiva" panose="03010101010201010101" pitchFamily="66" charset="0"/>
              </a:rPr>
              <a:t>        </a:t>
            </a:r>
            <a:r>
              <a:rPr lang="el-GR" sz="3200" dirty="0" smtClean="0">
                <a:solidFill>
                  <a:prstClr val="black"/>
                </a:solidFill>
                <a:latin typeface="Monotype Corsiva" panose="03010101010201010101" pitchFamily="66" charset="0"/>
              </a:rPr>
              <a:t>ρ</a:t>
            </a:r>
            <a:r>
              <a:rPr lang="uk-UA" sz="3200" dirty="0" smtClean="0">
                <a:solidFill>
                  <a:prstClr val="black"/>
                </a:solidFill>
                <a:latin typeface="Monotype Corsiva" panose="03010101010201010101" pitchFamily="66" charset="0"/>
              </a:rPr>
              <a:t> =</a:t>
            </a:r>
            <a:endParaRPr lang="ru-RU" sz="2800" dirty="0">
              <a:latin typeface="Monotype Corsiva" panose="03010101010201010101" pitchFamily="66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932966" y="4352437"/>
            <a:ext cx="14911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Cambria Math" panose="02040503050406030204" pitchFamily="18" charset="0"/>
              </a:rPr>
              <a:t>32 г/моль</a:t>
            </a: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5765426" y="4730990"/>
            <a:ext cx="18357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  <a:latin typeface="Monotype Corsiva" panose="03010101010201010101" pitchFamily="66" charset="0"/>
              </a:rPr>
              <a:t>22,4 л/моль </a:t>
            </a:r>
            <a:endParaRPr lang="ru-RU" sz="2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367463" y="2277791"/>
            <a:ext cx="32480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>
                <a:solidFill>
                  <a:prstClr val="black"/>
                </a:solidFill>
                <a:latin typeface="Monotype Corsiva" panose="03010101010201010101" pitchFamily="66" charset="0"/>
              </a:rPr>
              <a:t>, </a:t>
            </a:r>
            <a:r>
              <a:rPr lang="uk-UA" sz="2800" dirty="0">
                <a:solidFill>
                  <a:prstClr val="black"/>
                </a:solidFill>
                <a:latin typeface="Monotype Corsiva" panose="03010101010201010101" pitchFamily="66" charset="0"/>
              </a:rPr>
              <a:t>де  </a:t>
            </a:r>
            <a:r>
              <a:rPr lang="en-US" sz="2800" dirty="0" err="1">
                <a:solidFill>
                  <a:prstClr val="black"/>
                </a:solidFill>
                <a:latin typeface="Baskerville Old Face" panose="02020602080505020303" pitchFamily="18" charset="0"/>
              </a:rPr>
              <a:t>V</a:t>
            </a:r>
            <a:r>
              <a:rPr lang="en-US" sz="2800" dirty="0" err="1">
                <a:solidFill>
                  <a:prstClr val="black"/>
                </a:solidFill>
                <a:latin typeface="Monotype Corsiva" panose="03010101010201010101" pitchFamily="66" charset="0"/>
              </a:rPr>
              <a:t>m</a:t>
            </a:r>
            <a:r>
              <a:rPr lang="uk-UA" sz="2800" dirty="0">
                <a:solidFill>
                  <a:prstClr val="black"/>
                </a:solidFill>
                <a:latin typeface="Monotype Corsiva" panose="03010101010201010101" pitchFamily="66" charset="0"/>
              </a:rPr>
              <a:t> = 22,4 л/моль 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655969" y="4475709"/>
            <a:ext cx="17556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>
                <a:solidFill>
                  <a:prstClr val="black"/>
                </a:solidFill>
                <a:latin typeface="Monotype Corsiva" panose="03010101010201010101" pitchFamily="66" charset="0"/>
              </a:rPr>
              <a:t>= 1,43 г/л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6766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  <p:bldP spid="8" grpId="0"/>
      <p:bldP spid="10" grpId="0"/>
      <p:bldP spid="11" grpId="0"/>
      <p:bldP spid="28" grpId="0"/>
      <p:bldP spid="44" grpId="0"/>
      <p:bldP spid="45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4562" y="6568068"/>
            <a:ext cx="1537438" cy="28993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90181" y="109456"/>
            <a:ext cx="115652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>
                <a:solidFill>
                  <a:srgbClr val="FF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Задача </a:t>
            </a:r>
            <a:r>
              <a:rPr lang="ru-RU" sz="4000" dirty="0" smtClean="0">
                <a:solidFill>
                  <a:srgbClr val="FF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4.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Знайти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молярну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масу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газу,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якщо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його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густина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за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воднем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дорівнює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15.</a:t>
            </a:r>
            <a:endParaRPr lang="ru-RU" sz="4000" dirty="0">
              <a:latin typeface="Monotype Corsiva" panose="03010101010201010101" pitchFamily="66" charset="0"/>
            </a:endParaRPr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740454" y="1829797"/>
            <a:ext cx="3574700" cy="46563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 smtClean="0">
                <a:latin typeface="Monotype Corsiva" panose="03010101010201010101" pitchFamily="66" charset="0"/>
              </a:rPr>
              <a:t>Дано: </a:t>
            </a:r>
            <a:r>
              <a:rPr lang="en-US" sz="4000" dirty="0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D</a:t>
            </a:r>
            <a:r>
              <a:rPr lang="uk-UA" dirty="0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Н</a:t>
            </a:r>
            <a:r>
              <a:rPr lang="uk-UA" sz="1900" dirty="0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2</a:t>
            </a:r>
            <a:r>
              <a:rPr lang="uk-UA" dirty="0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 = </a:t>
            </a:r>
            <a:r>
              <a:rPr lang="uk-UA" sz="3600" dirty="0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15</a:t>
            </a:r>
            <a:endParaRPr lang="ru-RU" sz="3600" dirty="0">
              <a:latin typeface="Monotype Corsiva" panose="03010101010201010101" pitchFamily="66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711660" y="2295427"/>
            <a:ext cx="3252704" cy="105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96046" y="2390620"/>
            <a:ext cx="29097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Monotype Corsiva" panose="03010101010201010101" pitchFamily="66" charset="0"/>
              </a:rPr>
              <a:t>Знайти: М (газу) </a:t>
            </a:r>
            <a:r>
              <a:rPr lang="uk-UA" sz="2800" dirty="0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- ?</a:t>
            </a:r>
            <a:endParaRPr lang="ru-RU" sz="2800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4276567" y="1542783"/>
            <a:ext cx="13554" cy="47911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7031107" y="1277100"/>
            <a:ext cx="19207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err="1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Розв</a:t>
            </a:r>
            <a:r>
              <a:rPr lang="ru-RU" sz="28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’</a:t>
            </a:r>
            <a:r>
              <a:rPr lang="uk-UA" sz="2800" dirty="0" err="1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язання</a:t>
            </a:r>
            <a:r>
              <a:rPr lang="uk-UA" sz="28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:</a:t>
            </a:r>
            <a:endParaRPr lang="ru-RU" sz="2800" dirty="0">
              <a:latin typeface="Monotype Corsiva" panose="03010101010201010101" pitchFamily="66" charset="0"/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4283344" y="1800320"/>
            <a:ext cx="7791068" cy="4145662"/>
            <a:chOff x="4283344" y="1800320"/>
            <a:chExt cx="7791068" cy="4145662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4360127" y="3459821"/>
              <a:ext cx="490390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2800" dirty="0">
                  <a:solidFill>
                    <a:prstClr val="black"/>
                  </a:solidFill>
                  <a:latin typeface="Monotype Corsiva" panose="03010101010201010101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2.Знаходимо молярну масу водню: </a:t>
              </a:r>
              <a:endParaRPr lang="ru-RU" dirty="0"/>
            </a:p>
          </p:txBody>
        </p:sp>
        <p:grpSp>
          <p:nvGrpSpPr>
            <p:cNvPr id="13" name="Группа 12"/>
            <p:cNvGrpSpPr/>
            <p:nvPr/>
          </p:nvGrpSpPr>
          <p:grpSpPr>
            <a:xfrm>
              <a:off x="4283344" y="1800320"/>
              <a:ext cx="7791068" cy="4145662"/>
              <a:chOff x="4283344" y="1800320"/>
              <a:chExt cx="7791068" cy="4145662"/>
            </a:xfrm>
          </p:grpSpPr>
          <p:sp>
            <p:nvSpPr>
              <p:cNvPr id="11" name="Прямоугольник 10"/>
              <p:cNvSpPr/>
              <p:nvPr/>
            </p:nvSpPr>
            <p:spPr>
              <a:xfrm>
                <a:off x="4340187" y="1800320"/>
                <a:ext cx="7385788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k-UA" sz="2800" dirty="0" smtClean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1.Запишемо </a:t>
                </a:r>
                <a:r>
                  <a:rPr lang="uk-UA" sz="2800" dirty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формулу знаходження відносної </a:t>
                </a:r>
                <a:r>
                  <a:rPr lang="uk-UA" sz="2800" dirty="0" smtClean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густини: </a:t>
                </a:r>
                <a:endParaRPr lang="ru-RU" sz="2800" dirty="0">
                  <a:latin typeface="Monotype Corsiva" panose="03010101010201010101" pitchFamily="66" charset="0"/>
                </a:endParaRPr>
              </a:p>
            </p:txBody>
          </p:sp>
          <p:cxnSp>
            <p:nvCxnSpPr>
              <p:cNvPr id="15" name="Прямая соединительная линия 14"/>
              <p:cNvCxnSpPr/>
              <p:nvPr/>
            </p:nvCxnSpPr>
            <p:spPr>
              <a:xfrm>
                <a:off x="6350368" y="2644099"/>
                <a:ext cx="1393236" cy="555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Прямоугольник 15"/>
              <p:cNvSpPr/>
              <p:nvPr/>
            </p:nvSpPr>
            <p:spPr>
              <a:xfrm>
                <a:off x="6304345" y="2211735"/>
                <a:ext cx="121058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2800" dirty="0" smtClean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М(газу)</a:t>
                </a:r>
                <a:endParaRPr lang="ru-RU" sz="2800" dirty="0"/>
              </a:p>
            </p:txBody>
          </p:sp>
          <p:sp>
            <p:nvSpPr>
              <p:cNvPr id="17" name="Прямоугольник 16"/>
              <p:cNvSpPr/>
              <p:nvPr/>
            </p:nvSpPr>
            <p:spPr>
              <a:xfrm>
                <a:off x="6425851" y="2623482"/>
                <a:ext cx="100219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2400" dirty="0" smtClean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М(Н</a:t>
                </a:r>
                <a:r>
                  <a:rPr lang="uk-UA" dirty="0" smtClean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2</a:t>
                </a:r>
                <a:r>
                  <a:rPr lang="uk-UA" sz="2400" dirty="0" smtClean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) </a:t>
                </a:r>
                <a:endParaRPr lang="ru-RU" sz="2400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508612" y="2365098"/>
                <a:ext cx="9172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k-UA" sz="2800" dirty="0" smtClean="0">
                    <a:latin typeface="Monotype Corsiva" panose="03010101010201010101" pitchFamily="66" charset="0"/>
                  </a:rPr>
                  <a:t>Д</a:t>
                </a:r>
                <a:r>
                  <a:rPr lang="uk-UA" dirty="0" smtClean="0">
                    <a:latin typeface="Monotype Corsiva" panose="03010101010201010101" pitchFamily="66" charset="0"/>
                  </a:rPr>
                  <a:t>Н2 = </a:t>
                </a:r>
                <a:endParaRPr lang="ru-RU" dirty="0">
                  <a:latin typeface="Monotype Corsiva" panose="03010101010201010101" pitchFamily="66" charset="0"/>
                </a:endParaRPr>
              </a:p>
            </p:txBody>
          </p:sp>
          <p:sp>
            <p:nvSpPr>
              <p:cNvPr id="20" name="Прямоугольник 19"/>
              <p:cNvSpPr/>
              <p:nvPr/>
            </p:nvSpPr>
            <p:spPr>
              <a:xfrm>
                <a:off x="4338404" y="3918682"/>
                <a:ext cx="7736008" cy="11169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uk-UA" sz="2800" dirty="0" smtClean="0">
                    <a:latin typeface="Monotype Corsiva" panose="03010101010201010101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3.Знаходимо молярну масу газу: 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uk-UA" sz="2800" dirty="0">
                    <a:latin typeface="Monotype Corsiva" panose="03010101010201010101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uk-UA" sz="2800" dirty="0" smtClean="0">
                    <a:latin typeface="Monotype Corsiva" panose="03010101010201010101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М(газу) = 15</a:t>
                </a:r>
              </a:p>
            </p:txBody>
          </p:sp>
          <p:sp>
            <p:nvSpPr>
              <p:cNvPr id="24" name="Прямоугольник 23"/>
              <p:cNvSpPr/>
              <p:nvPr/>
            </p:nvSpPr>
            <p:spPr>
              <a:xfrm>
                <a:off x="5567867" y="3046181"/>
                <a:ext cx="121058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2800" dirty="0" smtClean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М(газу)</a:t>
                </a:r>
                <a:endParaRPr lang="ru-RU" sz="2800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64473" y="3058321"/>
                <a:ext cx="95891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k-UA" sz="2800" dirty="0" smtClean="0">
                    <a:latin typeface="Monotype Corsiva" panose="03010101010201010101" pitchFamily="66" charset="0"/>
                  </a:rPr>
                  <a:t>= Д</a:t>
                </a:r>
                <a:r>
                  <a:rPr lang="uk-UA" dirty="0" smtClean="0">
                    <a:latin typeface="Monotype Corsiva" panose="03010101010201010101" pitchFamily="66" charset="0"/>
                  </a:rPr>
                  <a:t>Н</a:t>
                </a:r>
                <a:r>
                  <a:rPr lang="uk-UA" sz="1200" dirty="0" smtClean="0">
                    <a:latin typeface="Monotype Corsiva" panose="03010101010201010101" pitchFamily="66" charset="0"/>
                  </a:rPr>
                  <a:t>2</a:t>
                </a:r>
                <a:endParaRPr lang="ru-RU" sz="1200" dirty="0">
                  <a:latin typeface="Monotype Corsiva" panose="03010101010201010101" pitchFamily="66" charset="0"/>
                </a:endParaRPr>
              </a:p>
            </p:txBody>
          </p:sp>
          <p:sp>
            <p:nvSpPr>
              <p:cNvPr id="26" name="Прямоугольник 25"/>
              <p:cNvSpPr/>
              <p:nvPr/>
            </p:nvSpPr>
            <p:spPr>
              <a:xfrm>
                <a:off x="7565288" y="3075919"/>
                <a:ext cx="100219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2400" dirty="0" smtClean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М(Н</a:t>
                </a:r>
                <a:r>
                  <a:rPr lang="uk-UA" dirty="0" smtClean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2</a:t>
                </a:r>
                <a:r>
                  <a:rPr lang="uk-UA" sz="2400" dirty="0" smtClean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) </a:t>
                </a:r>
                <a:endParaRPr lang="ru-RU" sz="2400" dirty="0"/>
              </a:p>
            </p:txBody>
          </p:sp>
          <p:sp>
            <p:nvSpPr>
              <p:cNvPr id="19" name="Прямоугольник 18"/>
              <p:cNvSpPr/>
              <p:nvPr/>
            </p:nvSpPr>
            <p:spPr>
              <a:xfrm>
                <a:off x="7367453" y="3046181"/>
                <a:ext cx="36420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2800" dirty="0">
                    <a:solidFill>
                      <a:srgbClr val="000000"/>
                    </a:solidFill>
                    <a:latin typeface="Cambria Math" panose="02040503050406030204" pitchFamily="18" charset="0"/>
                    <a:ea typeface="Calibri" panose="020F0502020204030204" pitchFamily="34" charset="0"/>
                    <a:cs typeface="Cambria Math" panose="02040503050406030204" pitchFamily="18" charset="0"/>
                  </a:rPr>
                  <a:t> ⋅</a:t>
                </a:r>
                <a:endParaRPr lang="ru-RU" dirty="0"/>
              </a:p>
            </p:txBody>
          </p:sp>
          <p:sp>
            <p:nvSpPr>
              <p:cNvPr id="27" name="Прямоугольник 26"/>
              <p:cNvSpPr/>
              <p:nvPr/>
            </p:nvSpPr>
            <p:spPr>
              <a:xfrm>
                <a:off x="6350368" y="4476311"/>
                <a:ext cx="323999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2800" dirty="0">
                    <a:solidFill>
                      <a:srgbClr val="000000"/>
                    </a:solidFill>
                    <a:latin typeface="Cambria Math" panose="02040503050406030204" pitchFamily="18" charset="0"/>
                    <a:ea typeface="Calibri" panose="020F0502020204030204" pitchFamily="34" charset="0"/>
                    <a:cs typeface="Cambria Math" panose="02040503050406030204" pitchFamily="18" charset="0"/>
                  </a:rPr>
                  <a:t> </a:t>
                </a:r>
                <a:r>
                  <a:rPr lang="uk-UA" sz="2800" dirty="0" smtClean="0">
                    <a:solidFill>
                      <a:srgbClr val="000000"/>
                    </a:solidFill>
                    <a:latin typeface="Monotype Corsiva" panose="03010101010201010101" pitchFamily="66" charset="0"/>
                    <a:ea typeface="Calibri" panose="020F0502020204030204" pitchFamily="34" charset="0"/>
                    <a:cs typeface="Cambria Math" panose="02040503050406030204" pitchFamily="18" charset="0"/>
                  </a:rPr>
                  <a:t>⋅ 2 г/моль = 30 г/моль</a:t>
                </a:r>
                <a:endParaRPr lang="ru-RU" sz="2800" dirty="0">
                  <a:latin typeface="Monotype Corsiva" panose="03010101010201010101" pitchFamily="66" charset="0"/>
                </a:endParaRPr>
              </a:p>
            </p:txBody>
          </p:sp>
          <p:sp>
            <p:nvSpPr>
              <p:cNvPr id="28" name="Прямоугольник 27"/>
              <p:cNvSpPr/>
              <p:nvPr/>
            </p:nvSpPr>
            <p:spPr>
              <a:xfrm>
                <a:off x="4283344" y="5422762"/>
                <a:ext cx="693170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2800" dirty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 Відповідь: молярна маса газу дорівнює </a:t>
                </a:r>
                <a:r>
                  <a:rPr lang="uk-UA" sz="2800" dirty="0" smtClean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30 </a:t>
                </a:r>
                <a:r>
                  <a:rPr lang="uk-UA" sz="2800" dirty="0">
                    <a:latin typeface="Monotype Corsiva" panose="03010101010201010101" pitchFamily="66" charset="0"/>
                    <a:ea typeface="Calibri" panose="020F0502020204030204" pitchFamily="34" charset="0"/>
                  </a:rPr>
                  <a:t>г/моль.</a:t>
                </a:r>
                <a:endParaRPr lang="ru-RU" sz="2800" dirty="0">
                  <a:latin typeface="Monotype Corsiva" panose="03010101010201010101" pitchFamily="66" charset="0"/>
                </a:endParaRPr>
              </a:p>
            </p:txBody>
          </p:sp>
          <p:sp>
            <p:nvSpPr>
              <p:cNvPr id="3" name="Прямоугольник 2"/>
              <p:cNvSpPr/>
              <p:nvPr/>
            </p:nvSpPr>
            <p:spPr>
              <a:xfrm>
                <a:off x="9155249" y="3470357"/>
                <a:ext cx="2492990" cy="5533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uk-UA" sz="2800" dirty="0">
                    <a:solidFill>
                      <a:prstClr val="black"/>
                    </a:solidFill>
                    <a:latin typeface="Monotype Corsiva" panose="03010101010201010101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М(Н</a:t>
                </a:r>
                <a:r>
                  <a:rPr lang="uk-UA" dirty="0">
                    <a:solidFill>
                      <a:prstClr val="black"/>
                    </a:solidFill>
                    <a:latin typeface="Monotype Corsiva" panose="03010101010201010101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uk-UA" sz="2800" dirty="0">
                    <a:solidFill>
                      <a:prstClr val="black"/>
                    </a:solidFill>
                    <a:latin typeface="Monotype Corsiva" panose="03010101010201010101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 = 2 г/моль</a:t>
                </a:r>
              </a:p>
            </p:txBody>
          </p:sp>
          <p:sp>
            <p:nvSpPr>
              <p:cNvPr id="12" name="Прямоугольник 11"/>
              <p:cNvSpPr/>
              <p:nvPr/>
            </p:nvSpPr>
            <p:spPr>
              <a:xfrm>
                <a:off x="4616542" y="3056949"/>
                <a:ext cx="112562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2800" dirty="0">
                    <a:solidFill>
                      <a:prstClr val="black"/>
                    </a:solidFill>
                    <a:latin typeface="Monotype Corsiva" panose="03010101010201010101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звідси </a:t>
                </a:r>
                <a:endParaRPr lang="ru-RU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652223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  <p:bldP spid="8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4562" y="6568068"/>
            <a:ext cx="1537438" cy="28993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90542" y="88371"/>
            <a:ext cx="115652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>
                <a:solidFill>
                  <a:srgbClr val="FF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Задача 5</a:t>
            </a:r>
            <a:r>
              <a:rPr lang="uk-UA" sz="4000" dirty="0" smtClean="0">
                <a:solidFill>
                  <a:srgbClr val="FF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.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Знайти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густину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амоніаку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за </a:t>
            </a:r>
            <a:r>
              <a:rPr lang="ru-RU" sz="4000" dirty="0" err="1" smtClean="0">
                <a:latin typeface="Monotype Corsiva" panose="03010101010201010101" pitchFamily="66" charset="0"/>
                <a:ea typeface="Calibri" panose="020F0502020204030204" pitchFamily="34" charset="0"/>
              </a:rPr>
              <a:t>нормальних</a:t>
            </a:r>
            <a:r>
              <a:rPr lang="ru-RU" sz="4000" dirty="0" smtClean="0">
                <a:latin typeface="Monotype Corsiva" panose="03010101010201010101" pitchFamily="66" charset="0"/>
                <a:ea typeface="Calibri" panose="020F0502020204030204" pitchFamily="34" charset="0"/>
              </a:rPr>
              <a:t> умов. </a:t>
            </a:r>
            <a:endParaRPr lang="ru-RU" sz="4000" dirty="0">
              <a:latin typeface="Monotype Corsiva" panose="03010101010201010101" pitchFamily="66" charset="0"/>
            </a:endParaRPr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596046" y="1528714"/>
            <a:ext cx="3574700" cy="465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dirty="0" smtClean="0">
                <a:latin typeface="Monotype Corsiva" panose="03010101010201010101" pitchFamily="66" charset="0"/>
              </a:rPr>
              <a:t>Дано: </a:t>
            </a:r>
            <a:r>
              <a:rPr lang="uk-UA" dirty="0" err="1" smtClean="0">
                <a:latin typeface="Monotype Corsiva" panose="03010101010201010101" pitchFamily="66" charset="0"/>
              </a:rPr>
              <a:t>амоіак</a:t>
            </a:r>
            <a:r>
              <a:rPr lang="uk-UA" dirty="0" smtClean="0">
                <a:latin typeface="Monotype Corsiva" panose="03010101010201010101" pitchFamily="66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NH</a:t>
            </a:r>
            <a:r>
              <a:rPr lang="uk-UA" sz="18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3</a:t>
            </a:r>
            <a:endParaRPr lang="ru-RU" sz="1800" dirty="0">
              <a:latin typeface="Monotype Corsiva" panose="03010101010201010101" pitchFamily="66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711660" y="1994344"/>
            <a:ext cx="3252704" cy="105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19538" y="1974076"/>
            <a:ext cx="2784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latin typeface="Monotype Corsiva" panose="03010101010201010101" pitchFamily="66" charset="0"/>
              </a:rPr>
              <a:t>Знайти: </a:t>
            </a:r>
            <a:r>
              <a:rPr lang="el-GR" sz="2800" dirty="0" smtClean="0">
                <a:latin typeface="Monotype Corsiva" panose="03010101010201010101" pitchFamily="66" charset="0"/>
              </a:rPr>
              <a:t>ρ</a:t>
            </a:r>
            <a:r>
              <a:rPr lang="uk-UA" sz="2800" dirty="0" smtClean="0">
                <a:latin typeface="Monotype Corsiva" panose="03010101010201010101" pitchFamily="66" charset="0"/>
              </a:rPr>
              <a:t> (</a:t>
            </a:r>
            <a:r>
              <a:rPr lang="en-US" sz="28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NH</a:t>
            </a:r>
            <a:r>
              <a:rPr lang="uk-UA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3 </a:t>
            </a:r>
            <a:r>
              <a:rPr lang="uk-UA" sz="28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)</a:t>
            </a:r>
            <a:r>
              <a:rPr lang="uk-UA" sz="2800" dirty="0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- ?</a:t>
            </a:r>
            <a:endParaRPr lang="ru-RU" sz="2800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4276567" y="1241700"/>
            <a:ext cx="13554" cy="47911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7031107" y="976017"/>
            <a:ext cx="19207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err="1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Розв</a:t>
            </a:r>
            <a:r>
              <a:rPr lang="ru-RU" sz="28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’</a:t>
            </a:r>
            <a:r>
              <a:rPr lang="uk-UA" sz="2800" dirty="0" err="1" smtClean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язання</a:t>
            </a:r>
            <a:r>
              <a:rPr lang="uk-UA" sz="28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:</a:t>
            </a:r>
            <a:endParaRPr lang="ru-RU" sz="2800" dirty="0">
              <a:latin typeface="Monotype Corsiva" panose="03010101010201010101" pitchFamily="66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4395942" y="1499237"/>
            <a:ext cx="7791765" cy="4500844"/>
            <a:chOff x="4340185" y="1493924"/>
            <a:chExt cx="7791765" cy="4500844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4446308" y="1499919"/>
              <a:ext cx="7385788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uk-UA" sz="2800" dirty="0" smtClean="0">
                  <a:latin typeface="Monotype Corsiva" panose="03010101010201010101" pitchFamily="66" charset="0"/>
                  <a:ea typeface="Calibri" panose="020F0502020204030204" pitchFamily="34" charset="0"/>
                </a:rPr>
                <a:t>1.Запишемо </a:t>
              </a:r>
              <a:r>
                <a:rPr lang="uk-UA" sz="2800" dirty="0">
                  <a:latin typeface="Monotype Corsiva" panose="03010101010201010101" pitchFamily="66" charset="0"/>
                  <a:ea typeface="Calibri" panose="020F0502020204030204" pitchFamily="34" charset="0"/>
                </a:rPr>
                <a:t>формулу знаходження </a:t>
              </a:r>
              <a:r>
                <a:rPr lang="uk-UA" sz="2800" dirty="0" smtClean="0">
                  <a:latin typeface="Monotype Corsiva" panose="03010101010201010101" pitchFamily="66" charset="0"/>
                  <a:ea typeface="Calibri" panose="020F0502020204030204" pitchFamily="34" charset="0"/>
                </a:rPr>
                <a:t>густини: </a:t>
              </a:r>
              <a:endParaRPr lang="ru-RU" sz="2800" dirty="0">
                <a:latin typeface="Monotype Corsiva" panose="03010101010201010101" pitchFamily="66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4395942" y="2635552"/>
              <a:ext cx="7736008" cy="111697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uk-UA" sz="2800" dirty="0" smtClean="0">
                  <a:latin typeface="Monotype Corsiva" panose="03010101010201010101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2.Знаходимо молярну масу амоніаку: </a:t>
              </a:r>
              <a:endParaRPr lang="uk-UA" sz="2800" dirty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uk-UA" sz="2800" dirty="0" smtClean="0">
                  <a:latin typeface="Monotype Corsiva" panose="03010101010201010101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М</a:t>
              </a:r>
              <a:r>
                <a:rPr lang="en-US" sz="2800" dirty="0">
                  <a:solidFill>
                    <a:srgbClr val="000000"/>
                  </a:solidFill>
                  <a:latin typeface="Monotype Corsiva" panose="03010101010201010101" pitchFamily="66" charset="0"/>
                  <a:ea typeface="Calibri" panose="020F0502020204030204" pitchFamily="34" charset="0"/>
                </a:rPr>
                <a:t> </a:t>
              </a:r>
              <a:r>
                <a:rPr lang="uk-UA" sz="2800" dirty="0" smtClean="0">
                  <a:solidFill>
                    <a:srgbClr val="000000"/>
                  </a:solidFill>
                  <a:latin typeface="Monotype Corsiva" panose="03010101010201010101" pitchFamily="66" charset="0"/>
                  <a:ea typeface="Calibri" panose="020F0502020204030204" pitchFamily="34" charset="0"/>
                </a:rPr>
                <a:t>(</a:t>
              </a:r>
              <a:r>
                <a:rPr lang="en-US" sz="2800" dirty="0" smtClean="0">
                  <a:solidFill>
                    <a:srgbClr val="000000"/>
                  </a:solidFill>
                  <a:latin typeface="Monotype Corsiva" panose="03010101010201010101" pitchFamily="66" charset="0"/>
                  <a:ea typeface="Calibri" panose="020F0502020204030204" pitchFamily="34" charset="0"/>
                </a:rPr>
                <a:t>NH</a:t>
              </a:r>
              <a:r>
                <a:rPr lang="uk-UA" dirty="0">
                  <a:solidFill>
                    <a:srgbClr val="000000"/>
                  </a:solidFill>
                  <a:latin typeface="Monotype Corsiva" panose="03010101010201010101" pitchFamily="66" charset="0"/>
                  <a:ea typeface="Calibri" panose="020F0502020204030204" pitchFamily="34" charset="0"/>
                </a:rPr>
                <a:t>3</a:t>
              </a:r>
              <a:r>
                <a:rPr lang="uk-UA" sz="2800" dirty="0" smtClean="0">
                  <a:latin typeface="Monotype Corsiva" panose="03010101010201010101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) = 14 + 3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7013733" y="3197101"/>
              <a:ext cx="217239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2800" dirty="0">
                  <a:solidFill>
                    <a:srgbClr val="000000"/>
                  </a:solidFill>
                  <a:latin typeface="Cambria Math" panose="02040503050406030204" pitchFamily="18" charset="0"/>
                  <a:ea typeface="Calibri" panose="020F0502020204030204" pitchFamily="34" charset="0"/>
                  <a:cs typeface="Cambria Math" panose="02040503050406030204" pitchFamily="18" charset="0"/>
                </a:rPr>
                <a:t> </a:t>
              </a:r>
              <a:r>
                <a:rPr lang="uk-UA" sz="2800" dirty="0" smtClean="0">
                  <a:solidFill>
                    <a:srgbClr val="000000"/>
                  </a:solidFill>
                  <a:latin typeface="Cambria Math" panose="02040503050406030204" pitchFamily="18" charset="0"/>
                  <a:ea typeface="Calibri" panose="020F0502020204030204" pitchFamily="34" charset="0"/>
                  <a:cs typeface="Cambria Math" panose="02040503050406030204" pitchFamily="18" charset="0"/>
                </a:rPr>
                <a:t>⋅</a:t>
              </a:r>
              <a:r>
                <a:rPr lang="uk-UA" sz="2800" dirty="0" smtClean="0">
                  <a:solidFill>
                    <a:srgbClr val="000000"/>
                  </a:solidFill>
                  <a:latin typeface="Monotype Corsiva" panose="03010101010201010101" pitchFamily="66" charset="0"/>
                  <a:ea typeface="Calibri" panose="020F0502020204030204" pitchFamily="34" charset="0"/>
                  <a:cs typeface="Cambria Math" panose="02040503050406030204" pitchFamily="18" charset="0"/>
                </a:rPr>
                <a:t>1 = 17 г/моль</a:t>
              </a:r>
              <a:endParaRPr lang="ru-RU" dirty="0">
                <a:latin typeface="Monotype Corsiva" panose="03010101010201010101" pitchFamily="66" charset="0"/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4340185" y="5040661"/>
              <a:ext cx="7491911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uk-UA" sz="2800" dirty="0">
                  <a:latin typeface="Monotype Corsiva" panose="03010101010201010101" pitchFamily="66" charset="0"/>
                  <a:ea typeface="Calibri" panose="020F0502020204030204" pitchFamily="34" charset="0"/>
                </a:rPr>
                <a:t> </a:t>
              </a:r>
              <a:r>
                <a:rPr lang="uk-UA" sz="2800" dirty="0" smtClean="0">
                  <a:latin typeface="Monotype Corsiva" panose="03010101010201010101" pitchFamily="66" charset="0"/>
                  <a:ea typeface="Calibri" panose="020F0502020204030204" pitchFamily="34" charset="0"/>
                </a:rPr>
                <a:t>Відповідь: густина амоніаку за нормальних умов дорівнює 0,76 г/л.</a:t>
              </a:r>
              <a:endParaRPr lang="ru-RU" sz="2800" dirty="0">
                <a:latin typeface="Monotype Corsiva" panose="03010101010201010101" pitchFamily="66" charset="0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4951141" y="1493924"/>
              <a:ext cx="5497552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uk-UA" sz="3200" dirty="0" smtClean="0">
                  <a:latin typeface="Monotype Corsiva" panose="03010101010201010101" pitchFamily="66" charset="0"/>
                </a:rPr>
                <a:t>                                                    </a:t>
              </a:r>
            </a:p>
            <a:p>
              <a:pPr lvl="0"/>
              <a:r>
                <a:rPr lang="uk-UA" sz="3200" dirty="0" smtClean="0">
                  <a:latin typeface="Monotype Corsiva" panose="03010101010201010101" pitchFamily="66" charset="0"/>
                </a:rPr>
                <a:t>  </a:t>
              </a:r>
              <a:r>
                <a:rPr lang="el-GR" sz="3200" dirty="0" smtClean="0">
                  <a:latin typeface="Monotype Corsiva" panose="03010101010201010101" pitchFamily="66" charset="0"/>
                </a:rPr>
                <a:t>ρ</a:t>
              </a:r>
              <a:r>
                <a:rPr lang="uk-UA" sz="3200" dirty="0" smtClean="0">
                  <a:latin typeface="Monotype Corsiva" panose="03010101010201010101" pitchFamily="66" charset="0"/>
                </a:rPr>
                <a:t>=</a:t>
              </a:r>
              <a:endParaRPr lang="ru-RU" sz="2800" dirty="0">
                <a:latin typeface="Monotype Corsiva" panose="03010101010201010101" pitchFamily="66" charset="0"/>
              </a:endParaRPr>
            </a:p>
          </p:txBody>
        </p:sp>
        <p:grpSp>
          <p:nvGrpSpPr>
            <p:cNvPr id="2" name="Группа 1"/>
            <p:cNvGrpSpPr/>
            <p:nvPr/>
          </p:nvGrpSpPr>
          <p:grpSpPr>
            <a:xfrm>
              <a:off x="5678864" y="1790274"/>
              <a:ext cx="651140" cy="979921"/>
              <a:chOff x="5678864" y="1790274"/>
              <a:chExt cx="651140" cy="979921"/>
            </a:xfrm>
          </p:grpSpPr>
          <p:cxnSp>
            <p:nvCxnSpPr>
              <p:cNvPr id="30" name="Прямая соединительная линия 29"/>
              <p:cNvCxnSpPr/>
              <p:nvPr/>
            </p:nvCxnSpPr>
            <p:spPr>
              <a:xfrm flipV="1">
                <a:off x="5723096" y="2272466"/>
                <a:ext cx="562675" cy="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Прямоугольник 33"/>
              <p:cNvSpPr/>
              <p:nvPr/>
            </p:nvSpPr>
            <p:spPr>
              <a:xfrm>
                <a:off x="5765426" y="1790274"/>
                <a:ext cx="56457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2800" dirty="0" smtClean="0">
                    <a:latin typeface="Monotype Corsiva" panose="03010101010201010101" pitchFamily="66" charset="0"/>
                  </a:rPr>
                  <a:t>M </a:t>
                </a:r>
                <a:endParaRPr lang="ru-RU" dirty="0"/>
              </a:p>
            </p:txBody>
          </p:sp>
          <p:sp>
            <p:nvSpPr>
              <p:cNvPr id="35" name="Прямоугольник 34"/>
              <p:cNvSpPr/>
              <p:nvPr/>
            </p:nvSpPr>
            <p:spPr>
              <a:xfrm>
                <a:off x="5678864" y="2246975"/>
                <a:ext cx="65114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 smtClean="0">
                    <a:latin typeface="Baskerville Old Face" panose="02020602080505020303" pitchFamily="18" charset="0"/>
                    <a:ea typeface="Times New Roman" panose="02020603050405020304" pitchFamily="18" charset="0"/>
                  </a:rPr>
                  <a:t>V</a:t>
                </a:r>
                <a:r>
                  <a:rPr lang="el-GR" sz="2800" dirty="0">
                    <a:latin typeface="Monotype Corsiva" panose="03010101010201010101" pitchFamily="66" charset="0"/>
                  </a:rPr>
                  <a:t>m</a:t>
                </a:r>
                <a:endParaRPr lang="ru-RU" dirty="0"/>
              </a:p>
            </p:txBody>
          </p:sp>
        </p:grpSp>
        <p:cxnSp>
          <p:nvCxnSpPr>
            <p:cNvPr id="43" name="Прямая соединительная линия 42"/>
            <p:cNvCxnSpPr/>
            <p:nvPr/>
          </p:nvCxnSpPr>
          <p:spPr>
            <a:xfrm flipV="1">
              <a:off x="5723096" y="4472836"/>
              <a:ext cx="1976821" cy="1182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4390283" y="3703016"/>
              <a:ext cx="5113900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800" dirty="0" smtClean="0">
                  <a:latin typeface="Monotype Corsiva" panose="03010101010201010101" pitchFamily="66" charset="0"/>
                </a:rPr>
                <a:t>3.Знаходимо густину амоніаку: </a:t>
              </a:r>
            </a:p>
            <a:p>
              <a:r>
                <a:rPr lang="uk-UA" sz="3200" dirty="0" smtClean="0">
                  <a:solidFill>
                    <a:prstClr val="black"/>
                  </a:solidFill>
                  <a:latin typeface="Monotype Corsiva" panose="03010101010201010101" pitchFamily="66" charset="0"/>
                </a:rPr>
                <a:t>        </a:t>
              </a:r>
              <a:r>
                <a:rPr lang="el-GR" sz="3200" dirty="0" smtClean="0">
                  <a:solidFill>
                    <a:prstClr val="black"/>
                  </a:solidFill>
                  <a:latin typeface="Monotype Corsiva" panose="03010101010201010101" pitchFamily="66" charset="0"/>
                </a:rPr>
                <a:t>ρ</a:t>
              </a:r>
              <a:r>
                <a:rPr lang="uk-UA" sz="3200" dirty="0" smtClean="0">
                  <a:solidFill>
                    <a:prstClr val="black"/>
                  </a:solidFill>
                  <a:latin typeface="Monotype Corsiva" panose="03010101010201010101" pitchFamily="66" charset="0"/>
                </a:rPr>
                <a:t> =                        = 0,76 г/л </a:t>
              </a:r>
              <a:endParaRPr lang="ru-RU" sz="2800" dirty="0">
                <a:latin typeface="Monotype Corsiva" panose="03010101010201010101" pitchFamily="66" charset="0"/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5932966" y="4051354"/>
              <a:ext cx="149111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2800" dirty="0" smtClean="0">
                  <a:solidFill>
                    <a:srgbClr val="000000"/>
                  </a:solidFill>
                  <a:latin typeface="Monotype Corsiva" panose="03010101010201010101" pitchFamily="66" charset="0"/>
                  <a:ea typeface="Calibri" panose="020F0502020204030204" pitchFamily="34" charset="0"/>
                  <a:cs typeface="Cambria Math" panose="02040503050406030204" pitchFamily="18" charset="0"/>
                </a:rPr>
                <a:t>17 г/моль</a:t>
              </a:r>
              <a:endParaRPr lang="ru-RU" dirty="0"/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5765426" y="4467361"/>
              <a:ext cx="183575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2800" dirty="0">
                  <a:solidFill>
                    <a:prstClr val="black"/>
                  </a:solidFill>
                  <a:latin typeface="Monotype Corsiva" panose="03010101010201010101" pitchFamily="66" charset="0"/>
                </a:rPr>
                <a:t>22,4 л/моль </a:t>
              </a:r>
              <a:endParaRPr lang="ru-RU" sz="2800" dirty="0"/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6256178" y="1979045"/>
              <a:ext cx="3248005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3200" dirty="0">
                  <a:solidFill>
                    <a:prstClr val="black"/>
                  </a:solidFill>
                  <a:latin typeface="Monotype Corsiva" panose="03010101010201010101" pitchFamily="66" charset="0"/>
                </a:rPr>
                <a:t>, </a:t>
              </a:r>
              <a:r>
                <a:rPr lang="uk-UA" sz="2800" dirty="0">
                  <a:solidFill>
                    <a:prstClr val="black"/>
                  </a:solidFill>
                  <a:latin typeface="Monotype Corsiva" panose="03010101010201010101" pitchFamily="66" charset="0"/>
                </a:rPr>
                <a:t>де  </a:t>
              </a:r>
              <a:r>
                <a:rPr lang="en-US" sz="2800" dirty="0" err="1">
                  <a:solidFill>
                    <a:prstClr val="black"/>
                  </a:solidFill>
                  <a:latin typeface="Baskerville Old Face" panose="02020602080505020303" pitchFamily="18" charset="0"/>
                </a:rPr>
                <a:t>V</a:t>
              </a:r>
              <a:r>
                <a:rPr lang="en-US" sz="2800" dirty="0" err="1">
                  <a:solidFill>
                    <a:prstClr val="black"/>
                  </a:solidFill>
                  <a:latin typeface="Monotype Corsiva" panose="03010101010201010101" pitchFamily="66" charset="0"/>
                </a:rPr>
                <a:t>m</a:t>
              </a:r>
              <a:r>
                <a:rPr lang="uk-UA" sz="2800" dirty="0">
                  <a:solidFill>
                    <a:prstClr val="black"/>
                  </a:solidFill>
                  <a:latin typeface="Monotype Corsiva" panose="03010101010201010101" pitchFamily="66" charset="0"/>
                </a:rPr>
                <a:t> = 22,4 л/моль 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7398047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  <p:bldP spid="8" grpId="0"/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773</Words>
  <Application>Microsoft Office PowerPoint</Application>
  <PresentationFormat>Широкоэкранный</PresentationFormat>
  <Paragraphs>172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Baskerville Old Face</vt:lpstr>
      <vt:lpstr>Calibri</vt:lpstr>
      <vt:lpstr>Calibri Light</vt:lpstr>
      <vt:lpstr>Cambria Math</vt:lpstr>
      <vt:lpstr>Monotype Corsiva</vt:lpstr>
      <vt:lpstr>Times New Roman</vt:lpstr>
      <vt:lpstr>Тема Office</vt:lpstr>
      <vt:lpstr>Відносна густина газів</vt:lpstr>
      <vt:lpstr>Презентация PowerPoint</vt:lpstr>
      <vt:lpstr>Густина - величина, яка показує масу речовини  у певному об’ємі </vt:lpstr>
      <vt:lpstr>Відносна густина – це величина, яка показує,  у скільки разів один газ важчий за інший за даних умов</vt:lpstr>
      <vt:lpstr>Обчислення з використанням відносної густини газів</vt:lpstr>
      <vt:lpstr>Презентация PowerPoint</vt:lpstr>
      <vt:lpstr>Презентация PowerPoint</vt:lpstr>
      <vt:lpstr>Презентация PowerPoint</vt:lpstr>
      <vt:lpstr>Презентация PowerPoint</vt:lpstr>
      <vt:lpstr>Узагальнимо вивчене!</vt:lpstr>
      <vt:lpstr>Чи маєте запитання?</vt:lpstr>
      <vt:lpstr>Відеоурок ви можете переглянути за посиланням: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89</cp:revision>
  <dcterms:created xsi:type="dcterms:W3CDTF">2021-01-16T10:58:24Z</dcterms:created>
  <dcterms:modified xsi:type="dcterms:W3CDTF">2021-01-17T14:10:13Z</dcterms:modified>
</cp:coreProperties>
</file>