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6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>
      <p:cViewPr varScale="1">
        <p:scale>
          <a:sx n="109" d="100"/>
          <a:sy n="109" d="100"/>
        </p:scale>
        <p:origin x="17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1F2D-A6A2-4E4A-BB20-6D50EBBB349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C65C5-42E4-4A54-A80E-71328D758C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hiv.lt/file/2014/07/27/health_care_law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0"/>
            <a:ext cx="2069599" cy="15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410" y="2348880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Рятувальний</a:t>
            </a:r>
            <a:r>
              <a:rPr lang="ru-RU" sz="4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ланцюжок</a:t>
            </a:r>
            <a:r>
              <a:rPr lang="ru-RU" sz="4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lang="ru-RU" sz="4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раптовій</a:t>
            </a:r>
            <a:r>
              <a:rPr lang="ru-RU" sz="4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зупинці</a:t>
            </a:r>
            <a:r>
              <a:rPr lang="ru-RU" sz="4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4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 </a:t>
            </a:r>
            <a:endParaRPr lang="ru-RU" sz="4800" b="1" dirty="0" smtClean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Алгоритм </a:t>
            </a:r>
            <a:r>
              <a:rPr lang="ru-RU" sz="4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дій</a:t>
            </a:r>
            <a:r>
              <a:rPr lang="ru-RU" sz="4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0517" y="345818"/>
            <a:ext cx="7413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Надання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домомедичної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раптовій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зупинці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0481" y="630932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 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3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76" y="980728"/>
            <a:ext cx="5040560" cy="438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5631748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Раннє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виявлення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стану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потерпілого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виклик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швидкої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медичної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виграти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час</a:t>
            </a:r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134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944087"/>
            <a:ext cx="53736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Домедична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є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важливим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елементом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системи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екстреної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медичної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яку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професійному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рівні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здійснюють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працівники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виїзних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бригад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екстреної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медичної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бригад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ЕМП). 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314" name="Picture 2" descr="https://image.jimcdn.com/app/cms/image/transf/none/path/s1003370a2a187eeb/backgroundarea/i60618f0d1deabe53/version/1533727714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33088"/>
            <a:ext cx="5712043" cy="2188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88" y="921296"/>
            <a:ext cx="3627809" cy="2033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09" y="2819712"/>
            <a:ext cx="3106316" cy="2816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027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580" y="4530198"/>
            <a:ext cx="8822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Важливість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домомедичної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обумовлена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тим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потерпілому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надають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свідки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місці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події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–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території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приміщенні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будь-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якому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іншому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місці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перебування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людини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невідкладному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стані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729032" cy="3729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8" y="1366163"/>
            <a:ext cx="4644516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091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586968"/>
            <a:ext cx="9133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Ми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починаємо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вивчення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домомедичної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найскладнішої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ситуації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яка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може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виникнути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—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Як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визначити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5911999"/>
            <a:ext cx="913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Чим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швидше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ви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прийдете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тим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більше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шансів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постраждалого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вижити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4" y="2145962"/>
            <a:ext cx="8691000" cy="39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682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45" y="4221089"/>
            <a:ext cx="9158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з'явився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дискомфорт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тривалий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біль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стискає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посередині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грудної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клітки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який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зникає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під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час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відпочинку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віддає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нижню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щелепу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ліву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руку;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людина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скаржиться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загальну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слабкість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відчуття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смерті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запаморочення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пітливість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– </a:t>
            </a:r>
            <a:r>
              <a:rPr lang="ru-RU" sz="2400" b="1" dirty="0" err="1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порушення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 ритму </a:t>
            </a:r>
            <a:r>
              <a:rPr lang="ru-RU" sz="2400" b="1" dirty="0" err="1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серцевої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481" name="Picture 1" descr="C:\Users\Игорь\Desktop\УРОК\урок 35\ThinkstockPhotos-502486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29" y="779411"/>
            <a:ext cx="6118539" cy="344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06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370" y="908720"/>
            <a:ext cx="8894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перша ланка «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ланцюжка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виживання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»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має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своєчасне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розпізнавання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загрози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своєчасний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виклик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бригади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ЕМП 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63" y="2547872"/>
            <a:ext cx="6268872" cy="418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028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786084"/>
            <a:ext cx="2519363" cy="239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562350" y="3338534"/>
            <a:ext cx="2519362" cy="2519362"/>
            <a:chOff x="1344" y="1200"/>
            <a:chExt cx="3095" cy="222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4" y="1200"/>
              <a:ext cx="3095" cy="2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344" y="1200"/>
              <a:ext cx="3071" cy="2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1844824"/>
            <a:ext cx="3048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75" y="2487612"/>
            <a:ext cx="29749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88938" y="3335140"/>
            <a:ext cx="1776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kern="0" dirty="0">
                <a:solidFill>
                  <a:srgbClr val="FF0000"/>
                </a:solidFill>
                <a:latin typeface="Arial Black" pitchFamily="34" charset="0"/>
              </a:rPr>
              <a:t>Пульс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410325" y="4124347"/>
            <a:ext cx="2733675" cy="2519363"/>
            <a:chOff x="884" y="1008"/>
            <a:chExt cx="3991" cy="285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4" y="1008"/>
              <a:ext cx="3991" cy="2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884" y="1008"/>
              <a:ext cx="3991" cy="2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64306" y="1052736"/>
            <a:ext cx="8853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C00000"/>
                </a:solidFill>
                <a:latin typeface="Arial Black" pitchFamily="34" charset="0"/>
              </a:rPr>
              <a:t>Первинний</a:t>
            </a:r>
            <a:r>
              <a:rPr lang="ru-RU" sz="40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Arial Black" pitchFamily="34" charset="0"/>
              </a:rPr>
              <a:t>огляд</a:t>
            </a:r>
            <a:r>
              <a:rPr lang="ru-RU" sz="40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Arial Black" pitchFamily="34" charset="0"/>
              </a:rPr>
              <a:t>потерпілого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6594" y="682241"/>
            <a:ext cx="396044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безпеку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594" y="2456891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Покликати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2457" y="3356992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Відкрити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дихальні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шляхи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2457" y="4274165"/>
            <a:ext cx="3960440" cy="661243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подих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389" y="6093296"/>
            <a:ext cx="3960440" cy="655032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Зателефонувати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швидку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843" y="1556792"/>
            <a:ext cx="3960440" cy="792088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реакцію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6386" name="Picture 2" descr="D:\Ш К О Л А\2019-2020\10 КЛ\ЗВ  медицына\урое 2  Алгоритм действий проведения сердечно-легочной реанимации\фото 2\презент\image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7" y="781248"/>
            <a:ext cx="3467100" cy="414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5805" y="4935408"/>
            <a:ext cx="4729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Обережно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струсити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за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плечі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Гучно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окликнути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“З вами все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гаразд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?”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4181" y="4989854"/>
            <a:ext cx="3960440" cy="1008112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Визначити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2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708720"/>
            <a:ext cx="396044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безпеку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389101"/>
            <a:ext cx="3960440" cy="792088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Покликати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679" y="3284984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Відкрити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дихальні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шляхи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162772"/>
            <a:ext cx="3960440" cy="63438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подих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949280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Зателефонувати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швидку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543869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реакцію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 descr="D:\Ш К О Л А\2019-2020\10 КЛ\ЗВ  медицына\урое 2  Алгоритм действий проведения сердечно-легочной реанимации\фото 2\презент\image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686041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8796" y="4954860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відповідає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Спостерігати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Покликати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за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необхідності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4869160"/>
            <a:ext cx="3960440" cy="1008112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Визначити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970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656692"/>
            <a:ext cx="396044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безпеку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420888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Покликати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6594" y="3284984"/>
            <a:ext cx="3960440" cy="792088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Відкрити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дихальні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шляхи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149080"/>
            <a:ext cx="3960440" cy="648072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подих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949281"/>
            <a:ext cx="3960440" cy="76956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Зателефонувати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швидку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6594" y="1556792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реакцію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8434" name="Picture 2" descr="D:\Ш К О Л А\2019-2020\10 КЛ\ЗВ  медицына\урое 2  Алгоритм действий проведения сердечно-легочной реанимации\фото 2\презент\image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4556"/>
            <a:ext cx="3384376" cy="4901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8278" y="5733256"/>
            <a:ext cx="4905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Закинути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голову назад і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підняти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підборіддя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6594" y="4869160"/>
            <a:ext cx="3960440" cy="93610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Визначити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758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2" descr="C:\Users\Alexandra Victorovna\Desktop\iqxNeeMUx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7" y="1484784"/>
            <a:ext cx="8604250" cy="511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4199" y="764704"/>
            <a:ext cx="7539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БАГАТО </a:t>
            </a: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ЗАЛЕЖИТЬ ВІД ВАС  </a:t>
            </a:r>
          </a:p>
        </p:txBody>
      </p:sp>
    </p:spTree>
    <p:extLst>
      <p:ext uri="{BB962C8B-B14F-4D97-AF65-F5344CB8AC3E}">
        <p14:creationId xmlns:p14="http://schemas.microsoft.com/office/powerpoint/2010/main" val="18310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3063" y="656692"/>
            <a:ext cx="396044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безпеку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721" y="2456892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Покликати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721" y="3356992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Відкрити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дихальні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шляхи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4181" y="4252317"/>
            <a:ext cx="3960440" cy="61684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подих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3063" y="6021288"/>
            <a:ext cx="3960440" cy="708992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Зателефонувати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швидку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6594" y="1556792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реакцію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9458" name="Picture 2" descr="D:\Ш К О Л А\2019-2020\10 КЛ\ЗВ  медицына\урое 2  Алгоритм действий проведения сердечно-легочной реанимации\фото 2\презент\image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47" y="766961"/>
            <a:ext cx="3498726" cy="3929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1840" y="4691725"/>
            <a:ext cx="49793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Дивитись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слухати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відчувати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Витратити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більше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10 секунд </a:t>
            </a:r>
            <a:r>
              <a:rPr lang="ru-RU" sz="20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(не </a:t>
            </a:r>
            <a:r>
              <a:rPr lang="ru-RU" sz="20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плутати</a:t>
            </a:r>
            <a:r>
              <a:rPr lang="ru-RU" sz="20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агональне</a:t>
            </a:r>
            <a:r>
              <a:rPr lang="ru-RU" sz="20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дихання</a:t>
            </a:r>
            <a:r>
              <a:rPr lang="ru-RU" sz="20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з </a:t>
            </a:r>
            <a:r>
              <a:rPr lang="ru-RU" sz="20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нормальним</a:t>
            </a:r>
            <a:r>
              <a:rPr lang="ru-RU" sz="20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.)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4181" y="4948426"/>
            <a:ext cx="3960440" cy="100085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Визначити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577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459" y="4771789"/>
            <a:ext cx="8648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АГОНАЛЬНЕ ДИХАННЯ: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Зустрічається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40%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випадків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зупинці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Описується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недостатнє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важке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галасливе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утруднене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дихання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482" name="Picture 2" descr="https://upload.wikimedia.org/wikipedia/commons/thumb/4/4d/%D0%9F%D0%BE%D1%80%D1%82%D1%80%D0%B5%D1%82_%D1%83%D0%BC%D0%B8%D1%80%D0%B0%D1%8E%D1%89%D0%B5%D0%B3%D0%BE_%D0%BE%D1%82%D1%86%D0%B0._%D0%90%D0%B3%D0%BE%D0%BD%D0%B8%D1%8F.jpg/220px-%D0%9F%D0%BE%D1%80%D1%82%D1%80%D0%B5%D1%82_%D1%83%D0%BC%D0%B8%D1%80%D0%B0%D1%8E%D1%89%D0%B5%D0%B3%D0%BE_%D0%BE%D1%82%D1%86%D0%B0._%D0%90%D0%B3%D0%BE%D0%BD%D0%B8%D1%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33" y="764391"/>
            <a:ext cx="3044731" cy="4248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077888"/>
            <a:ext cx="4834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Аго́нія</a:t>
            </a:r>
            <a:r>
              <a:rPr lang="vi-VN" sz="24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(від грец. </a:t>
            </a:r>
            <a:r>
              <a:rPr lang="el-GR" sz="24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ἀγωνία — </a:t>
            </a:r>
            <a:r>
              <a:rPr lang="vi-VN" sz="24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боротьба) — остання стадія вмирання, яка пов'язана з активізацією компенсаторних механізмів, спрямованих на боротьбу зі згасанням життєвих сил організму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73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667383"/>
            <a:ext cx="396044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безпеку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420888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Покликати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356" y="3284984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Відкрити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дихальні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шляхи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356" y="4149080"/>
            <a:ext cx="3960440" cy="57606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подих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877272"/>
            <a:ext cx="3960440" cy="823292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Зателефонувати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швидку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6594" y="1556792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реакцію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6594" y="4797152"/>
            <a:ext cx="3960440" cy="936104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Визначити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ознаки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41" y="763507"/>
            <a:ext cx="4487713" cy="3044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9796" y="3811012"/>
            <a:ext cx="49842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Намацати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верхівку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щитовидного хряща.</a:t>
            </a:r>
          </a:p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Пальці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зміщуються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сонний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трикутник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Сонна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артерія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притискається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поперечних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відростків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4-5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шийних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хребців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74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667383"/>
            <a:ext cx="396044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безпеку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420888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Покликати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356" y="3284984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Відкрити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дихальні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шляхи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356" y="4149080"/>
            <a:ext cx="3960440" cy="57606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подих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877272"/>
            <a:ext cx="3960440" cy="792088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Зателефонувати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швидку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6594" y="1556792"/>
            <a:ext cx="3960440" cy="79208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Перевірити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реакцію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6594" y="4797151"/>
            <a:ext cx="3960440" cy="1008113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Визначити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4505"/>
            <a:ext cx="464639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9537" y="4413801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Негайно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викликайте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бригаду ЕМП,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зателефонувавши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за телефоном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«103» </a:t>
            </a:r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«112 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51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249" cy="88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9249" y="149731"/>
            <a:ext cx="78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Мета: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ознайомити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учнів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поняттями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клінічної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смерті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» та «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реанімації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»,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можливими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причинами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клінічної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смерті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її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ознаками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навчити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правилам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проведення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непрямого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масажу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штучної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вентиляції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легень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правил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серцево-легеневої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реанімації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Навчальна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ознайомити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учнів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правилами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надання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під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час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Розвиваюча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розвивати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вміння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користуватися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набутими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знаннями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розширювати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кругозір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учнів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Виховує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виховувати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віком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почуття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відповідальності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іншого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людини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вміння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діяти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колективі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1988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887" y="0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515" y="606529"/>
            <a:ext cx="8822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У </a:t>
            </a:r>
            <a:r>
              <a:rPr lang="ru-RU" sz="2400" dirty="0" err="1">
                <a:solidFill>
                  <a:srgbClr val="FF0000"/>
                </a:solidFill>
                <a:latin typeface="Arial Black" pitchFamily="34" charset="0"/>
              </a:rPr>
              <a:t>Європі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itchFamily="34" charset="0"/>
              </a:rPr>
              <a:t>реєструється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itchFamily="34" charset="0"/>
              </a:rPr>
              <a:t>приблизно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700 000 </a:t>
            </a:r>
            <a:r>
              <a:rPr lang="ru-RU" sz="2400" dirty="0" err="1">
                <a:solidFill>
                  <a:srgbClr val="FF0000"/>
                </a:solidFill>
                <a:latin typeface="Arial Black" pitchFamily="34" charset="0"/>
              </a:rPr>
              <a:t>зупинок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itchFamily="34" charset="0"/>
              </a:rPr>
              <a:t>серця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рік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Небезпечні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порушення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серцевої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можуть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супроводжувати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впливи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внутрішнього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пов'язаного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захворюванням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) та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зовнішнього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факторів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.</a:t>
            </a:r>
            <a:endParaRPr lang="ru-RU" sz="2400" b="1" dirty="0" smtClean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515" y="2469090"/>
            <a:ext cx="4121453" cy="42722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Внутрішні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фактори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порушення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ритмів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серцевої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-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інсульт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інфаркт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міокарда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тромбоз,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зупинку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рефлекторного типу,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спричинену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зупинкою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дихання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3933" y="2469089"/>
            <a:ext cx="4411421" cy="42722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Зовнішні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фактори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прямий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удар по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грудній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клітці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спрямований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ділянку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поразка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ел.струмом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тепловий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удар,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гостре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отруєння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удушення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втоплення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травмування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внаслідок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аварії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7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887" y="0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1060669"/>
            <a:ext cx="40225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Про стан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людини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якої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сталася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свідчать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ознаки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втрата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пульсу на великих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артеріях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серцебиття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;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80" y="890010"/>
            <a:ext cx="4445903" cy="2814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65104"/>
            <a:ext cx="3982927" cy="224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065" y="3717032"/>
            <a:ext cx="50519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відсутність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дихання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розширені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зіниці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реагують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світло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збліднення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посинення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кольору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обличчя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раптова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втрата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свідомості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3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887" y="0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103" y="1443841"/>
            <a:ext cx="4716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Домедична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допомога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разі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є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надзвичайно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важливим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заходом.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Адже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за 5-6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хв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кора головного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мозку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починає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відчувати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собі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вплив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процесів</a:t>
            </a:r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, </a:t>
            </a:r>
            <a:endParaRPr lang="ru-RU" sz="2800" b="1" dirty="0" smtClean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21" y="1608336"/>
            <a:ext cx="4035913" cy="36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5" y="5517232"/>
            <a:ext cx="900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мають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незворотний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характер.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887" y="82729"/>
            <a:ext cx="8324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4235249"/>
            <a:ext cx="914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Невідкладний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стан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людини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—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погіршення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фізичного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психічного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здоров'я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становить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пряму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невідворотну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загрозу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житлу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здоров'ю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людини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інших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людей та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виникає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внаслідок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хвороби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травми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інших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внутрішніх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зовнішніх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причин 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17646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3984" y="1825960"/>
            <a:ext cx="3672408" cy="240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1" y="692696"/>
            <a:ext cx="3672408" cy="183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7887" y="0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688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" y="33392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8680"/>
            <a:ext cx="8875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Враховуючи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важливість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проблеми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було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розроблено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певну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послідовність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дій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разі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раптової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, яка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забезпечує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найбільшу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ймовірність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виживання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постраждалих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яка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отримала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світове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визнання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.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7672"/>
            <a:ext cx="1891117" cy="1949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7002"/>
            <a:ext cx="1981871" cy="1949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40" y="4136395"/>
            <a:ext cx="1851927" cy="1949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69" y="4111987"/>
            <a:ext cx="2088232" cy="2064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73" y="2636912"/>
            <a:ext cx="1981871" cy="2090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трелка углом 4"/>
          <p:cNvSpPr/>
          <p:nvPr/>
        </p:nvSpPr>
        <p:spPr>
          <a:xfrm rot="10800000" flipH="1" flipV="1">
            <a:off x="2443570" y="3068960"/>
            <a:ext cx="904293" cy="936104"/>
          </a:xfrm>
          <a:prstGeom prst="bentArrow">
            <a:avLst>
              <a:gd name="adj1" fmla="val 19733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flipV="1">
            <a:off x="899592" y="4461144"/>
            <a:ext cx="720080" cy="64997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4197834" y="4962654"/>
            <a:ext cx="799985" cy="64997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0800000" flipH="1" flipV="1">
            <a:off x="5997984" y="3068960"/>
            <a:ext cx="1003189" cy="936103"/>
          </a:xfrm>
          <a:prstGeom prst="bentArrow">
            <a:avLst>
              <a:gd name="adj1" fmla="val 19725"/>
              <a:gd name="adj2" fmla="val 2093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98" y="6224742"/>
            <a:ext cx="796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Низка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заходів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порятунку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людини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7887" y="0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18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7" cy="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1" y="3433192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</a:t>
            </a:r>
            <a:r>
              <a:rPr lang="ru-RU" sz="22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Рятувальний</a:t>
            </a:r>
            <a:r>
              <a:rPr lang="ru-RU" sz="2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ланцюжок</a:t>
            </a:r>
            <a:r>
              <a:rPr lang="ru-RU" sz="2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» 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у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разі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раптової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зупинки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1) </a:t>
            </a:r>
            <a:r>
              <a:rPr lang="ru-RU" sz="2200" b="1" dirty="0" err="1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раннє</a:t>
            </a:r>
            <a:r>
              <a:rPr lang="ru-RU" sz="22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виявлення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стану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потерпілого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виклик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швидкої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медичної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допомоги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виграти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час);</a:t>
            </a:r>
          </a:p>
          <a:p>
            <a:pPr algn="ctr"/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2)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надання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потерпілому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серцево-легеневої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реанімації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запобігти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загибелі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3)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рання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дефібриляція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відновити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роботу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серця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4)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терапія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лікування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)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після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реабілітації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відновити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функції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організму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сприяти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одужанню</a:t>
            </a:r>
            <a:r>
              <a:rPr lang="ru-RU" sz="22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6" y="662609"/>
            <a:ext cx="9311009" cy="2710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887" y="-40382"/>
            <a:ext cx="832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домомедичної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Рятувальний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9555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1161</Words>
  <Application>Microsoft Office PowerPoint</Application>
  <PresentationFormat>Екран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Комп'ютер</cp:lastModifiedBy>
  <cp:revision>8</cp:revision>
  <dcterms:created xsi:type="dcterms:W3CDTF">2022-01-23T11:32:54Z</dcterms:created>
  <dcterms:modified xsi:type="dcterms:W3CDTF">2024-01-12T07:28:51Z</dcterms:modified>
</cp:coreProperties>
</file>