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800"/>
    <a:srgbClr val="FFE6B3"/>
    <a:srgbClr val="FFAC05"/>
    <a:srgbClr val="FFE2A7"/>
    <a:srgbClr val="FFD889"/>
    <a:srgbClr val="D2D1A3"/>
    <a:srgbClr val="FFD88B"/>
    <a:srgbClr val="C9925B"/>
    <a:srgbClr val="FFC247"/>
    <a:srgbClr val="7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F40B-E92B-4F97-B81B-39840DDDEB41}" type="datetimeFigureOut">
              <a:rPr lang="uk-UA" smtClean="0"/>
              <a:pPr/>
              <a:t>09.01.2024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297C-DBAE-4E70-AA60-041ACF228CE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77877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dirty="0">
                <a:latin typeface="Monotype Corsiva" pitchFamily="66" charset="0"/>
              </a:rPr>
              <a:t>МОДЕРНА </a:t>
            </a:r>
          </a:p>
          <a:p>
            <a:pPr algn="ctr"/>
            <a:r>
              <a:rPr lang="uk-UA" sz="9600" b="1" dirty="0">
                <a:latin typeface="Monotype Corsiva" pitchFamily="66" charset="0"/>
              </a:rPr>
              <a:t>УКРАЇНСЬКА </a:t>
            </a:r>
          </a:p>
          <a:p>
            <a:pPr algn="ctr"/>
            <a:r>
              <a:rPr lang="uk-UA" sz="9600" b="1" dirty="0">
                <a:latin typeface="Monotype Corsiva" pitchFamily="66" charset="0"/>
              </a:rPr>
              <a:t>ПРОЗА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5786446" y="571480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Архітектура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071670" y="5929330"/>
            <a:ext cx="5786478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В. Городецький. Будинок з химерами</a:t>
            </a:r>
          </a:p>
        </p:txBody>
      </p:sp>
      <p:pic>
        <p:nvPicPr>
          <p:cNvPr id="9" name="Рисунок 8" descr="завантаження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000108"/>
            <a:ext cx="2428892" cy="3033094"/>
          </a:xfrm>
          <a:prstGeom prst="rect">
            <a:avLst/>
          </a:prstGeom>
        </p:spPr>
      </p:pic>
      <p:pic>
        <p:nvPicPr>
          <p:cNvPr id="10" name="Рисунок 9" descr="завантаження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2437" y="2428868"/>
            <a:ext cx="563169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Кіно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142976" y="4071942"/>
            <a:ext cx="3705252" cy="106204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Й. Тимченко –  1893 рік - перший кіноапарат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500430" y="5143512"/>
            <a:ext cx="5429288" cy="149067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1896 рік - екранізовано твори </a:t>
            </a:r>
          </a:p>
          <a:p>
            <a:pPr algn="ctr"/>
            <a:r>
              <a:rPr lang="uk-UA" sz="2800" b="1" dirty="0">
                <a:latin typeface="Monotype Corsiva" pitchFamily="66" charset="0"/>
              </a:rPr>
              <a:t>І. Котляревського, </a:t>
            </a:r>
          </a:p>
          <a:p>
            <a:pPr algn="ctr"/>
            <a:r>
              <a:rPr lang="uk-UA" sz="2800" b="1" dirty="0">
                <a:latin typeface="Monotype Corsiva" pitchFamily="66" charset="0"/>
              </a:rPr>
              <a:t>Г. </a:t>
            </a:r>
            <a:r>
              <a:rPr lang="uk-UA" sz="2800" b="1" dirty="0" err="1">
                <a:latin typeface="Monotype Corsiva" pitchFamily="66" charset="0"/>
              </a:rPr>
              <a:t>Квітки-Основ’яненка</a:t>
            </a:r>
            <a:r>
              <a:rPr lang="uk-UA" sz="2800" b="1" dirty="0">
                <a:latin typeface="Monotype Corsiva" pitchFamily="66" charset="0"/>
              </a:rPr>
              <a:t>, М. Гоголя</a:t>
            </a:r>
          </a:p>
        </p:txBody>
      </p:sp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165844"/>
            <a:ext cx="4679188" cy="2620346"/>
          </a:xfrm>
          <a:prstGeom prst="rect">
            <a:avLst/>
          </a:prstGeom>
        </p:spPr>
      </p:pic>
      <p:pic>
        <p:nvPicPr>
          <p:cNvPr id="10" name="Рисунок 9" descr="завантаження (1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2F7"/>
              </a:clrFrom>
              <a:clrTo>
                <a:srgbClr val="F1F2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184940"/>
            <a:ext cx="2000264" cy="28257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5286412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Продовжували реалістичну традицію</a:t>
            </a:r>
          </a:p>
        </p:txBody>
      </p:sp>
      <p:pic>
        <p:nvPicPr>
          <p:cNvPr id="7" name="Рисунок 6" descr="myrnyy-p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060472"/>
            <a:ext cx="2379980" cy="2757599"/>
          </a:xfrm>
          <a:prstGeom prst="rect">
            <a:avLst/>
          </a:prstGeom>
        </p:spPr>
      </p:pic>
      <p:pic>
        <p:nvPicPr>
          <p:cNvPr id="8" name="Рисунок 7" descr="завантаження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000372"/>
            <a:ext cx="2286016" cy="2804030"/>
          </a:xfrm>
          <a:prstGeom prst="rect">
            <a:avLst/>
          </a:prstGeom>
        </p:spPr>
      </p:pic>
      <p:pic>
        <p:nvPicPr>
          <p:cNvPr id="9" name="Рисунок 8" descr="завантаження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143116"/>
            <a:ext cx="2214578" cy="2877827"/>
          </a:xfrm>
          <a:prstGeom prst="rect">
            <a:avLst/>
          </a:prstGeom>
        </p:spPr>
      </p:pic>
      <p:sp>
        <p:nvSpPr>
          <p:cNvPr id="10" name="Блок-схема: документ 9"/>
          <p:cNvSpPr/>
          <p:nvPr/>
        </p:nvSpPr>
        <p:spPr>
          <a:xfrm>
            <a:off x="3571868" y="5072074"/>
            <a:ext cx="2857520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І. Карпенко-Карий  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929322" y="5929330"/>
            <a:ext cx="3000396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І. Нечуй-Левицький  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071538" y="6000768"/>
            <a:ext cx="2500330" cy="57150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Панас Мирний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6572296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Почали як реалісти, перейшли до модернізму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285852" y="5214950"/>
            <a:ext cx="3571900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Михайло Коцюбинський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643570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Іван Франко </a:t>
            </a:r>
          </a:p>
        </p:txBody>
      </p:sp>
      <p:pic>
        <p:nvPicPr>
          <p:cNvPr id="9" name="Рисунок 8" descr="завантаження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14554"/>
            <a:ext cx="3555465" cy="2771583"/>
          </a:xfrm>
          <a:prstGeom prst="rect">
            <a:avLst/>
          </a:prstGeom>
        </p:spPr>
      </p:pic>
      <p:pic>
        <p:nvPicPr>
          <p:cNvPr id="10" name="Рисунок 9" descr="завантаження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928934"/>
            <a:ext cx="3671693" cy="2750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Література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1285860"/>
            <a:ext cx="5286412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latin typeface="Monotype Corsiva" pitchFamily="66" charset="0"/>
              </a:rPr>
              <a:t>“Шлях”</a:t>
            </a:r>
            <a:r>
              <a:rPr lang="uk-UA" sz="2800" b="1" dirty="0">
                <a:latin typeface="Monotype Corsiva" pitchFamily="66" charset="0"/>
              </a:rPr>
              <a:t> модернізму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214942" y="5143512"/>
            <a:ext cx="3500462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Ольга Кобилянська та Леся Українка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85852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Василь Стефаник  </a:t>
            </a:r>
          </a:p>
        </p:txBody>
      </p:sp>
      <p:pic>
        <p:nvPicPr>
          <p:cNvPr id="10" name="Рисунок 9" descr="завантаження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90290"/>
            <a:ext cx="3935752" cy="2910346"/>
          </a:xfrm>
          <a:prstGeom prst="rect">
            <a:avLst/>
          </a:prstGeom>
        </p:spPr>
      </p:pic>
      <p:pic>
        <p:nvPicPr>
          <p:cNvPr id="11" name="Рисунок 10" descr="завантаження (19).jpg"/>
          <p:cNvPicPr>
            <a:picLocks noChangeAspect="1"/>
          </p:cNvPicPr>
          <p:nvPr/>
        </p:nvPicPr>
        <p:blipFill>
          <a:blip r:embed="rId4" cstate="print"/>
          <a:srcRect r="2000"/>
          <a:stretch>
            <a:fillRect/>
          </a:stretch>
        </p:blipFill>
        <p:spPr>
          <a:xfrm>
            <a:off x="1071538" y="2857496"/>
            <a:ext cx="3787062" cy="2831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Блок-схема: документ 10"/>
          <p:cNvSpPr/>
          <p:nvPr/>
        </p:nvSpPr>
        <p:spPr>
          <a:xfrm>
            <a:off x="1285852" y="785794"/>
            <a:ext cx="7572428" cy="571504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algn="just"/>
            <a:endParaRPr lang="uk-UA" sz="2400" b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	Модернізм (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фр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Monotype Corsiva" pitchFamily="66" charset="0"/>
                <a:cs typeface="Times New Roman" pitchFamily="18" charset="0"/>
              </a:rPr>
              <a:t>moderne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– сучасний, новий) –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загальна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назва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напрямів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мистецтва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літератури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кінця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Monotype Corsiva" pitchFamily="66" charset="0"/>
                <a:cs typeface="Times New Roman" pitchFamily="18" charset="0"/>
              </a:rPr>
              <a:t>XIX –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поч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i="1" dirty="0">
                <a:latin typeface="Monotype Corsiva" pitchFamily="66" charset="0"/>
                <a:cs typeface="Times New Roman" pitchFamily="18" charset="0"/>
              </a:rPr>
              <a:t>XX 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ст.,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відображували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кризу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буржуазної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культури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характеризували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розрив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із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традиціями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реалізму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естетикою</a:t>
            </a:r>
            <a:r>
              <a:rPr lang="ru-RU" sz="2400" b="1" i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Monotype Corsiva" pitchFamily="66" charset="0"/>
                <a:cs typeface="Times New Roman" pitchFamily="18" charset="0"/>
              </a:rPr>
              <a:t>минулого</a:t>
            </a:r>
            <a:endParaRPr lang="ru-RU" sz="2400" b="1" i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Monotype Corsiva" pitchFamily="66" charset="0"/>
            </a:endParaRPr>
          </a:p>
          <a:p>
            <a:pPr algn="just"/>
            <a:r>
              <a:rPr lang="ru-RU" sz="2400" b="1" dirty="0">
                <a:latin typeface="Monotype Corsiva" pitchFamily="66" charset="0"/>
              </a:rPr>
              <a:t>	</a:t>
            </a:r>
            <a:r>
              <a:rPr lang="ru-RU" sz="2400" b="1" dirty="0" err="1">
                <a:latin typeface="Monotype Corsiva" pitchFamily="66" charset="0"/>
              </a:rPr>
              <a:t>Модернізм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виник</a:t>
            </a:r>
            <a:r>
              <a:rPr lang="ru-RU" sz="2400" b="1" dirty="0">
                <a:latin typeface="Monotype Corsiva" pitchFamily="66" charset="0"/>
              </a:rPr>
              <a:t> у </a:t>
            </a:r>
            <a:r>
              <a:rPr lang="ru-RU" sz="2400" b="1" dirty="0" err="1">
                <a:latin typeface="Monotype Corsiva" pitchFamily="66" charset="0"/>
              </a:rPr>
              <a:t>Франції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наприкінці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en-US" sz="2400" b="1" dirty="0">
                <a:latin typeface="Monotype Corsiva" pitchFamily="66" charset="0"/>
              </a:rPr>
              <a:t>XIX </a:t>
            </a:r>
            <a:r>
              <a:rPr lang="ru-RU" sz="2400" b="1" dirty="0">
                <a:latin typeface="Monotype Corsiva" pitchFamily="66" charset="0"/>
              </a:rPr>
              <a:t>ст. (</a:t>
            </a:r>
            <a:r>
              <a:rPr lang="ru-RU" sz="2400" b="1" dirty="0" err="1">
                <a:latin typeface="Monotype Corsiva" pitchFamily="66" charset="0"/>
              </a:rPr>
              <a:t>Бодлер</a:t>
            </a:r>
            <a:r>
              <a:rPr lang="ru-RU" sz="2400" b="1" dirty="0">
                <a:latin typeface="Monotype Corsiva" pitchFamily="66" charset="0"/>
              </a:rPr>
              <a:t>, Верлен, А.Рембо) </a:t>
            </a:r>
            <a:r>
              <a:rPr lang="ru-RU" sz="2400" b="1" dirty="0" err="1">
                <a:latin typeface="Monotype Corsiva" pitchFamily="66" charset="0"/>
              </a:rPr>
              <a:t>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поширився</a:t>
            </a:r>
            <a:r>
              <a:rPr lang="ru-RU" sz="2400" b="1" dirty="0">
                <a:latin typeface="Monotype Corsiva" pitchFamily="66" charset="0"/>
              </a:rPr>
              <a:t> в </a:t>
            </a:r>
            <a:r>
              <a:rPr lang="ru-RU" sz="2400" b="1" dirty="0" err="1">
                <a:latin typeface="Monotype Corsiva" pitchFamily="66" charset="0"/>
              </a:rPr>
              <a:t>Європі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Росії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Україні</a:t>
            </a:r>
            <a:r>
              <a:rPr lang="ru-RU" sz="2400" b="1" dirty="0">
                <a:latin typeface="Monotype Corsiva" pitchFamily="66" charset="0"/>
              </a:rPr>
              <a:t>. 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	</a:t>
            </a:r>
            <a:r>
              <a:rPr lang="ru-RU" sz="2400" b="1" dirty="0" err="1">
                <a:latin typeface="Monotype Corsiva" pitchFamily="66" charset="0"/>
              </a:rPr>
              <a:t>Модерністи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вважали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що</a:t>
            </a:r>
            <a:r>
              <a:rPr lang="ru-RU" sz="2400" b="1" dirty="0">
                <a:latin typeface="Monotype Corsiva" pitchFamily="66" charset="0"/>
              </a:rPr>
              <a:t> не треба </a:t>
            </a:r>
            <a:r>
              <a:rPr lang="ru-RU" sz="2400" b="1" dirty="0" err="1">
                <a:latin typeface="Monotype Corsiva" pitchFamily="66" charset="0"/>
              </a:rPr>
              <a:t>шукати</a:t>
            </a:r>
            <a:r>
              <a:rPr lang="ru-RU" sz="2400" b="1" dirty="0">
                <a:latin typeface="Monotype Corsiva" pitchFamily="66" charset="0"/>
              </a:rPr>
              <a:t> у </a:t>
            </a:r>
            <a:r>
              <a:rPr lang="ru-RU" sz="2400" b="1" dirty="0" err="1">
                <a:latin typeface="Monotype Corsiva" pitchFamily="66" charset="0"/>
              </a:rPr>
              <a:t>творі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мистецтва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якоїсь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логіки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раціональної</a:t>
            </a:r>
            <a:r>
              <a:rPr lang="ru-RU" sz="2400" b="1" dirty="0">
                <a:latin typeface="Monotype Corsiva" pitchFamily="66" charset="0"/>
              </a:rPr>
              <a:t> думки. 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	Тому </a:t>
            </a:r>
            <a:r>
              <a:rPr lang="ru-RU" sz="2400" b="1" dirty="0" err="1">
                <a:latin typeface="Monotype Corsiva" pitchFamily="66" charset="0"/>
              </a:rPr>
              <a:t>мистецтво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модернізму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і</a:t>
            </a:r>
            <a:r>
              <a:rPr lang="ru-RU" sz="2400" b="1" dirty="0">
                <a:latin typeface="Monotype Corsiva" pitchFamily="66" charset="0"/>
              </a:rPr>
              <a:t> носило </a:t>
            </a:r>
            <a:r>
              <a:rPr lang="ru-RU" sz="2400" b="1" dirty="0" err="1">
                <a:latin typeface="Monotype Corsiva" pitchFamily="66" charset="0"/>
              </a:rPr>
              <a:t>переважно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ірраціональний</a:t>
            </a:r>
            <a:r>
              <a:rPr lang="ru-RU" sz="2400" b="1" dirty="0">
                <a:latin typeface="Monotype Corsiva" pitchFamily="66" charset="0"/>
              </a:rPr>
              <a:t> характер.</a:t>
            </a:r>
            <a:endParaRPr lang="uk-UA" sz="2400" b="1" dirty="0">
              <a:latin typeface="Monotype Corsiva" pitchFamily="66" charset="0"/>
            </a:endParaRPr>
          </a:p>
          <a:p>
            <a:pPr algn="just"/>
            <a:endParaRPr lang="uk-UA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143240" y="1000108"/>
            <a:ext cx="5214974" cy="50006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Monotype Corsiva" pitchFamily="66" charset="0"/>
              </a:rPr>
              <a:t>особлива увага до внутрішнього світу особистості;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143240" y="1714488"/>
            <a:ext cx="5214974" cy="57150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Monotype Corsiva" pitchFamily="66" charset="0"/>
              </a:rPr>
              <a:t>проголошення самоцінності людини та мистецтва;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000232" y="3357562"/>
            <a:ext cx="6500858" cy="114300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Monotype Corsiva" pitchFamily="66" charset="0"/>
              </a:rPr>
              <a:t>розуміння літератури як найвищого знання, що здатне проникати у найінтимніші глибини існування особистості і одухотворити світ;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143240" y="2428868"/>
            <a:ext cx="4214842" cy="64294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Monotype Corsiva" pitchFamily="66" charset="0"/>
              </a:rPr>
              <a:t>надання переваги творчій інтуїції;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000232" y="4643446"/>
            <a:ext cx="6143668" cy="78581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Monotype Corsiva" pitchFamily="66" charset="0"/>
              </a:rPr>
              <a:t>пошук нових засобів у мистецтві (метамова, символіка, міфотворчість тощо);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2071670" y="5643578"/>
            <a:ext cx="6143668" cy="85725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800" dirty="0">
              <a:latin typeface="Monotype Corsiva" pitchFamily="66" charset="0"/>
            </a:endParaRPr>
          </a:p>
          <a:p>
            <a:pPr algn="just"/>
            <a:r>
              <a:rPr lang="uk-UA" sz="2000" b="1" dirty="0">
                <a:latin typeface="Monotype Corsiva" pitchFamily="66" charset="0"/>
              </a:rPr>
              <a:t>прагнення відкрити нові ідеї, що перетворять світ за законами краси і мистецтва.</a:t>
            </a:r>
          </a:p>
          <a:p>
            <a:pPr algn="just"/>
            <a:endParaRPr lang="uk-UA" sz="2800" dirty="0">
              <a:latin typeface="Monotype Corsiva" pitchFamily="66" charset="0"/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142976" y="285728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latin typeface="Monotype Corsiva" pitchFamily="66" charset="0"/>
              </a:rPr>
              <a:t>Ознаки модернізму</a:t>
            </a:r>
          </a:p>
        </p:txBody>
      </p:sp>
      <p:sp>
        <p:nvSpPr>
          <p:cNvPr id="15" name="Блок-схема: вузол 14"/>
          <p:cNvSpPr/>
          <p:nvPr/>
        </p:nvSpPr>
        <p:spPr>
          <a:xfrm>
            <a:off x="2643174" y="1071546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/>
          <p:cNvSpPr/>
          <p:nvPr/>
        </p:nvSpPr>
        <p:spPr>
          <a:xfrm>
            <a:off x="2643174" y="1857364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/>
          <p:cNvSpPr/>
          <p:nvPr/>
        </p:nvSpPr>
        <p:spPr>
          <a:xfrm>
            <a:off x="2643174" y="2571744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/>
          <p:cNvSpPr/>
          <p:nvPr/>
        </p:nvSpPr>
        <p:spPr>
          <a:xfrm>
            <a:off x="1500166" y="378619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500166" y="485776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Блок-схема: вузол 19"/>
          <p:cNvSpPr/>
          <p:nvPr/>
        </p:nvSpPr>
        <p:spPr>
          <a:xfrm>
            <a:off x="1571604" y="5929330"/>
            <a:ext cx="285752" cy="285752"/>
          </a:xfrm>
          <a:prstGeom prst="flowChartConnector">
            <a:avLst/>
          </a:prstGeom>
          <a:solidFill>
            <a:srgbClr val="CC8800"/>
          </a:solidFill>
          <a:ln>
            <a:solidFill>
              <a:srgbClr val="CC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285852" y="1357298"/>
            <a:ext cx="7500990" cy="500066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u="sng" dirty="0">
                <a:latin typeface="Monotype Corsiva" pitchFamily="66" charset="0"/>
              </a:rPr>
              <a:t>Декаданс</a:t>
            </a:r>
            <a:r>
              <a:rPr lang="uk-UA" sz="2400" b="1" dirty="0">
                <a:latin typeface="Monotype Corsiva" pitchFamily="66" charset="0"/>
              </a:rPr>
              <a:t> </a:t>
            </a:r>
            <a:r>
              <a:rPr lang="uk-UA" sz="2000" b="1" dirty="0">
                <a:latin typeface="Monotype Corsiva" pitchFamily="66" charset="0"/>
              </a:rPr>
              <a:t>(від </a:t>
            </a:r>
            <a:r>
              <a:rPr lang="uk-UA" sz="2000" b="1" dirty="0" err="1">
                <a:latin typeface="Monotype Corsiva" pitchFamily="66" charset="0"/>
              </a:rPr>
              <a:t>фр</a:t>
            </a:r>
            <a:r>
              <a:rPr lang="uk-UA" sz="2000" b="1" dirty="0">
                <a:latin typeface="Monotype Corsiva" pitchFamily="66" charset="0"/>
              </a:rPr>
              <a:t>. </a:t>
            </a:r>
            <a:r>
              <a:rPr lang="en-US" sz="2000" b="1" dirty="0">
                <a:latin typeface="Monotype Corsiva" pitchFamily="66" charset="0"/>
              </a:rPr>
              <a:t>decadence — </a:t>
            </a:r>
            <a:r>
              <a:rPr lang="uk-UA" sz="2000" b="1" dirty="0">
                <a:latin typeface="Monotype Corsiva" pitchFamily="66" charset="0"/>
              </a:rPr>
              <a:t>занепад). Явища, подібні до цього, характерні для непевного періоду завершення, занепаду будь-якої культурно-історичної епохи.</a:t>
            </a:r>
          </a:p>
          <a:p>
            <a:pPr algn="just"/>
            <a:endParaRPr lang="uk-UA" sz="2000" b="1" dirty="0">
              <a:latin typeface="Monotype Corsiva" pitchFamily="66" charset="0"/>
            </a:endParaRPr>
          </a:p>
          <a:p>
            <a:pPr algn="just"/>
            <a:r>
              <a:rPr lang="uk-UA" sz="2400" b="1" dirty="0">
                <a:latin typeface="Monotype Corsiva" pitchFamily="66" charset="0"/>
              </a:rPr>
              <a:t>Для нього прикметний: </a:t>
            </a:r>
          </a:p>
          <a:p>
            <a:pPr algn="just"/>
            <a:r>
              <a:rPr lang="uk-UA" sz="2000" b="1" dirty="0">
                <a:latin typeface="Monotype Corsiva" pitchFamily="66" charset="0"/>
              </a:rPr>
              <a:t>1) песимізм: уявлення, за яким у світі неподільно панує зло, потворність, хаос, і людина зовсім не здатна цьому протистояти; </a:t>
            </a:r>
          </a:p>
          <a:p>
            <a:pPr algn="just"/>
            <a:r>
              <a:rPr lang="uk-UA" sz="2000" b="1" dirty="0">
                <a:latin typeface="Monotype Corsiva" pitchFamily="66" charset="0"/>
              </a:rPr>
              <a:t>2) з’являється фаталізм — сумовитість, страх перед життям, відчуття безмежної втоми, відчаю, зневіри в людині, прагнення забуття, утечі від реальності в мистецькій практиці; </a:t>
            </a:r>
          </a:p>
          <a:p>
            <a:pPr algn="just"/>
            <a:r>
              <a:rPr lang="uk-UA" sz="2000" b="1" dirty="0">
                <a:latin typeface="Monotype Corsiva" pitchFamily="66" charset="0"/>
              </a:rPr>
              <a:t>3) розкривається краса згасання, смерті, перевага блідих барв, мінорні ритми.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14414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latin typeface="Monotype Corsiva" pitchFamily="66" charset="0"/>
              </a:rPr>
              <a:t>Етапи модернізму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Блок-схема: документ 6"/>
          <p:cNvSpPr/>
          <p:nvPr/>
        </p:nvSpPr>
        <p:spPr>
          <a:xfrm>
            <a:off x="1357290" y="642918"/>
            <a:ext cx="7429552" cy="178595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u="sng" dirty="0">
                <a:latin typeface="Monotype Corsiva" pitchFamily="66" charset="0"/>
              </a:rPr>
              <a:t>Власне модернізм </a:t>
            </a:r>
            <a:r>
              <a:rPr lang="uk-UA" sz="2400" b="1" dirty="0">
                <a:latin typeface="Monotype Corsiva" pitchFamily="66" charset="0"/>
              </a:rPr>
              <a:t>ц</a:t>
            </a:r>
            <a:r>
              <a:rPr lang="ru-RU" sz="2400" b="1" dirty="0">
                <a:latin typeface="Monotype Corsiva" pitchFamily="66" charset="0"/>
              </a:rPr>
              <a:t>е </a:t>
            </a:r>
            <a:r>
              <a:rPr lang="ru-RU" sz="2400" b="1" dirty="0" err="1">
                <a:latin typeface="Monotype Corsiva" pitchFamily="66" charset="0"/>
              </a:rPr>
              <a:t>період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розквіту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напряму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який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тривав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від</a:t>
            </a:r>
            <a:r>
              <a:rPr lang="ru-RU" sz="2400" b="1" dirty="0">
                <a:latin typeface="Monotype Corsiva" pitchFamily="66" charset="0"/>
              </a:rPr>
              <a:t> початку до </a:t>
            </a:r>
            <a:r>
              <a:rPr lang="ru-RU" sz="2400" b="1" dirty="0" err="1">
                <a:latin typeface="Monotype Corsiva" pitchFamily="66" charset="0"/>
              </a:rPr>
              <a:t>другої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половини</a:t>
            </a:r>
            <a:r>
              <a:rPr lang="ru-RU" sz="2400" b="1" dirty="0">
                <a:latin typeface="Monotype Corsiva" pitchFamily="66" charset="0"/>
              </a:rPr>
              <a:t> ХХ ст. </a:t>
            </a:r>
            <a:endParaRPr lang="uk-UA" sz="2400" b="1" dirty="0">
              <a:latin typeface="Monotype Corsiva" pitchFamily="66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85852" y="2714620"/>
            <a:ext cx="7429552" cy="3286148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u="sng" dirty="0">
                <a:latin typeface="Monotype Corsiva" pitchFamily="66" charset="0"/>
              </a:rPr>
              <a:t>Авангардизм</a:t>
            </a:r>
            <a:r>
              <a:rPr lang="uk-UA" sz="2400" b="1" dirty="0">
                <a:latin typeface="Monotype Corsiva" pitchFamily="66" charset="0"/>
              </a:rPr>
              <a:t> (від </a:t>
            </a:r>
            <a:r>
              <a:rPr lang="uk-UA" sz="2400" b="1" dirty="0" err="1">
                <a:latin typeface="Monotype Corsiva" pitchFamily="66" charset="0"/>
              </a:rPr>
              <a:t>фр</a:t>
            </a:r>
            <a:r>
              <a:rPr lang="uk-UA" sz="2400" b="1" dirty="0">
                <a:latin typeface="Monotype Corsiva" pitchFamily="66" charset="0"/>
              </a:rPr>
              <a:t>. </a:t>
            </a:r>
            <a:r>
              <a:rPr lang="en-US" sz="2400" b="1" dirty="0" err="1">
                <a:latin typeface="Monotype Corsiva" pitchFamily="66" charset="0"/>
              </a:rPr>
              <a:t>avant</a:t>
            </a:r>
            <a:r>
              <a:rPr lang="en-US" sz="2400" b="1" dirty="0">
                <a:latin typeface="Monotype Corsiva" pitchFamily="66" charset="0"/>
              </a:rPr>
              <a:t> — </a:t>
            </a:r>
            <a:r>
              <a:rPr lang="uk-UA" sz="2400" b="1" dirty="0">
                <a:latin typeface="Monotype Corsiva" pitchFamily="66" charset="0"/>
              </a:rPr>
              <a:t>попереду та </a:t>
            </a:r>
            <a:r>
              <a:rPr lang="en-US" sz="2400" b="1" dirty="0" err="1">
                <a:latin typeface="Monotype Corsiva" pitchFamily="66" charset="0"/>
              </a:rPr>
              <a:t>garde</a:t>
            </a:r>
            <a:r>
              <a:rPr lang="en-US" sz="2400" b="1" dirty="0">
                <a:latin typeface="Monotype Corsiva" pitchFamily="66" charset="0"/>
              </a:rPr>
              <a:t> — </a:t>
            </a:r>
            <a:r>
              <a:rPr lang="uk-UA" sz="2400" b="1" dirty="0">
                <a:latin typeface="Monotype Corsiva" pitchFamily="66" charset="0"/>
              </a:rPr>
              <a:t>сторожа, передовий загін). Цей етап виник ще в роки Першої світової війни й у різних формах продовжує існувати й досі. </a:t>
            </a:r>
            <a:r>
              <a:rPr lang="ru-RU" sz="2400" b="1" dirty="0" err="1">
                <a:latin typeface="Monotype Corsiva" pitchFamily="66" charset="0"/>
              </a:rPr>
              <a:t>Це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мистецтво</a:t>
            </a:r>
            <a:r>
              <a:rPr lang="ru-RU" sz="2400" b="1" dirty="0">
                <a:latin typeface="Monotype Corsiva" pitchFamily="66" charset="0"/>
              </a:rPr>
              <a:t> протесту та </a:t>
            </a:r>
            <a:r>
              <a:rPr lang="ru-RU" sz="2400" b="1" dirty="0" err="1">
                <a:latin typeface="Monotype Corsiva" pitchFamily="66" charset="0"/>
              </a:rPr>
              <a:t>руйнування</a:t>
            </a:r>
            <a:r>
              <a:rPr lang="ru-RU" sz="2400" b="1" dirty="0">
                <a:latin typeface="Monotype Corsiva" pitchFamily="66" charset="0"/>
              </a:rPr>
              <a:t>. </a:t>
            </a:r>
            <a:r>
              <a:rPr lang="uk-UA" sz="2400" b="1" dirty="0">
                <a:latin typeface="Monotype Corsiva" pitchFamily="66" charset="0"/>
              </a:rPr>
              <a:t>Авангардисти радикально відхиляють попередні мистецькі традиції, намагаються докорінно оновити змістові та формальні принципи творчості.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1214414" y="428604"/>
            <a:ext cx="5357850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latin typeface="Monotype Corsiva" pitchFamily="66" charset="0"/>
              </a:rPr>
              <a:t>Особливості українського модернізму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357290" y="1428736"/>
            <a:ext cx="3357586" cy="100013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latin typeface="Monotype Corsiva" pitchFamily="66" charset="0"/>
              </a:rPr>
              <a:t>Західноєвропеський</a:t>
            </a:r>
            <a:r>
              <a:rPr lang="uk-UA" sz="2800" b="1" dirty="0">
                <a:latin typeface="Monotype Corsiva" pitchFamily="66" charset="0"/>
              </a:rPr>
              <a:t> модернізм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5436096" y="1412776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latin typeface="Monotype Corsiva" pitchFamily="66" charset="0"/>
              </a:rPr>
              <a:t>Модернізм в Україні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1331640" y="2564904"/>
            <a:ext cx="3312368" cy="216024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000" dirty="0">
              <a:latin typeface="Monotype Corsiva" pitchFamily="66" charset="0"/>
            </a:endParaRPr>
          </a:p>
          <a:p>
            <a:endParaRPr lang="uk-UA" sz="2000" b="1" dirty="0">
              <a:latin typeface="Monotype Corsiva" pitchFamily="66" charset="0"/>
            </a:endParaRPr>
          </a:p>
          <a:p>
            <a:endParaRPr lang="uk-UA" sz="2000" b="1" dirty="0">
              <a:latin typeface="Monotype Corsiva" pitchFamily="66" charset="0"/>
            </a:endParaRPr>
          </a:p>
          <a:p>
            <a:r>
              <a:rPr lang="uk-UA" sz="2000" b="1" dirty="0">
                <a:latin typeface="Monotype Corsiva" pitchFamily="66" charset="0"/>
              </a:rPr>
              <a:t>Існувала певна послідовність течій: символізм — імпресіонізм — експресіонізм; неоромантизм — неокласицизм — неореалізм — сюрреалізм тощо.</a:t>
            </a:r>
          </a:p>
          <a:p>
            <a:endParaRPr lang="uk-UA" sz="2000" b="1" dirty="0">
              <a:latin typeface="Monotype Corsiva" pitchFamily="66" charset="0"/>
            </a:endParaRPr>
          </a:p>
          <a:p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1331640" y="4869160"/>
            <a:ext cx="3240360" cy="158417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000" dirty="0">
              <a:latin typeface="Monotype Corsiva" pitchFamily="66" charset="0"/>
            </a:endParaRPr>
          </a:p>
          <a:p>
            <a:r>
              <a:rPr lang="uk-UA" sz="2000" b="1" dirty="0">
                <a:latin typeface="Monotype Corsiva" pitchFamily="66" charset="0"/>
              </a:rPr>
              <a:t>В основному був аполітичним і дистанціювався від соціальних проблем (крім авангарду). 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5076056" y="2492896"/>
            <a:ext cx="3816424" cy="1944216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latin typeface="Monotype Corsiva" pitchFamily="66" charset="0"/>
            </a:endParaRPr>
          </a:p>
          <a:p>
            <a:r>
              <a:rPr lang="uk-UA" sz="2000" b="1" dirty="0">
                <a:latin typeface="Monotype Corsiva" pitchFamily="66" charset="0"/>
              </a:rPr>
              <a:t>Одночасно опановували стилі, які на Заході вже «</a:t>
            </a:r>
            <a:r>
              <a:rPr lang="uk-UA" sz="2000" b="1" dirty="0" err="1">
                <a:latin typeface="Monotype Corsiva" pitchFamily="66" charset="0"/>
              </a:rPr>
              <a:t>відквітли</a:t>
            </a:r>
            <a:r>
              <a:rPr lang="uk-UA" sz="2000" b="1" dirty="0">
                <a:latin typeface="Monotype Corsiva" pitchFamily="66" charset="0"/>
              </a:rPr>
              <a:t>». 	</a:t>
            </a:r>
          </a:p>
          <a:p>
            <a:r>
              <a:rPr lang="uk-UA" sz="2000" b="1" dirty="0">
                <a:latin typeface="Monotype Corsiva" pitchFamily="66" charset="0"/>
              </a:rPr>
              <a:t>	Це зумовило синкретизм різноманітних модерністських течій у нашій літературі.</a:t>
            </a:r>
            <a:r>
              <a:rPr lang="uk-UA" sz="2000" b="1" dirty="0"/>
              <a:t> </a:t>
            </a:r>
          </a:p>
          <a:p>
            <a:r>
              <a:rPr lang="uk-UA" sz="2000" b="1" dirty="0">
                <a:latin typeface="Monotype Corsiva" pitchFamily="66" charset="0"/>
              </a:rPr>
              <a:t>	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5076056" y="4509120"/>
            <a:ext cx="3816424" cy="214941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latin typeface="Monotype Corsiva" pitchFamily="66" charset="0"/>
            </a:endParaRPr>
          </a:p>
          <a:p>
            <a:r>
              <a:rPr lang="uk-UA" sz="2000" b="1" dirty="0">
                <a:latin typeface="Monotype Corsiva" pitchFamily="66" charset="0"/>
              </a:rPr>
              <a:t>Український модернізм хоча зрідка декларував такі наміри (Микола Вороний, </a:t>
            </a:r>
            <a:r>
              <a:rPr lang="uk-UA" sz="2000" b="1" dirty="0" err="1">
                <a:latin typeface="Monotype Corsiva" pitchFamily="66" charset="0"/>
              </a:rPr>
              <a:t>молодомузівці</a:t>
            </a:r>
            <a:r>
              <a:rPr lang="uk-UA" sz="2000" b="1" dirty="0">
                <a:latin typeface="Monotype Corsiva" pitchFamily="66" charset="0"/>
              </a:rPr>
              <a:t>, неокласики), але все ж зберігав тісний зв’язок із національним, соціально-політичним  життям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5857884" y="357166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Театр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214942" y="4929198"/>
            <a:ext cx="3571900" cy="128588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Monotype Corsiva" pitchFamily="66" charset="0"/>
              </a:rPr>
              <a:t>У 1916 р. Лесь Курбас засновує «Молодий театр», що модернізував сценічне мистецтво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214414" y="4857760"/>
            <a:ext cx="3714776" cy="142876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Monotype Corsiva" pitchFamily="66" charset="0"/>
              </a:rPr>
              <a:t>У 1907 р. в Києві діє перший стаціонарний український театр під керівництвом Миколи Садовського</a:t>
            </a:r>
          </a:p>
        </p:txBody>
      </p:sp>
      <p:pic>
        <p:nvPicPr>
          <p:cNvPr id="9" name="Рисунок 8" descr="280px-Sadovsky_Theatre_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643182"/>
            <a:ext cx="3000396" cy="2110993"/>
          </a:xfrm>
          <a:prstGeom prst="rect">
            <a:avLst/>
          </a:prstGeom>
        </p:spPr>
      </p:pic>
      <p:pic>
        <p:nvPicPr>
          <p:cNvPr id="10" name="Рисунок 9" descr="255px-Troicki_public_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714356"/>
            <a:ext cx="3244069" cy="1857388"/>
          </a:xfrm>
          <a:prstGeom prst="rect">
            <a:avLst/>
          </a:prstGeom>
        </p:spPr>
      </p:pic>
      <p:pic>
        <p:nvPicPr>
          <p:cNvPr id="11" name="Рисунок 10" descr="завантаженн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928802"/>
            <a:ext cx="3541652" cy="2430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1285852" y="428604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Музика 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643702" y="4572008"/>
            <a:ext cx="2214578" cy="1000132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Яків Степовий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929058" y="5572140"/>
            <a:ext cx="2143140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Кирило </a:t>
            </a:r>
            <a:r>
              <a:rPr lang="uk-UA" sz="2800" b="1" dirty="0" err="1">
                <a:latin typeface="Monotype Corsiva" pitchFamily="66" charset="0"/>
              </a:rPr>
              <a:t>Стеценко</a:t>
            </a:r>
            <a:endParaRPr lang="uk-UA" sz="2800" b="1" dirty="0">
              <a:latin typeface="Monotype Corsiva" pitchFamily="66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142976" y="4643446"/>
            <a:ext cx="2214578" cy="928694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Микола Леонтович </a:t>
            </a:r>
          </a:p>
        </p:txBody>
      </p:sp>
      <p:pic>
        <p:nvPicPr>
          <p:cNvPr id="10" name="Рисунок 9" descr="завантаженн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85860"/>
            <a:ext cx="2143140" cy="3220565"/>
          </a:xfrm>
          <a:prstGeom prst="rect">
            <a:avLst/>
          </a:prstGeom>
        </p:spPr>
      </p:pic>
      <p:pic>
        <p:nvPicPr>
          <p:cNvPr id="11" name="Рисунок 10" descr="завантаженн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428868"/>
            <a:ext cx="2168288" cy="3024191"/>
          </a:xfrm>
          <a:prstGeom prst="rect">
            <a:avLst/>
          </a:prstGeom>
        </p:spPr>
      </p:pic>
      <p:pic>
        <p:nvPicPr>
          <p:cNvPr id="12" name="Рисунок 11" descr="завантаженн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3857" y="1357298"/>
            <a:ext cx="2241609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-is-blokn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документ 4"/>
          <p:cNvSpPr/>
          <p:nvPr/>
        </p:nvSpPr>
        <p:spPr>
          <a:xfrm>
            <a:off x="1142976" y="285728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Художники  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1285852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Олександр Мурашко </a:t>
            </a:r>
          </a:p>
        </p:txBody>
      </p:sp>
      <p:pic>
        <p:nvPicPr>
          <p:cNvPr id="7" name="Рисунок 6" descr="завантаженн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928670"/>
            <a:ext cx="2143140" cy="2872249"/>
          </a:xfrm>
          <a:prstGeom prst="rect">
            <a:avLst/>
          </a:prstGeom>
        </p:spPr>
      </p:pic>
      <p:pic>
        <p:nvPicPr>
          <p:cNvPr id="8" name="Рисунок 7" descr="завантаження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00438"/>
            <a:ext cx="2497012" cy="2233614"/>
          </a:xfrm>
          <a:prstGeom prst="rect">
            <a:avLst/>
          </a:prstGeom>
        </p:spPr>
      </p:pic>
      <p:sp>
        <p:nvSpPr>
          <p:cNvPr id="9" name="Блок-схема: документ 8"/>
          <p:cNvSpPr/>
          <p:nvPr/>
        </p:nvSpPr>
        <p:spPr>
          <a:xfrm>
            <a:off x="5786446" y="5857892"/>
            <a:ext cx="3071834" cy="714380"/>
          </a:xfrm>
          <a:prstGeom prst="flowChartDocument">
            <a:avLst/>
          </a:prstGeom>
          <a:solidFill>
            <a:srgbClr val="FFE2A7"/>
          </a:solidFill>
          <a:ln w="28575">
            <a:solidFill>
              <a:srgbClr val="FFE2A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Monotype Corsiva" pitchFamily="66" charset="0"/>
              </a:rPr>
              <a:t>Георгій Нарбут</a:t>
            </a:r>
          </a:p>
        </p:txBody>
      </p:sp>
      <p:pic>
        <p:nvPicPr>
          <p:cNvPr id="10" name="Рисунок 9" descr="завантаження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928670"/>
            <a:ext cx="2357454" cy="2828945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854900"/>
            <a:ext cx="3100390" cy="1883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547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 Windows</dc:creator>
  <cp:lastModifiedBy>Olena Suslina</cp:lastModifiedBy>
  <cp:revision>30</cp:revision>
  <dcterms:created xsi:type="dcterms:W3CDTF">2021-09-21T11:10:17Z</dcterms:created>
  <dcterms:modified xsi:type="dcterms:W3CDTF">2024-01-09T20:52:43Z</dcterms:modified>
</cp:coreProperties>
</file>