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70" r:id="rId13"/>
    <p:sldId id="266" r:id="rId14"/>
    <p:sldId id="272" r:id="rId15"/>
    <p:sldId id="274" r:id="rId16"/>
    <p:sldId id="273" r:id="rId17"/>
  </p:sldIdLst>
  <p:sldSz cx="12169775"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624" y="-90"/>
      </p:cViewPr>
      <p:guideLst>
        <p:guide orient="horz" pos="2160"/>
        <p:guide pos="383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2733" y="2130426"/>
            <a:ext cx="10344309"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5466" y="3886200"/>
            <a:ext cx="851884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23087" y="274639"/>
            <a:ext cx="2738199"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8489" y="274639"/>
            <a:ext cx="8011769"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1328" y="4406901"/>
            <a:ext cx="10344309"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1328" y="2906713"/>
            <a:ext cx="10344309"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8489"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86302" y="1600201"/>
            <a:ext cx="53749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8489" y="1535113"/>
            <a:ext cx="53770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8489" y="2174875"/>
            <a:ext cx="53770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82077" y="1535113"/>
            <a:ext cx="537921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82077" y="2174875"/>
            <a:ext cx="537921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89" y="273050"/>
            <a:ext cx="4003772"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58044" y="273051"/>
            <a:ext cx="680324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8489" y="1435101"/>
            <a:ext cx="400377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5361" y="4800600"/>
            <a:ext cx="7301865"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5361" y="612775"/>
            <a:ext cx="730186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2385361" y="5367338"/>
            <a:ext cx="730186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22.03.2022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1000"/>
            <a:lum/>
          </a:blip>
          <a:srcRect/>
          <a:stretch>
            <a:fillRect t="-13000" b="-13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8489" y="274638"/>
            <a:ext cx="10952798"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8489" y="1600201"/>
            <a:ext cx="10952798"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8489" y="6356351"/>
            <a:ext cx="2839614"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22.03.2022</a:t>
            </a:fld>
            <a:endParaRPr lang="ru-RU" dirty="0"/>
          </a:p>
        </p:txBody>
      </p:sp>
      <p:sp>
        <p:nvSpPr>
          <p:cNvPr id="5" name="Нижний колонтитул 4"/>
          <p:cNvSpPr>
            <a:spLocks noGrp="1"/>
          </p:cNvSpPr>
          <p:nvPr>
            <p:ph type="ftr" sz="quarter" idx="3"/>
          </p:nvPr>
        </p:nvSpPr>
        <p:spPr>
          <a:xfrm>
            <a:off x="4158007" y="6356351"/>
            <a:ext cx="3853762"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721672" y="6356351"/>
            <a:ext cx="283961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42672" y="476672"/>
            <a:ext cx="10344309" cy="1470025"/>
          </a:xfrm>
        </p:spPr>
        <p:txBody>
          <a:bodyPr>
            <a:noAutofit/>
          </a:bodyPr>
          <a:lstStyle/>
          <a:p>
            <a:r>
              <a:rPr lang="uk-UA" sz="7200" b="1" dirty="0" smtClean="0">
                <a:solidFill>
                  <a:srgbClr val="C00000"/>
                </a:solidFill>
                <a:latin typeface="Comic Sans MS" panose="030F0702030302020204" pitchFamily="66" charset="0"/>
              </a:rPr>
              <a:t>І-ІІ закони Менделя</a:t>
            </a:r>
            <a:endParaRPr lang="uk-UA" sz="7200" b="1" dirty="0">
              <a:solidFill>
                <a:srgbClr val="C00000"/>
              </a:solidFill>
              <a:latin typeface="Comic Sans MS" panose="030F0702030302020204" pitchFamily="66"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5748" y="2109844"/>
            <a:ext cx="9132888" cy="4182933"/>
          </a:xfrm>
          <a:prstGeom prst="rect">
            <a:avLst/>
          </a:prstGeom>
        </p:spPr>
      </p:pic>
    </p:spTree>
    <p:extLst>
      <p:ext uri="{BB962C8B-B14F-4D97-AF65-F5344CB8AC3E}">
        <p14:creationId xmlns:p14="http://schemas.microsoft.com/office/powerpoint/2010/main" val="1349803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33559" cy="1143000"/>
          </a:xfrm>
        </p:spPr>
        <p:txBody>
          <a:bodyPr>
            <a:noAutofit/>
          </a:bodyPr>
          <a:lstStyle/>
          <a:p>
            <a:r>
              <a:rPr lang="ru-RU" sz="5400" b="1" dirty="0" smtClean="0">
                <a:solidFill>
                  <a:srgbClr val="C00000"/>
                </a:solidFill>
                <a:latin typeface="Comic Sans MS" panose="030F0702030302020204" pitchFamily="66" charset="0"/>
              </a:rPr>
              <a:t>Моногібридне схрещування</a:t>
            </a:r>
            <a:endParaRPr lang="uk-UA" sz="54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324247" y="1124744"/>
            <a:ext cx="11593288" cy="1152128"/>
          </a:xfrm>
        </p:spPr>
        <p:txBody>
          <a:bodyPr>
            <a:normAutofit/>
          </a:bodyPr>
          <a:lstStyle/>
          <a:p>
            <a:pPr marL="0" indent="0">
              <a:buNone/>
            </a:pPr>
            <a:r>
              <a:rPr lang="ru-RU" sz="3400" b="1" dirty="0" smtClean="0">
                <a:solidFill>
                  <a:srgbClr val="C00000"/>
                </a:solidFill>
                <a:latin typeface="Comic Sans MS" panose="030F0702030302020204" pitchFamily="66" charset="0"/>
              </a:rPr>
              <a:t>Моногібридне схрещування</a:t>
            </a:r>
            <a:r>
              <a:rPr lang="ru-RU" sz="3400" b="1" dirty="0" smtClean="0">
                <a:solidFill>
                  <a:srgbClr val="003300"/>
                </a:solidFill>
                <a:latin typeface="Comic Sans MS" panose="030F0702030302020204" pitchFamily="66" charset="0"/>
              </a:rPr>
              <a:t> – схрещування, </a:t>
            </a:r>
            <a:r>
              <a:rPr lang="ru-RU" sz="3400" b="1" dirty="0">
                <a:solidFill>
                  <a:srgbClr val="003300"/>
                </a:solidFill>
                <a:latin typeface="Comic Sans MS" panose="030F0702030302020204" pitchFamily="66" charset="0"/>
              </a:rPr>
              <a:t>за якого батьківські особини різняться проявами однієї ознаки</a:t>
            </a:r>
            <a:endParaRPr lang="ru-RU" b="1" dirty="0" smtClean="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uk-UA" dirty="0"/>
          </a:p>
        </p:txBody>
      </p:sp>
      <p:graphicFrame>
        <p:nvGraphicFramePr>
          <p:cNvPr id="4" name="Таблица 3"/>
          <p:cNvGraphicFramePr>
            <a:graphicFrameLocks noGrp="1"/>
          </p:cNvGraphicFramePr>
          <p:nvPr>
            <p:extLst>
              <p:ext uri="{D42A27DB-BD31-4B8C-83A1-F6EECF244321}">
                <p14:modId xmlns:p14="http://schemas.microsoft.com/office/powerpoint/2010/main" val="2631042582"/>
              </p:ext>
            </p:extLst>
          </p:nvPr>
        </p:nvGraphicFramePr>
        <p:xfrm>
          <a:off x="396255" y="2420888"/>
          <a:ext cx="11305256" cy="4122008"/>
        </p:xfrm>
        <a:graphic>
          <a:graphicData uri="http://schemas.openxmlformats.org/drawingml/2006/table">
            <a:tbl>
              <a:tblPr firstRow="1" bandRow="1">
                <a:tableStyleId>{8799B23B-EC83-4686-B30A-512413B5E67A}</a:tableStyleId>
              </a:tblPr>
              <a:tblGrid>
                <a:gridCol w="5256584"/>
                <a:gridCol w="6048672"/>
              </a:tblGrid>
              <a:tr h="2232248">
                <a:tc rowSpan="2">
                  <a:txBody>
                    <a:bodyPr/>
                    <a:lstStyle/>
                    <a:p>
                      <a:r>
                        <a:rPr lang="uk-UA" sz="2800" dirty="0" smtClean="0">
                          <a:solidFill>
                            <a:srgbClr val="003300"/>
                          </a:solidFill>
                          <a:latin typeface="Comic Sans MS" panose="030F0702030302020204" pitchFamily="66" charset="0"/>
                        </a:rPr>
                        <a:t>Горох посівний</a:t>
                      </a:r>
                    </a:p>
                    <a:p>
                      <a:r>
                        <a:rPr lang="uk-UA" sz="2600" dirty="0" smtClean="0">
                          <a:solidFill>
                            <a:srgbClr val="C00000"/>
                          </a:solidFill>
                          <a:latin typeface="Comic Sans MS" panose="030F0702030302020204" pitchFamily="66" charset="0"/>
                        </a:rPr>
                        <a:t>А</a:t>
                      </a:r>
                      <a:r>
                        <a:rPr lang="uk-UA" sz="2600" dirty="0" smtClean="0">
                          <a:solidFill>
                            <a:srgbClr val="003300"/>
                          </a:solidFill>
                          <a:latin typeface="Comic Sans MS" panose="030F0702030302020204" pitchFamily="66" charset="0"/>
                        </a:rPr>
                        <a:t> – насінини жовтого кольору</a:t>
                      </a:r>
                    </a:p>
                    <a:p>
                      <a:r>
                        <a:rPr lang="uk-UA" sz="2600" dirty="0" smtClean="0">
                          <a:solidFill>
                            <a:srgbClr val="C00000"/>
                          </a:solidFill>
                          <a:latin typeface="Comic Sans MS" panose="030F0702030302020204" pitchFamily="66" charset="0"/>
                        </a:rPr>
                        <a:t>а</a:t>
                      </a:r>
                      <a:r>
                        <a:rPr lang="uk-UA" sz="2600" dirty="0" smtClean="0">
                          <a:solidFill>
                            <a:srgbClr val="003300"/>
                          </a:solidFill>
                          <a:latin typeface="Comic Sans MS" panose="030F0702030302020204" pitchFamily="66" charset="0"/>
                        </a:rPr>
                        <a:t> – насінини зеленого кольору</a:t>
                      </a:r>
                    </a:p>
                  </a:txBody>
                  <a:tcPr/>
                </a:tc>
                <a:tc>
                  <a:txBody>
                    <a:bodyPr/>
                    <a:lstStyle/>
                    <a:p>
                      <a:r>
                        <a:rPr lang="uk-UA" sz="2800" dirty="0" smtClean="0">
                          <a:solidFill>
                            <a:srgbClr val="003300"/>
                          </a:solidFill>
                          <a:latin typeface="Comic Sans MS" panose="030F0702030302020204" pitchFamily="66" charset="0"/>
                        </a:rPr>
                        <a:t>  РР      </a:t>
                      </a:r>
                      <a:r>
                        <a:rPr lang="uk-UA" sz="2800" dirty="0" smtClean="0">
                          <a:solidFill>
                            <a:srgbClr val="003300"/>
                          </a:solidFill>
                          <a:latin typeface="Comic Sans MS" panose="030F0702030302020204" pitchFamily="66" charset="0"/>
                          <a:cs typeface="Times New Roman"/>
                        </a:rPr>
                        <a:t>♀ </a:t>
                      </a:r>
                      <a:r>
                        <a:rPr lang="uk-UA" sz="2800" dirty="0" smtClean="0">
                          <a:solidFill>
                            <a:srgbClr val="C00000"/>
                          </a:solidFill>
                          <a:latin typeface="Comic Sans MS" panose="030F0702030302020204" pitchFamily="66" charset="0"/>
                          <a:cs typeface="Times New Roman"/>
                        </a:rPr>
                        <a:t>АА</a:t>
                      </a:r>
                      <a:r>
                        <a:rPr lang="uk-UA" sz="2800" dirty="0" smtClean="0">
                          <a:solidFill>
                            <a:srgbClr val="003300"/>
                          </a:solidFill>
                          <a:latin typeface="Comic Sans MS" panose="030F0702030302020204" pitchFamily="66" charset="0"/>
                          <a:cs typeface="Times New Roman"/>
                        </a:rPr>
                        <a:t> ж. Х   ♂ </a:t>
                      </a:r>
                      <a:r>
                        <a:rPr lang="uk-UA" sz="2800" dirty="0" smtClean="0">
                          <a:solidFill>
                            <a:srgbClr val="C00000"/>
                          </a:solidFill>
                          <a:latin typeface="Comic Sans MS" panose="030F0702030302020204" pitchFamily="66" charset="0"/>
                          <a:cs typeface="Times New Roman"/>
                        </a:rPr>
                        <a:t>аа</a:t>
                      </a:r>
                      <a:r>
                        <a:rPr lang="uk-UA" sz="2800" dirty="0" smtClean="0">
                          <a:solidFill>
                            <a:srgbClr val="003300"/>
                          </a:solidFill>
                          <a:latin typeface="Comic Sans MS" panose="030F0702030302020204" pitchFamily="66" charset="0"/>
                          <a:cs typeface="Times New Roman"/>
                        </a:rPr>
                        <a:t> з.</a:t>
                      </a:r>
                    </a:p>
                    <a:p>
                      <a:r>
                        <a:rPr lang="uk-UA" sz="2800" dirty="0" smtClean="0">
                          <a:solidFill>
                            <a:srgbClr val="003300"/>
                          </a:solidFill>
                          <a:latin typeface="Comic Sans MS" panose="030F0702030302020204" pitchFamily="66" charset="0"/>
                          <a:cs typeface="Times New Roman"/>
                        </a:rPr>
                        <a:t>  </a:t>
                      </a:r>
                      <a:endParaRPr lang="en-US" sz="2800" dirty="0" smtClean="0">
                        <a:solidFill>
                          <a:srgbClr val="003300"/>
                        </a:solidFill>
                        <a:latin typeface="Comic Sans MS" panose="030F0702030302020204" pitchFamily="66" charset="0"/>
                        <a:cs typeface="Times New Roman"/>
                      </a:endParaRPr>
                    </a:p>
                    <a:p>
                      <a:r>
                        <a:rPr lang="en-US" sz="2800" dirty="0" smtClean="0">
                          <a:solidFill>
                            <a:srgbClr val="003300"/>
                          </a:solidFill>
                          <a:latin typeface="Comic Sans MS" panose="030F0702030302020204" pitchFamily="66" charset="0"/>
                          <a:cs typeface="Times New Roman"/>
                        </a:rPr>
                        <a:t>  G</a:t>
                      </a:r>
                      <a:r>
                        <a:rPr lang="en-US" sz="2800" baseline="0" dirty="0" smtClean="0">
                          <a:solidFill>
                            <a:srgbClr val="003300"/>
                          </a:solidFill>
                          <a:latin typeface="Comic Sans MS" panose="030F0702030302020204" pitchFamily="66" charset="0"/>
                          <a:cs typeface="Times New Roman"/>
                        </a:rPr>
                        <a:t>       </a:t>
                      </a:r>
                      <a:r>
                        <a:rPr lang="uk-UA" sz="2800" baseline="0" dirty="0" smtClean="0">
                          <a:solidFill>
                            <a:srgbClr val="003300"/>
                          </a:solidFill>
                          <a:latin typeface="Comic Sans MS" panose="030F0702030302020204" pitchFamily="66" charset="0"/>
                          <a:cs typeface="Times New Roman"/>
                        </a:rPr>
                        <a:t> </a:t>
                      </a:r>
                      <a:r>
                        <a:rPr lang="uk-UA" sz="2800" baseline="0" dirty="0" smtClean="0">
                          <a:solidFill>
                            <a:srgbClr val="C00000"/>
                          </a:solidFill>
                          <a:latin typeface="Comic Sans MS" panose="030F0702030302020204" pitchFamily="66" charset="0"/>
                          <a:cs typeface="Times New Roman"/>
                        </a:rPr>
                        <a:t>А   А        а   а</a:t>
                      </a:r>
                    </a:p>
                    <a:p>
                      <a:r>
                        <a:rPr lang="uk-UA" sz="2800" baseline="0" dirty="0" smtClean="0">
                          <a:solidFill>
                            <a:srgbClr val="003300"/>
                          </a:solidFill>
                          <a:latin typeface="Comic Sans MS" panose="030F0702030302020204" pitchFamily="66" charset="0"/>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uk-UA" sz="2800" b="1" kern="1200" baseline="0" dirty="0" smtClean="0">
                          <a:solidFill>
                            <a:srgbClr val="003300"/>
                          </a:solidFill>
                          <a:effectLst/>
                          <a:latin typeface="Comic Sans MS" panose="030F0702030302020204" pitchFamily="66" charset="0"/>
                          <a:ea typeface="+mn-ea"/>
                          <a:cs typeface="+mn-cs"/>
                        </a:rPr>
                        <a:t>  </a:t>
                      </a:r>
                      <a:r>
                        <a:rPr lang="en-US" sz="2800" b="1" kern="1200" dirty="0" smtClean="0">
                          <a:solidFill>
                            <a:srgbClr val="003300"/>
                          </a:solidFill>
                          <a:effectLst/>
                          <a:latin typeface="Comic Sans MS" panose="030F0702030302020204" pitchFamily="66" charset="0"/>
                          <a:ea typeface="+mn-ea"/>
                          <a:cs typeface="+mn-cs"/>
                        </a:rPr>
                        <a:t>F</a:t>
                      </a:r>
                      <a:r>
                        <a:rPr lang="uk-UA" sz="2800" b="1" kern="1200" baseline="-25000" dirty="0" smtClean="0">
                          <a:solidFill>
                            <a:srgbClr val="003300"/>
                          </a:solidFill>
                          <a:effectLst/>
                          <a:latin typeface="Comic Sans MS" panose="030F0702030302020204" pitchFamily="66" charset="0"/>
                          <a:ea typeface="+mn-ea"/>
                          <a:cs typeface="+mn-cs"/>
                        </a:rPr>
                        <a:t>1</a:t>
                      </a:r>
                      <a:r>
                        <a:rPr lang="uk-UA" sz="2800" b="1" kern="1200" baseline="0" dirty="0" smtClean="0">
                          <a:solidFill>
                            <a:srgbClr val="003300"/>
                          </a:solidFill>
                          <a:effectLst/>
                          <a:latin typeface="Comic Sans MS" panose="030F0702030302020204" pitchFamily="66" charset="0"/>
                          <a:ea typeface="+mn-ea"/>
                          <a:cs typeface="Times New Roman"/>
                        </a:rPr>
                        <a:t>       </a:t>
                      </a:r>
                      <a:r>
                        <a:rPr lang="uk-UA" sz="2800" dirty="0" smtClean="0">
                          <a:solidFill>
                            <a:srgbClr val="C00000"/>
                          </a:solidFill>
                          <a:latin typeface="Comic Sans MS" panose="030F0702030302020204" pitchFamily="66" charset="0"/>
                        </a:rPr>
                        <a:t>Аа Аа       Аа  Аа</a:t>
                      </a:r>
                      <a:r>
                        <a:rPr lang="uk-UA" sz="2800" b="1" kern="1200" baseline="0" dirty="0" smtClean="0">
                          <a:solidFill>
                            <a:srgbClr val="C00000"/>
                          </a:solidFill>
                          <a:effectLst/>
                          <a:latin typeface="Comic Sans MS" panose="030F0702030302020204" pitchFamily="66" charset="0"/>
                          <a:ea typeface="+mn-ea"/>
                          <a:cs typeface="Times New Roman"/>
                        </a:rPr>
                        <a:t>  </a:t>
                      </a:r>
                      <a:r>
                        <a:rPr lang="uk-UA" sz="2800" b="1" kern="1200" baseline="-25000" dirty="0" smtClean="0">
                          <a:solidFill>
                            <a:srgbClr val="C00000"/>
                          </a:solidFill>
                          <a:effectLst/>
                          <a:latin typeface="Comic Sans MS" panose="030F0702030302020204" pitchFamily="66" charset="0"/>
                          <a:ea typeface="+mn-ea"/>
                          <a:cs typeface="+mn-cs"/>
                        </a:rPr>
                        <a:t> </a:t>
                      </a:r>
                    </a:p>
                  </a:txBody>
                  <a:tcPr/>
                </a:tc>
              </a:tr>
              <a:tr h="370840">
                <a:tc vMerge="1">
                  <a:txBody>
                    <a:bodyPr/>
                    <a:lstStyle/>
                    <a:p>
                      <a:endParaRPr lang="uk-UA" dirty="0"/>
                    </a:p>
                  </a:txBody>
                  <a:tcPr/>
                </a:tc>
                <a:tc>
                  <a:txBody>
                    <a:bodyPr/>
                    <a:lstStyle/>
                    <a:p>
                      <a:r>
                        <a:rPr lang="uk-UA" sz="2000" b="1" dirty="0" smtClean="0">
                          <a:solidFill>
                            <a:srgbClr val="C00000"/>
                          </a:solidFill>
                          <a:latin typeface="Comic Sans MS" panose="030F0702030302020204" pitchFamily="66" charset="0"/>
                        </a:rPr>
                        <a:t>За фенотипом: </a:t>
                      </a:r>
                      <a:r>
                        <a:rPr lang="uk-UA" sz="2000" b="1" dirty="0" smtClean="0">
                          <a:solidFill>
                            <a:srgbClr val="003300"/>
                          </a:solidFill>
                          <a:latin typeface="Comic Sans MS" panose="030F0702030302020204" pitchFamily="66" charset="0"/>
                        </a:rPr>
                        <a:t>100% - жовті</a:t>
                      </a:r>
                    </a:p>
                    <a:p>
                      <a:r>
                        <a:rPr lang="uk-UA" sz="2000" b="1" dirty="0" smtClean="0">
                          <a:solidFill>
                            <a:srgbClr val="C00000"/>
                          </a:solidFill>
                          <a:latin typeface="Comic Sans MS" panose="030F0702030302020204" pitchFamily="66" charset="0"/>
                        </a:rPr>
                        <a:t>За</a:t>
                      </a:r>
                      <a:r>
                        <a:rPr lang="uk-UA" sz="2000" b="1" baseline="0" dirty="0" smtClean="0">
                          <a:solidFill>
                            <a:srgbClr val="C00000"/>
                          </a:solidFill>
                          <a:latin typeface="Comic Sans MS" panose="030F0702030302020204" pitchFamily="66" charset="0"/>
                        </a:rPr>
                        <a:t> генотипом:  </a:t>
                      </a:r>
                      <a:r>
                        <a:rPr lang="uk-UA" sz="2000" b="1" baseline="0" dirty="0" smtClean="0">
                          <a:solidFill>
                            <a:srgbClr val="003300"/>
                          </a:solidFill>
                          <a:latin typeface="Comic Sans MS" panose="030F0702030302020204" pitchFamily="66" charset="0"/>
                        </a:rPr>
                        <a:t>100% - гетерозиготні</a:t>
                      </a:r>
                      <a:endParaRPr lang="uk-UA" sz="2000" b="1" dirty="0">
                        <a:solidFill>
                          <a:srgbClr val="003300"/>
                        </a:solidFill>
                        <a:latin typeface="Comic Sans MS" panose="030F0702030302020204" pitchFamily="66" charset="0"/>
                      </a:endParaRPr>
                    </a:p>
                  </a:txBody>
                  <a:tcPr/>
                </a:tc>
              </a:tr>
              <a:tr h="370840">
                <a:tc gridSpan="2">
                  <a:txBody>
                    <a:bodyPr/>
                    <a:lstStyle/>
                    <a:p>
                      <a:r>
                        <a:rPr lang="uk-UA" sz="2400" b="1" dirty="0" smtClean="0">
                          <a:solidFill>
                            <a:srgbClr val="C00000"/>
                          </a:solidFill>
                          <a:latin typeface="Comic Sans MS" panose="030F0702030302020204" pitchFamily="66" charset="0"/>
                        </a:rPr>
                        <a:t>І закон</a:t>
                      </a:r>
                      <a:r>
                        <a:rPr lang="uk-UA" sz="2400" b="1" baseline="0" dirty="0" smtClean="0">
                          <a:solidFill>
                            <a:srgbClr val="C00000"/>
                          </a:solidFill>
                          <a:latin typeface="Comic Sans MS" panose="030F0702030302020204" pitchFamily="66" charset="0"/>
                        </a:rPr>
                        <a:t> Менделя – закон одноманітності гібридів першого покоління </a:t>
                      </a:r>
                      <a:r>
                        <a:rPr lang="uk-UA" sz="2400" b="1" baseline="0" dirty="0" smtClean="0">
                          <a:solidFill>
                            <a:srgbClr val="003300"/>
                          </a:solidFill>
                          <a:latin typeface="Comic Sans MS" panose="030F0702030302020204" pitchFamily="66" charset="0"/>
                        </a:rPr>
                        <a:t>(1865) –  у фенотипі гібридів першого покоління проявляється лише один з двох станів ознаки - домінантний</a:t>
                      </a:r>
                      <a:endParaRPr lang="uk-UA" sz="2400" b="1" dirty="0">
                        <a:solidFill>
                          <a:srgbClr val="003300"/>
                        </a:solidFill>
                        <a:latin typeface="Comic Sans MS" panose="030F0702030302020204" pitchFamily="66" charset="0"/>
                      </a:endParaRPr>
                    </a:p>
                  </a:txBody>
                  <a:tcPr/>
                </a:tc>
                <a:tc hMerge="1">
                  <a:txBody>
                    <a:bodyPr/>
                    <a:lstStyle/>
                    <a:p>
                      <a:endParaRPr lang="uk-UA" sz="2000" b="1" dirty="0">
                        <a:solidFill>
                          <a:srgbClr val="003300"/>
                        </a:solidFill>
                        <a:latin typeface="Comic Sans MS" panose="030F0702030302020204" pitchFamily="66" charset="0"/>
                      </a:endParaRPr>
                    </a:p>
                  </a:txBody>
                  <a:tcPr/>
                </a:tc>
              </a:tr>
            </a:tbl>
          </a:graphicData>
        </a:graphic>
      </p:graphicFrame>
      <p:cxnSp>
        <p:nvCxnSpPr>
          <p:cNvPr id="6" name="Прямая со стрелкой 5"/>
          <p:cNvCxnSpPr/>
          <p:nvPr/>
        </p:nvCxnSpPr>
        <p:spPr>
          <a:xfrm flipH="1">
            <a:off x="7741071" y="2924944"/>
            <a:ext cx="216024" cy="360040"/>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9973319" y="2875130"/>
            <a:ext cx="180020" cy="409854"/>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173119" y="2897324"/>
            <a:ext cx="144016" cy="387660"/>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0436403" y="2888940"/>
            <a:ext cx="122793" cy="432048"/>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7441191" y="3313342"/>
            <a:ext cx="46805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7" name="Овал 16"/>
          <p:cNvSpPr/>
          <p:nvPr/>
        </p:nvSpPr>
        <p:spPr>
          <a:xfrm>
            <a:off x="8146229" y="3316793"/>
            <a:ext cx="46805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8" name="Овал 17"/>
          <p:cNvSpPr/>
          <p:nvPr/>
        </p:nvSpPr>
        <p:spPr>
          <a:xfrm>
            <a:off x="9631281" y="3356992"/>
            <a:ext cx="46805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9" name="Овал 18"/>
          <p:cNvSpPr/>
          <p:nvPr/>
        </p:nvSpPr>
        <p:spPr>
          <a:xfrm>
            <a:off x="10270465" y="3346877"/>
            <a:ext cx="46805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cxnSp>
        <p:nvCxnSpPr>
          <p:cNvPr id="20" name="Прямая со стрелкой 19"/>
          <p:cNvCxnSpPr/>
          <p:nvPr/>
        </p:nvCxnSpPr>
        <p:spPr>
          <a:xfrm>
            <a:off x="7657215" y="3791011"/>
            <a:ext cx="0" cy="430077"/>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7741071" y="3745390"/>
            <a:ext cx="1892912" cy="475698"/>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8614281" y="3745390"/>
            <a:ext cx="1903768" cy="488770"/>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0504491" y="3804083"/>
            <a:ext cx="94454" cy="417005"/>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7811344" y="3773749"/>
            <a:ext cx="433783" cy="447339"/>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H="1">
            <a:off x="8317135" y="3804083"/>
            <a:ext cx="2103755" cy="430077"/>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8533159" y="3748841"/>
            <a:ext cx="1296145" cy="472247"/>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9829304" y="3791011"/>
            <a:ext cx="36003" cy="430077"/>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pic>
        <p:nvPicPr>
          <p:cNvPr id="5136" name="Рисунок 5135"/>
          <p:cNvPicPr>
            <a:picLocks noChangeAspect="1"/>
          </p:cNvPicPr>
          <p:nvPr/>
        </p:nvPicPr>
        <p:blipFill rotWithShape="1">
          <a:blip r:embed="rId2" cstate="print">
            <a:extLst>
              <a:ext uri="{28A0092B-C50C-407E-A947-70E740481C1C}">
                <a14:useLocalDpi xmlns:a14="http://schemas.microsoft.com/office/drawing/2010/main" val="0"/>
              </a:ext>
            </a:extLst>
          </a:blip>
          <a:srcRect l="1951" t="13084" r="2136" b="3589"/>
          <a:stretch/>
        </p:blipFill>
        <p:spPr>
          <a:xfrm>
            <a:off x="2196455" y="3861048"/>
            <a:ext cx="3409025" cy="1493223"/>
          </a:xfrm>
          <a:prstGeom prst="rect">
            <a:avLst/>
          </a:prstGeom>
        </p:spPr>
      </p:pic>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553"/>
          <a:stretch/>
        </p:blipFill>
        <p:spPr bwMode="auto">
          <a:xfrm>
            <a:off x="436695" y="3865245"/>
            <a:ext cx="1656184" cy="149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199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33559" cy="1143000"/>
          </a:xfrm>
        </p:spPr>
        <p:txBody>
          <a:bodyPr>
            <a:noAutofit/>
          </a:bodyPr>
          <a:lstStyle/>
          <a:p>
            <a:r>
              <a:rPr lang="ru-RU" sz="5400" b="1" dirty="0" smtClean="0">
                <a:solidFill>
                  <a:srgbClr val="C00000"/>
                </a:solidFill>
                <a:latin typeface="Comic Sans MS" panose="030F0702030302020204" pitchFamily="66" charset="0"/>
              </a:rPr>
              <a:t>Моногібридне схрещування</a:t>
            </a:r>
            <a:endParaRPr lang="uk-UA" sz="5400" b="1" dirty="0">
              <a:solidFill>
                <a:srgbClr val="C00000"/>
              </a:solidFill>
              <a:latin typeface="Comic Sans MS" panose="030F0702030302020204" pitchFamily="66"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443457627"/>
              </p:ext>
            </p:extLst>
          </p:nvPr>
        </p:nvGraphicFramePr>
        <p:xfrm>
          <a:off x="468263" y="1295988"/>
          <a:ext cx="11449272" cy="5303520"/>
        </p:xfrm>
        <a:graphic>
          <a:graphicData uri="http://schemas.openxmlformats.org/drawingml/2006/table">
            <a:tbl>
              <a:tblPr firstRow="1" bandRow="1">
                <a:tableStyleId>{8799B23B-EC83-4686-B30A-512413B5E67A}</a:tableStyleId>
              </a:tblPr>
              <a:tblGrid>
                <a:gridCol w="5256584"/>
                <a:gridCol w="6192688"/>
              </a:tblGrid>
              <a:tr h="2232248">
                <a:tc rowSpan="2">
                  <a:txBody>
                    <a:bodyPr/>
                    <a:lstStyle/>
                    <a:p>
                      <a:r>
                        <a:rPr lang="uk-UA" sz="2800" dirty="0" smtClean="0">
                          <a:solidFill>
                            <a:srgbClr val="003300"/>
                          </a:solidFill>
                          <a:latin typeface="Comic Sans MS" panose="030F0702030302020204" pitchFamily="66" charset="0"/>
                        </a:rPr>
                        <a:t>Горох посівний</a:t>
                      </a:r>
                    </a:p>
                    <a:p>
                      <a:r>
                        <a:rPr lang="uk-UA" sz="2600" dirty="0" smtClean="0">
                          <a:solidFill>
                            <a:srgbClr val="C00000"/>
                          </a:solidFill>
                          <a:latin typeface="Comic Sans MS" panose="030F0702030302020204" pitchFamily="66" charset="0"/>
                        </a:rPr>
                        <a:t>А</a:t>
                      </a:r>
                      <a:r>
                        <a:rPr lang="uk-UA" sz="2600" dirty="0" smtClean="0">
                          <a:solidFill>
                            <a:srgbClr val="003300"/>
                          </a:solidFill>
                          <a:latin typeface="Comic Sans MS" panose="030F0702030302020204" pitchFamily="66" charset="0"/>
                        </a:rPr>
                        <a:t> – насінини жовтого кольору</a:t>
                      </a:r>
                    </a:p>
                    <a:p>
                      <a:r>
                        <a:rPr lang="uk-UA" sz="2600" dirty="0" smtClean="0">
                          <a:solidFill>
                            <a:srgbClr val="C00000"/>
                          </a:solidFill>
                          <a:latin typeface="Comic Sans MS" panose="030F0702030302020204" pitchFamily="66" charset="0"/>
                        </a:rPr>
                        <a:t>а</a:t>
                      </a:r>
                      <a:r>
                        <a:rPr lang="uk-UA" sz="2600" dirty="0" smtClean="0">
                          <a:solidFill>
                            <a:srgbClr val="003300"/>
                          </a:solidFill>
                          <a:latin typeface="Comic Sans MS" panose="030F0702030302020204" pitchFamily="66" charset="0"/>
                        </a:rPr>
                        <a:t> – насінини зеленого кольору</a:t>
                      </a:r>
                    </a:p>
                    <a:p>
                      <a:r>
                        <a:rPr lang="uk-UA" sz="2600" dirty="0" smtClean="0">
                          <a:solidFill>
                            <a:srgbClr val="003300"/>
                          </a:solidFill>
                          <a:latin typeface="Comic Sans MS" panose="030F0702030302020204" pitchFamily="66" charset="0"/>
                        </a:rPr>
                        <a:t>РР </a:t>
                      </a:r>
                      <a:r>
                        <a:rPr lang="en-US" sz="2400" b="1" kern="1200" dirty="0" smtClean="0">
                          <a:solidFill>
                            <a:srgbClr val="003300"/>
                          </a:solidFill>
                          <a:effectLst/>
                          <a:latin typeface="Comic Sans MS" panose="030F0702030302020204" pitchFamily="66" charset="0"/>
                          <a:ea typeface="+mn-ea"/>
                          <a:cs typeface="+mn-cs"/>
                        </a:rPr>
                        <a:t>F</a:t>
                      </a:r>
                      <a:r>
                        <a:rPr lang="uk-UA" sz="2400" b="1" kern="1200" baseline="-25000" dirty="0" smtClean="0">
                          <a:solidFill>
                            <a:srgbClr val="003300"/>
                          </a:solidFill>
                          <a:effectLst/>
                          <a:latin typeface="Comic Sans MS" panose="030F0702030302020204" pitchFamily="66" charset="0"/>
                          <a:ea typeface="+mn-ea"/>
                          <a:cs typeface="+mn-cs"/>
                        </a:rPr>
                        <a:t>1   </a:t>
                      </a:r>
                      <a:r>
                        <a:rPr lang="uk-UA" sz="2400" dirty="0" smtClean="0">
                          <a:solidFill>
                            <a:srgbClr val="003300"/>
                          </a:solidFill>
                          <a:latin typeface="Comic Sans MS" panose="030F0702030302020204" pitchFamily="66" charset="0"/>
                          <a:cs typeface="Times New Roman"/>
                        </a:rPr>
                        <a:t>♀ </a:t>
                      </a:r>
                      <a:r>
                        <a:rPr lang="uk-UA" sz="2400" dirty="0" smtClean="0">
                          <a:solidFill>
                            <a:srgbClr val="C00000"/>
                          </a:solidFill>
                          <a:latin typeface="Comic Sans MS" panose="030F0702030302020204" pitchFamily="66" charset="0"/>
                          <a:cs typeface="Times New Roman"/>
                        </a:rPr>
                        <a:t>Аа</a:t>
                      </a:r>
                      <a:r>
                        <a:rPr lang="uk-UA" sz="2400" dirty="0" smtClean="0">
                          <a:solidFill>
                            <a:srgbClr val="003300"/>
                          </a:solidFill>
                          <a:latin typeface="Comic Sans MS" panose="030F0702030302020204" pitchFamily="66" charset="0"/>
                          <a:cs typeface="Times New Roman"/>
                        </a:rPr>
                        <a:t> Х ♂ </a:t>
                      </a:r>
                      <a:r>
                        <a:rPr lang="uk-UA" sz="2400" dirty="0" smtClean="0">
                          <a:solidFill>
                            <a:srgbClr val="C00000"/>
                          </a:solidFill>
                          <a:latin typeface="Comic Sans MS" panose="030F0702030302020204" pitchFamily="66" charset="0"/>
                          <a:cs typeface="Times New Roman"/>
                        </a:rPr>
                        <a:t>Аа -?</a:t>
                      </a:r>
                      <a:endParaRPr lang="uk-UA" sz="2600" dirty="0" smtClean="0">
                        <a:solidFill>
                          <a:srgbClr val="003300"/>
                        </a:solidFill>
                        <a:latin typeface="Comic Sans MS" panose="030F0702030302020204" pitchFamily="66"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rgbClr val="003300"/>
                          </a:solidFill>
                          <a:effectLst/>
                          <a:latin typeface="Comic Sans MS" panose="030F0702030302020204" pitchFamily="66" charset="0"/>
                          <a:ea typeface="+mn-ea"/>
                          <a:cs typeface="+mn-cs"/>
                        </a:rPr>
                        <a:t>F</a:t>
                      </a:r>
                      <a:r>
                        <a:rPr lang="uk-UA" sz="2400" b="1" kern="1200" baseline="-25000" dirty="0" smtClean="0">
                          <a:solidFill>
                            <a:srgbClr val="003300"/>
                          </a:solidFill>
                          <a:effectLst/>
                          <a:latin typeface="Comic Sans MS" panose="030F0702030302020204" pitchFamily="66" charset="0"/>
                          <a:ea typeface="+mn-ea"/>
                          <a:cs typeface="+mn-cs"/>
                        </a:rPr>
                        <a:t>2 </a:t>
                      </a:r>
                      <a:r>
                        <a:rPr lang="uk-UA" sz="2800" dirty="0" smtClean="0">
                          <a:solidFill>
                            <a:srgbClr val="003300"/>
                          </a:solidFill>
                          <a:latin typeface="Comic Sans MS" panose="030F0702030302020204" pitchFamily="66" charset="0"/>
                          <a:cs typeface="Times New Roman"/>
                        </a:rPr>
                        <a:t>-?</a:t>
                      </a:r>
                      <a:endParaRPr lang="uk-UA" sz="3200" dirty="0" smtClean="0">
                        <a:solidFill>
                          <a:srgbClr val="003300"/>
                        </a:solidFill>
                        <a:latin typeface="Comic Sans MS" panose="030F0702030302020204" pitchFamily="66" charset="0"/>
                      </a:endParaRPr>
                    </a:p>
                    <a:p>
                      <a:endParaRPr lang="uk-UA" sz="2600" dirty="0" smtClean="0">
                        <a:solidFill>
                          <a:srgbClr val="003300"/>
                        </a:solidFill>
                        <a:latin typeface="Comic Sans MS" panose="030F0702030302020204" pitchFamily="66" charset="0"/>
                      </a:endParaRPr>
                    </a:p>
                    <a:p>
                      <a:endParaRPr lang="uk-UA" sz="2600" dirty="0" smtClean="0">
                        <a:solidFill>
                          <a:srgbClr val="003300"/>
                        </a:solidFill>
                        <a:latin typeface="Comic Sans MS" panose="030F0702030302020204" pitchFamily="66" charset="0"/>
                      </a:endParaRPr>
                    </a:p>
                    <a:p>
                      <a:endParaRPr lang="uk-UA" sz="2600" dirty="0" smtClean="0">
                        <a:solidFill>
                          <a:srgbClr val="003300"/>
                        </a:solidFill>
                        <a:latin typeface="Comic Sans MS" panose="030F0702030302020204" pitchFamily="66" charset="0"/>
                      </a:endParaRPr>
                    </a:p>
                    <a:p>
                      <a:endParaRPr lang="uk-UA" sz="2600" dirty="0" smtClean="0">
                        <a:solidFill>
                          <a:srgbClr val="003300"/>
                        </a:solidFill>
                        <a:latin typeface="Comic Sans MS" panose="030F0702030302020204" pitchFamily="66" charset="0"/>
                      </a:endParaRPr>
                    </a:p>
                    <a:p>
                      <a:endParaRPr lang="uk-UA" sz="2600" dirty="0" smtClean="0">
                        <a:solidFill>
                          <a:srgbClr val="003300"/>
                        </a:solidFill>
                        <a:latin typeface="Comic Sans MS" panose="030F0702030302020204" pitchFamily="66" charset="0"/>
                      </a:endParaRPr>
                    </a:p>
                  </a:txBody>
                  <a:tcPr/>
                </a:tc>
                <a:tc>
                  <a:txBody>
                    <a:bodyPr/>
                    <a:lstStyle/>
                    <a:p>
                      <a:r>
                        <a:rPr lang="uk-UA" sz="2800" dirty="0" smtClean="0">
                          <a:solidFill>
                            <a:srgbClr val="003300"/>
                          </a:solidFill>
                          <a:latin typeface="Comic Sans MS" panose="030F0702030302020204" pitchFamily="66" charset="0"/>
                        </a:rPr>
                        <a:t>РР</a:t>
                      </a:r>
                      <a:r>
                        <a:rPr lang="en-US" sz="2800" b="1" kern="1200" dirty="0" smtClean="0">
                          <a:solidFill>
                            <a:srgbClr val="003300"/>
                          </a:solidFill>
                          <a:effectLst/>
                          <a:latin typeface="Comic Sans MS" panose="030F0702030302020204" pitchFamily="66" charset="0"/>
                          <a:ea typeface="+mn-ea"/>
                          <a:cs typeface="+mn-cs"/>
                        </a:rPr>
                        <a:t>F</a:t>
                      </a:r>
                      <a:r>
                        <a:rPr lang="uk-UA" sz="2800" b="1" kern="1200" baseline="-25000" dirty="0" smtClean="0">
                          <a:solidFill>
                            <a:srgbClr val="003300"/>
                          </a:solidFill>
                          <a:effectLst/>
                          <a:latin typeface="Comic Sans MS" panose="030F0702030302020204" pitchFamily="66" charset="0"/>
                          <a:ea typeface="+mn-ea"/>
                          <a:cs typeface="+mn-cs"/>
                        </a:rPr>
                        <a:t>1</a:t>
                      </a:r>
                      <a:r>
                        <a:rPr lang="uk-UA" sz="2800" dirty="0" smtClean="0">
                          <a:solidFill>
                            <a:srgbClr val="003300"/>
                          </a:solidFill>
                          <a:latin typeface="Comic Sans MS" panose="030F0702030302020204" pitchFamily="66" charset="0"/>
                        </a:rPr>
                        <a:t>      </a:t>
                      </a:r>
                      <a:r>
                        <a:rPr lang="uk-UA" sz="2800" dirty="0" smtClean="0">
                          <a:solidFill>
                            <a:srgbClr val="003300"/>
                          </a:solidFill>
                          <a:latin typeface="Comic Sans MS" panose="030F0702030302020204" pitchFamily="66" charset="0"/>
                          <a:cs typeface="Times New Roman"/>
                        </a:rPr>
                        <a:t>♀ </a:t>
                      </a:r>
                      <a:r>
                        <a:rPr lang="uk-UA" sz="2800" dirty="0" smtClean="0">
                          <a:solidFill>
                            <a:srgbClr val="C00000"/>
                          </a:solidFill>
                          <a:latin typeface="Comic Sans MS" panose="030F0702030302020204" pitchFamily="66" charset="0"/>
                          <a:cs typeface="Times New Roman"/>
                        </a:rPr>
                        <a:t>Аа</a:t>
                      </a:r>
                      <a:r>
                        <a:rPr lang="uk-UA" sz="2800" dirty="0" smtClean="0">
                          <a:solidFill>
                            <a:srgbClr val="003300"/>
                          </a:solidFill>
                          <a:latin typeface="Comic Sans MS" panose="030F0702030302020204" pitchFamily="66" charset="0"/>
                          <a:cs typeface="Times New Roman"/>
                        </a:rPr>
                        <a:t> ж. Х   ♂ </a:t>
                      </a:r>
                      <a:r>
                        <a:rPr lang="uk-UA" sz="2800" dirty="0" smtClean="0">
                          <a:solidFill>
                            <a:srgbClr val="C00000"/>
                          </a:solidFill>
                          <a:latin typeface="Comic Sans MS" panose="030F0702030302020204" pitchFamily="66" charset="0"/>
                          <a:cs typeface="Times New Roman"/>
                        </a:rPr>
                        <a:t>Аа</a:t>
                      </a:r>
                      <a:r>
                        <a:rPr lang="uk-UA" sz="2800" dirty="0" smtClean="0">
                          <a:solidFill>
                            <a:srgbClr val="003300"/>
                          </a:solidFill>
                          <a:latin typeface="Comic Sans MS" panose="030F0702030302020204" pitchFamily="66" charset="0"/>
                          <a:cs typeface="Times New Roman"/>
                        </a:rPr>
                        <a:t> ж.</a:t>
                      </a:r>
                    </a:p>
                    <a:p>
                      <a:r>
                        <a:rPr lang="uk-UA" sz="2800" dirty="0" smtClean="0">
                          <a:solidFill>
                            <a:srgbClr val="003300"/>
                          </a:solidFill>
                          <a:latin typeface="Comic Sans MS" panose="030F0702030302020204" pitchFamily="66" charset="0"/>
                          <a:cs typeface="Times New Roman"/>
                        </a:rPr>
                        <a:t>  </a:t>
                      </a:r>
                      <a:endParaRPr lang="en-US" sz="2800" dirty="0" smtClean="0">
                        <a:solidFill>
                          <a:srgbClr val="003300"/>
                        </a:solidFill>
                        <a:latin typeface="Comic Sans MS" panose="030F0702030302020204" pitchFamily="66" charset="0"/>
                        <a:cs typeface="Times New Roman"/>
                      </a:endParaRPr>
                    </a:p>
                    <a:p>
                      <a:r>
                        <a:rPr lang="en-US" sz="2800" dirty="0" smtClean="0">
                          <a:solidFill>
                            <a:srgbClr val="003300"/>
                          </a:solidFill>
                          <a:latin typeface="Comic Sans MS" panose="030F0702030302020204" pitchFamily="66" charset="0"/>
                          <a:cs typeface="Times New Roman"/>
                        </a:rPr>
                        <a:t>  G</a:t>
                      </a:r>
                      <a:r>
                        <a:rPr lang="en-US" sz="2800" baseline="0" dirty="0" smtClean="0">
                          <a:solidFill>
                            <a:srgbClr val="003300"/>
                          </a:solidFill>
                          <a:latin typeface="Comic Sans MS" panose="030F0702030302020204" pitchFamily="66" charset="0"/>
                          <a:cs typeface="Times New Roman"/>
                        </a:rPr>
                        <a:t>       </a:t>
                      </a:r>
                      <a:r>
                        <a:rPr lang="uk-UA" sz="2800" baseline="0" dirty="0" smtClean="0">
                          <a:solidFill>
                            <a:srgbClr val="003300"/>
                          </a:solidFill>
                          <a:latin typeface="Comic Sans MS" panose="030F0702030302020204" pitchFamily="66" charset="0"/>
                          <a:cs typeface="Times New Roman"/>
                        </a:rPr>
                        <a:t> </a:t>
                      </a:r>
                      <a:r>
                        <a:rPr lang="uk-UA" sz="2800" baseline="0" dirty="0" smtClean="0">
                          <a:solidFill>
                            <a:srgbClr val="C00000"/>
                          </a:solidFill>
                          <a:latin typeface="Comic Sans MS" panose="030F0702030302020204" pitchFamily="66" charset="0"/>
                          <a:cs typeface="Times New Roman"/>
                        </a:rPr>
                        <a:t>А   а        А   а</a:t>
                      </a:r>
                    </a:p>
                    <a:p>
                      <a:r>
                        <a:rPr lang="uk-UA" sz="2800" baseline="0" dirty="0" smtClean="0">
                          <a:solidFill>
                            <a:srgbClr val="003300"/>
                          </a:solidFill>
                          <a:latin typeface="Comic Sans MS" panose="030F0702030302020204" pitchFamily="66" charset="0"/>
                          <a:cs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uk-UA" sz="2800" b="1" kern="1200" baseline="0" dirty="0" smtClean="0">
                          <a:solidFill>
                            <a:srgbClr val="003300"/>
                          </a:solidFill>
                          <a:effectLst/>
                          <a:latin typeface="Comic Sans MS" panose="030F0702030302020204" pitchFamily="66" charset="0"/>
                          <a:ea typeface="+mn-ea"/>
                          <a:cs typeface="+mn-cs"/>
                        </a:rPr>
                        <a:t>  </a:t>
                      </a:r>
                      <a:r>
                        <a:rPr lang="en-US" sz="2800" b="1" kern="1200" dirty="0" smtClean="0">
                          <a:solidFill>
                            <a:srgbClr val="003300"/>
                          </a:solidFill>
                          <a:effectLst/>
                          <a:latin typeface="Comic Sans MS" panose="030F0702030302020204" pitchFamily="66" charset="0"/>
                          <a:ea typeface="+mn-ea"/>
                          <a:cs typeface="+mn-cs"/>
                        </a:rPr>
                        <a:t>F</a:t>
                      </a:r>
                      <a:r>
                        <a:rPr lang="uk-UA" sz="2800" b="1" kern="1200" baseline="-25000" dirty="0" smtClean="0">
                          <a:solidFill>
                            <a:srgbClr val="003300"/>
                          </a:solidFill>
                          <a:effectLst/>
                          <a:latin typeface="Comic Sans MS" panose="030F0702030302020204" pitchFamily="66" charset="0"/>
                          <a:ea typeface="+mn-ea"/>
                          <a:cs typeface="+mn-cs"/>
                        </a:rPr>
                        <a:t>2</a:t>
                      </a:r>
                      <a:r>
                        <a:rPr lang="uk-UA" sz="2800" b="1" kern="1200" baseline="0" dirty="0" smtClean="0">
                          <a:solidFill>
                            <a:srgbClr val="003300"/>
                          </a:solidFill>
                          <a:effectLst/>
                          <a:latin typeface="Comic Sans MS" panose="030F0702030302020204" pitchFamily="66" charset="0"/>
                          <a:ea typeface="+mn-ea"/>
                          <a:cs typeface="Times New Roman"/>
                        </a:rPr>
                        <a:t>       </a:t>
                      </a:r>
                      <a:r>
                        <a:rPr lang="uk-UA" sz="2800" dirty="0" smtClean="0">
                          <a:solidFill>
                            <a:srgbClr val="C00000"/>
                          </a:solidFill>
                          <a:latin typeface="Comic Sans MS" panose="030F0702030302020204" pitchFamily="66" charset="0"/>
                        </a:rPr>
                        <a:t>АА Аа       Аа  аа</a:t>
                      </a:r>
                      <a:r>
                        <a:rPr lang="uk-UA" sz="2800" b="1" kern="1200" baseline="0" dirty="0" smtClean="0">
                          <a:solidFill>
                            <a:srgbClr val="C00000"/>
                          </a:solidFill>
                          <a:effectLst/>
                          <a:latin typeface="Comic Sans MS" panose="030F0702030302020204" pitchFamily="66" charset="0"/>
                          <a:ea typeface="+mn-ea"/>
                          <a:cs typeface="Times New Roman"/>
                        </a:rPr>
                        <a:t>  </a:t>
                      </a:r>
                      <a:r>
                        <a:rPr lang="uk-UA" sz="2800" b="1" kern="1200" baseline="-25000" dirty="0" smtClean="0">
                          <a:solidFill>
                            <a:srgbClr val="C00000"/>
                          </a:solidFill>
                          <a:effectLst/>
                          <a:latin typeface="Comic Sans MS" panose="030F0702030302020204" pitchFamily="66" charset="0"/>
                          <a:ea typeface="+mn-ea"/>
                          <a:cs typeface="+mn-cs"/>
                        </a:rPr>
                        <a:t> </a:t>
                      </a:r>
                    </a:p>
                  </a:txBody>
                  <a:tcPr/>
                </a:tc>
              </a:tr>
              <a:tr h="370840">
                <a:tc vMerge="1">
                  <a:txBody>
                    <a:bodyPr/>
                    <a:lstStyle/>
                    <a:p>
                      <a:endParaRPr lang="uk-UA" dirty="0"/>
                    </a:p>
                  </a:txBody>
                  <a:tcPr/>
                </a:tc>
                <a:tc>
                  <a:txBody>
                    <a:bodyPr/>
                    <a:lstStyle/>
                    <a:p>
                      <a:r>
                        <a:rPr lang="uk-UA" sz="1800" b="1" dirty="0" smtClean="0">
                          <a:solidFill>
                            <a:srgbClr val="C00000"/>
                          </a:solidFill>
                          <a:latin typeface="Comic Sans MS" panose="030F0702030302020204" pitchFamily="66" charset="0"/>
                        </a:rPr>
                        <a:t>За фенотипом:  </a:t>
                      </a:r>
                      <a:r>
                        <a:rPr lang="uk-UA" sz="1800" b="1" dirty="0" smtClean="0">
                          <a:solidFill>
                            <a:srgbClr val="003300"/>
                          </a:solidFill>
                          <a:latin typeface="Comic Sans MS" panose="030F0702030302020204" pitchFamily="66" charset="0"/>
                        </a:rPr>
                        <a:t>3 (жовті) :1 (зелені)  (75% : 25%)                    </a:t>
                      </a:r>
                      <a:r>
                        <a:rPr lang="uk-UA" sz="1800" b="1" dirty="0" smtClean="0">
                          <a:solidFill>
                            <a:srgbClr val="C00000"/>
                          </a:solidFill>
                          <a:latin typeface="Comic Sans MS" panose="030F0702030302020204" pitchFamily="66" charset="0"/>
                        </a:rPr>
                        <a:t>За</a:t>
                      </a:r>
                      <a:r>
                        <a:rPr lang="uk-UA" sz="1800" b="1" baseline="0" dirty="0" smtClean="0">
                          <a:solidFill>
                            <a:srgbClr val="C00000"/>
                          </a:solidFill>
                          <a:latin typeface="Comic Sans MS" panose="030F0702030302020204" pitchFamily="66" charset="0"/>
                        </a:rPr>
                        <a:t> генотипом:  </a:t>
                      </a:r>
                      <a:r>
                        <a:rPr lang="uk-UA" sz="1800" b="1" baseline="0" dirty="0" smtClean="0">
                          <a:solidFill>
                            <a:srgbClr val="003300"/>
                          </a:solidFill>
                          <a:latin typeface="Comic Sans MS" panose="030F0702030302020204" pitchFamily="66" charset="0"/>
                        </a:rPr>
                        <a:t>1 : 2 : 1  (25% : 50% : 25%)</a:t>
                      </a:r>
                    </a:p>
                    <a:p>
                      <a:r>
                        <a:rPr lang="uk-UA" sz="2000" b="1" dirty="0" smtClean="0">
                          <a:solidFill>
                            <a:srgbClr val="003300"/>
                          </a:solidFill>
                          <a:latin typeface="Comic Sans MS" panose="030F0702030302020204" pitchFamily="66" charset="0"/>
                        </a:rPr>
                        <a:t>                    </a:t>
                      </a:r>
                    </a:p>
                    <a:p>
                      <a:endParaRPr lang="uk-UA" sz="2000" b="1" dirty="0">
                        <a:solidFill>
                          <a:srgbClr val="003300"/>
                        </a:solidFill>
                        <a:latin typeface="Comic Sans MS" panose="030F0702030302020204" pitchFamily="66" charset="0"/>
                      </a:endParaRPr>
                    </a:p>
                  </a:txBody>
                  <a:tcPr/>
                </a:tc>
              </a:tr>
              <a:tr h="370840">
                <a:tc gridSpan="2">
                  <a:txBody>
                    <a:bodyPr/>
                    <a:lstStyle/>
                    <a:p>
                      <a:r>
                        <a:rPr lang="uk-UA" sz="2400" b="1" dirty="0" smtClean="0">
                          <a:solidFill>
                            <a:srgbClr val="C00000"/>
                          </a:solidFill>
                          <a:latin typeface="Comic Sans MS" panose="030F0702030302020204" pitchFamily="66" charset="0"/>
                        </a:rPr>
                        <a:t>ІІ закон</a:t>
                      </a:r>
                      <a:r>
                        <a:rPr lang="uk-UA" sz="2400" b="1" baseline="0" dirty="0" smtClean="0">
                          <a:solidFill>
                            <a:srgbClr val="C00000"/>
                          </a:solidFill>
                          <a:latin typeface="Comic Sans MS" panose="030F0702030302020204" pitchFamily="66" charset="0"/>
                        </a:rPr>
                        <a:t> Менделя – закон розщеплення </a:t>
                      </a:r>
                      <a:r>
                        <a:rPr lang="uk-UA" sz="2400" b="1" baseline="0" dirty="0" smtClean="0">
                          <a:solidFill>
                            <a:srgbClr val="003300"/>
                          </a:solidFill>
                          <a:latin typeface="Comic Sans MS" panose="030F0702030302020204" pitchFamily="66" charset="0"/>
                        </a:rPr>
                        <a:t>(1865) –  при схрещуванні </a:t>
                      </a:r>
                      <a:r>
                        <a:rPr lang="uk-UA" sz="2400" b="1" baseline="0" dirty="0" smtClean="0">
                          <a:solidFill>
                            <a:srgbClr val="003300"/>
                          </a:solidFill>
                          <a:latin typeface="Comic Sans MS" panose="030F0702030302020204" pitchFamily="66" charset="0"/>
                        </a:rPr>
                        <a:t>гібридів І </a:t>
                      </a:r>
                      <a:r>
                        <a:rPr lang="uk-UA" sz="2400" b="1" baseline="0" dirty="0" smtClean="0">
                          <a:solidFill>
                            <a:srgbClr val="003300"/>
                          </a:solidFill>
                          <a:latin typeface="Comic Sans MS" panose="030F0702030302020204" pitchFamily="66" charset="0"/>
                        </a:rPr>
                        <a:t>покоління між собою у їх нащадків спостерігається явище розщеплення ознак у фенотипі у співвідношенні 3:1, у генотипі – 1:2:1</a:t>
                      </a:r>
                      <a:endParaRPr lang="uk-UA" sz="2400" b="1" dirty="0">
                        <a:solidFill>
                          <a:srgbClr val="003300"/>
                        </a:solidFill>
                        <a:latin typeface="Comic Sans MS" panose="030F0702030302020204" pitchFamily="66" charset="0"/>
                      </a:endParaRPr>
                    </a:p>
                  </a:txBody>
                  <a:tcPr/>
                </a:tc>
                <a:tc hMerge="1">
                  <a:txBody>
                    <a:bodyPr/>
                    <a:lstStyle/>
                    <a:p>
                      <a:endParaRPr lang="uk-UA" sz="2000" b="1" dirty="0">
                        <a:solidFill>
                          <a:srgbClr val="003300"/>
                        </a:solidFill>
                        <a:latin typeface="Comic Sans MS" panose="030F0702030302020204" pitchFamily="66" charset="0"/>
                      </a:endParaRPr>
                    </a:p>
                  </a:txBody>
                  <a:tcPr/>
                </a:tc>
              </a:tr>
            </a:tbl>
          </a:graphicData>
        </a:graphic>
      </p:graphicFrame>
      <p:cxnSp>
        <p:nvCxnSpPr>
          <p:cNvPr id="6" name="Прямая со стрелкой 5"/>
          <p:cNvCxnSpPr/>
          <p:nvPr/>
        </p:nvCxnSpPr>
        <p:spPr>
          <a:xfrm flipH="1">
            <a:off x="7741071" y="1772816"/>
            <a:ext cx="216024" cy="360040"/>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10045327" y="1772816"/>
            <a:ext cx="225138" cy="443144"/>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8236239" y="1745196"/>
            <a:ext cx="144016" cy="387660"/>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0443706" y="1791063"/>
            <a:ext cx="108012" cy="413801"/>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7507045" y="2204864"/>
            <a:ext cx="46805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7" name="Овал 16"/>
          <p:cNvSpPr/>
          <p:nvPr/>
        </p:nvSpPr>
        <p:spPr>
          <a:xfrm>
            <a:off x="8200463" y="2196969"/>
            <a:ext cx="46805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8" name="Овал 17"/>
          <p:cNvSpPr/>
          <p:nvPr/>
        </p:nvSpPr>
        <p:spPr>
          <a:xfrm>
            <a:off x="9691567" y="2204864"/>
            <a:ext cx="46805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sp>
        <p:nvSpPr>
          <p:cNvPr id="19" name="Овал 18"/>
          <p:cNvSpPr/>
          <p:nvPr/>
        </p:nvSpPr>
        <p:spPr>
          <a:xfrm>
            <a:off x="10317692" y="2225825"/>
            <a:ext cx="468052"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dirty="0"/>
          </a:p>
        </p:txBody>
      </p:sp>
      <p:cxnSp>
        <p:nvCxnSpPr>
          <p:cNvPr id="20" name="Прямая со стрелкой 19"/>
          <p:cNvCxnSpPr/>
          <p:nvPr/>
        </p:nvCxnSpPr>
        <p:spPr>
          <a:xfrm>
            <a:off x="7741071" y="2648008"/>
            <a:ext cx="0" cy="430077"/>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7803571" y="2594256"/>
            <a:ext cx="1892912" cy="475698"/>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a:off x="8713179" y="2599182"/>
            <a:ext cx="1903768" cy="488770"/>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10551718" y="2643576"/>
            <a:ext cx="94454" cy="417005"/>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a:off x="7868874" y="2646289"/>
            <a:ext cx="448261" cy="414292"/>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p:nvPr/>
        </p:nvCxnSpPr>
        <p:spPr>
          <a:xfrm flipH="1">
            <a:off x="8317135" y="2673166"/>
            <a:ext cx="2103755" cy="430077"/>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8551160" y="2657873"/>
            <a:ext cx="1296145" cy="472247"/>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p:nvPr/>
        </p:nvCxnSpPr>
        <p:spPr>
          <a:xfrm>
            <a:off x="9925593" y="2691044"/>
            <a:ext cx="36003" cy="430077"/>
          </a:xfrm>
          <a:prstGeom prst="straightConnector1">
            <a:avLst/>
          </a:prstGeom>
          <a:ln>
            <a:solidFill>
              <a:srgbClr val="003300"/>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6" name="Таблица 15"/>
          <p:cNvGraphicFramePr>
            <a:graphicFrameLocks noGrp="1"/>
          </p:cNvGraphicFramePr>
          <p:nvPr>
            <p:extLst>
              <p:ext uri="{D42A27DB-BD31-4B8C-83A1-F6EECF244321}">
                <p14:modId xmlns:p14="http://schemas.microsoft.com/office/powerpoint/2010/main" val="4220417819"/>
              </p:ext>
            </p:extLst>
          </p:nvPr>
        </p:nvGraphicFramePr>
        <p:xfrm>
          <a:off x="5796855" y="4149080"/>
          <a:ext cx="6112314" cy="1188720"/>
        </p:xfrm>
        <a:graphic>
          <a:graphicData uri="http://schemas.openxmlformats.org/drawingml/2006/table">
            <a:tbl>
              <a:tblPr firstRow="1" bandRow="1">
                <a:tableStyleId>{8799B23B-EC83-4686-B30A-512413B5E67A}</a:tableStyleId>
              </a:tblPr>
              <a:tblGrid>
                <a:gridCol w="1963204"/>
                <a:gridCol w="2141252"/>
                <a:gridCol w="2007858"/>
              </a:tblGrid>
              <a:tr h="1038984">
                <a:tc>
                  <a:txBody>
                    <a:bodyPr/>
                    <a:lstStyle/>
                    <a:p>
                      <a:r>
                        <a:rPr lang="uk-UA" sz="1800" b="1" dirty="0" smtClean="0">
                          <a:solidFill>
                            <a:srgbClr val="C00000"/>
                          </a:solidFill>
                          <a:latin typeface="Comic Sans MS" panose="030F0702030302020204" pitchFamily="66" charset="0"/>
                        </a:rPr>
                        <a:t>АА</a:t>
                      </a:r>
                      <a:r>
                        <a:rPr lang="uk-UA" sz="1800" b="1" dirty="0" smtClean="0">
                          <a:solidFill>
                            <a:srgbClr val="003300"/>
                          </a:solidFill>
                          <a:latin typeface="Comic Sans MS" panose="030F0702030302020204" pitchFamily="66" charset="0"/>
                        </a:rPr>
                        <a:t> – гомозиготні за домінантною ознакою</a:t>
                      </a:r>
                      <a:endParaRPr lang="uk-UA" sz="1800" b="1" dirty="0">
                        <a:solidFill>
                          <a:srgbClr val="003300"/>
                        </a:solidFill>
                        <a:latin typeface="Comic Sans MS" panose="030F0702030302020204" pitchFamily="66" charset="0"/>
                      </a:endParaRPr>
                    </a:p>
                  </a:txBody>
                  <a:tcPr/>
                </a:tc>
                <a:tc>
                  <a:txBody>
                    <a:bodyPr/>
                    <a:lstStyle/>
                    <a:p>
                      <a:r>
                        <a:rPr lang="uk-UA" sz="1800" b="1" dirty="0" smtClean="0">
                          <a:solidFill>
                            <a:srgbClr val="C00000"/>
                          </a:solidFill>
                          <a:latin typeface="Comic Sans MS" panose="030F0702030302020204" pitchFamily="66" charset="0"/>
                        </a:rPr>
                        <a:t>Аа </a:t>
                      </a:r>
                      <a:r>
                        <a:rPr lang="uk-UA" sz="1800" b="1" dirty="0" smtClean="0">
                          <a:solidFill>
                            <a:srgbClr val="003300"/>
                          </a:solidFill>
                          <a:latin typeface="Comic Sans MS" panose="030F0702030302020204" pitchFamily="66" charset="0"/>
                        </a:rPr>
                        <a:t>- гетерозиготні</a:t>
                      </a:r>
                      <a:endParaRPr lang="uk-UA" sz="1800" b="1" dirty="0">
                        <a:solidFill>
                          <a:srgbClr val="003300"/>
                        </a:solidFill>
                        <a:latin typeface="Comic Sans MS" panose="030F0702030302020204" pitchFamily="66" charset="0"/>
                      </a:endParaRPr>
                    </a:p>
                  </a:txBody>
                  <a:tcPr/>
                </a:tc>
                <a:tc>
                  <a:txBody>
                    <a:bodyPr/>
                    <a:lstStyle/>
                    <a:p>
                      <a:r>
                        <a:rPr lang="uk-UA" sz="1800" b="1" dirty="0" smtClean="0">
                          <a:solidFill>
                            <a:srgbClr val="C00000"/>
                          </a:solidFill>
                          <a:latin typeface="Comic Sans MS" panose="030F0702030302020204" pitchFamily="66" charset="0"/>
                        </a:rPr>
                        <a:t>аа</a:t>
                      </a:r>
                      <a:r>
                        <a:rPr lang="uk-UA" sz="1800" b="1" dirty="0" smtClean="0">
                          <a:solidFill>
                            <a:srgbClr val="003300"/>
                          </a:solidFill>
                          <a:latin typeface="Comic Sans MS" panose="030F0702030302020204" pitchFamily="66" charset="0"/>
                        </a:rPr>
                        <a:t> </a:t>
                      </a:r>
                      <a:r>
                        <a:rPr lang="uk-UA" sz="1800" b="1" dirty="0" smtClean="0">
                          <a:solidFill>
                            <a:srgbClr val="003300"/>
                          </a:solidFill>
                          <a:latin typeface="Comic Sans MS" panose="030F0702030302020204" pitchFamily="66" charset="0"/>
                        </a:rPr>
                        <a:t>– гомозиготні за рецесивною ознакою</a:t>
                      </a:r>
                      <a:endParaRPr lang="uk-UA" sz="1800" b="1" dirty="0">
                        <a:solidFill>
                          <a:srgbClr val="003300"/>
                        </a:solidFill>
                        <a:latin typeface="Comic Sans MS" panose="030F0702030302020204" pitchFamily="66" charset="0"/>
                      </a:endParaRPr>
                    </a:p>
                  </a:txBody>
                  <a:tcPr/>
                </a:tc>
              </a:tr>
            </a:tbl>
          </a:graphicData>
        </a:graphic>
      </p:graphicFrame>
      <p:pic>
        <p:nvPicPr>
          <p:cNvPr id="21" name="Рисунок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4251" y="3745668"/>
            <a:ext cx="3153213" cy="1622706"/>
          </a:xfrm>
          <a:prstGeom prst="rect">
            <a:avLst/>
          </a:prstGeom>
        </p:spPr>
      </p:pic>
      <p:pic>
        <p:nvPicPr>
          <p:cNvPr id="25" name="Рисунок 24"/>
          <p:cNvPicPr>
            <a:picLocks noChangeAspect="1"/>
          </p:cNvPicPr>
          <p:nvPr/>
        </p:nvPicPr>
        <p:blipFill rotWithShape="1">
          <a:blip r:embed="rId3">
            <a:extLst>
              <a:ext uri="{28A0092B-C50C-407E-A947-70E740481C1C}">
                <a14:useLocalDpi xmlns:a14="http://schemas.microsoft.com/office/drawing/2010/main" val="0"/>
              </a:ext>
            </a:extLst>
          </a:blip>
          <a:srcRect l="10484" t="926" r="10484" b="-926"/>
          <a:stretch/>
        </p:blipFill>
        <p:spPr>
          <a:xfrm>
            <a:off x="505137" y="3753111"/>
            <a:ext cx="1944158" cy="1607821"/>
          </a:xfrm>
          <a:prstGeom prst="rect">
            <a:avLst/>
          </a:prstGeom>
        </p:spPr>
      </p:pic>
    </p:spTree>
    <p:extLst>
      <p:ext uri="{BB962C8B-B14F-4D97-AF65-F5344CB8AC3E}">
        <p14:creationId xmlns:p14="http://schemas.microsoft.com/office/powerpoint/2010/main" val="3868388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33559" cy="1143000"/>
          </a:xfrm>
        </p:spPr>
        <p:txBody>
          <a:bodyPr>
            <a:noAutofit/>
          </a:bodyPr>
          <a:lstStyle/>
          <a:p>
            <a:r>
              <a:rPr lang="ru-RU" sz="5400" b="1" dirty="0" smtClean="0">
                <a:solidFill>
                  <a:srgbClr val="C00000"/>
                </a:solidFill>
                <a:latin typeface="Comic Sans MS" panose="030F0702030302020204" pitchFamily="66" charset="0"/>
              </a:rPr>
              <a:t>Закон чистоти гамет</a:t>
            </a:r>
            <a:endParaRPr lang="uk-UA" sz="5400" b="1" dirty="0">
              <a:solidFill>
                <a:srgbClr val="C00000"/>
              </a:solidFill>
              <a:latin typeface="Comic Sans MS" panose="030F0702030302020204" pitchFamily="66"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676955122"/>
              </p:ext>
            </p:extLst>
          </p:nvPr>
        </p:nvGraphicFramePr>
        <p:xfrm>
          <a:off x="396255" y="1028379"/>
          <a:ext cx="9433048" cy="2468880"/>
        </p:xfrm>
        <a:graphic>
          <a:graphicData uri="http://schemas.openxmlformats.org/drawingml/2006/table">
            <a:tbl>
              <a:tblPr firstRow="1" bandRow="1">
                <a:tableStyleId>{8799B23B-EC83-4686-B30A-512413B5E67A}</a:tableStyleId>
              </a:tblPr>
              <a:tblGrid>
                <a:gridCol w="9433048"/>
              </a:tblGrid>
              <a:tr h="1041390">
                <a:tc>
                  <a:txBody>
                    <a:bodyPr/>
                    <a:lstStyle/>
                    <a:p>
                      <a:pPr marL="342900" indent="-342900">
                        <a:buFont typeface="Arial" panose="020B0604020202020204" pitchFamily="34" charset="0"/>
                        <a:buChar char="•"/>
                      </a:pPr>
                      <a:r>
                        <a:rPr lang="ru-RU" sz="1800" b="1" dirty="0" smtClean="0">
                          <a:solidFill>
                            <a:srgbClr val="003300"/>
                          </a:solidFill>
                          <a:latin typeface="Comic Sans MS" panose="030F0702030302020204" pitchFamily="66" charset="0"/>
                        </a:rPr>
                        <a:t>поява серед нащадків особин з рецесивним проявом ознак дала можливість Менделю зробити висновок про те, що «спадкові задатки» можуть пригнічуватись, але не зникати. Оскільки передача прояву ознак здійснюється через гамети, то було сформульовано гіпотезу чистоти гамет</a:t>
                      </a:r>
                      <a:endParaRPr lang="uk-UA" sz="1800" b="1" dirty="0">
                        <a:solidFill>
                          <a:srgbClr val="003300"/>
                        </a:solidFill>
                        <a:latin typeface="Comic Sans MS" panose="030F0702030302020204" pitchFamily="66" charset="0"/>
                      </a:endParaRPr>
                    </a:p>
                  </a:txBody>
                  <a:tcPr/>
                </a:tc>
              </a:tr>
              <a:tr h="811675">
                <a:tc>
                  <a:txBody>
                    <a:bodyPr/>
                    <a:lstStyle/>
                    <a:p>
                      <a:pPr marL="342900" indent="-342900">
                        <a:buFont typeface="Arial" panose="020B0604020202020204" pitchFamily="34" charset="0"/>
                        <a:buChar char="•"/>
                      </a:pPr>
                      <a:r>
                        <a:rPr lang="uk-UA" sz="1800" b="1" dirty="0" smtClean="0">
                          <a:solidFill>
                            <a:srgbClr val="003300"/>
                          </a:solidFill>
                          <a:latin typeface="Comic Sans MS" panose="030F0702030302020204" pitchFamily="66" charset="0"/>
                        </a:rPr>
                        <a:t>пізніше ця гіпотеза отримала цитологічне пояснення, і в 1902 р. англійський генетик В. Бетсон сформулював </a:t>
                      </a:r>
                      <a:r>
                        <a:rPr lang="uk-UA" sz="1800" b="1" dirty="0" smtClean="0">
                          <a:solidFill>
                            <a:srgbClr val="C00000"/>
                          </a:solidFill>
                          <a:latin typeface="Comic Sans MS" panose="030F0702030302020204" pitchFamily="66" charset="0"/>
                        </a:rPr>
                        <a:t>закон чистоти гамет</a:t>
                      </a:r>
                      <a:r>
                        <a:rPr lang="uk-UA" sz="1800" b="1" dirty="0" smtClean="0">
                          <a:solidFill>
                            <a:srgbClr val="003300"/>
                          </a:solidFill>
                          <a:latin typeface="Comic Sans MS" panose="030F0702030302020204" pitchFamily="66" charset="0"/>
                        </a:rPr>
                        <a:t>: в гібридного (гетерозиготного) організму гамети є «чистими».</a:t>
                      </a:r>
                      <a:endParaRPr lang="uk-UA" sz="1800" b="1" dirty="0">
                        <a:solidFill>
                          <a:srgbClr val="003300"/>
                        </a:solidFill>
                        <a:latin typeface="Comic Sans MS" panose="030F0702030302020204" pitchFamily="66" charset="0"/>
                      </a:endParaRPr>
                    </a:p>
                  </a:txBody>
                  <a:tcPr/>
                </a:tc>
              </a:tr>
              <a:tr h="273587">
                <a:tc>
                  <a:txBody>
                    <a:bodyPr/>
                    <a:lstStyle/>
                    <a:p>
                      <a:pPr marL="342900" indent="-342900">
                        <a:buFont typeface="Arial" panose="020B0604020202020204" pitchFamily="34" charset="0"/>
                        <a:buChar char="•"/>
                      </a:pPr>
                      <a:r>
                        <a:rPr lang="uk-UA" b="1" dirty="0" smtClean="0">
                          <a:solidFill>
                            <a:srgbClr val="003300"/>
                          </a:solidFill>
                          <a:latin typeface="Comic Sans MS" panose="030F0702030302020204" pitchFamily="66" charset="0"/>
                        </a:rPr>
                        <a:t>як уже зазначалося, в локусах гомологічних хромосом містяться алелі гена</a:t>
                      </a:r>
                      <a:endParaRPr lang="uk-UA" sz="1800" b="1" dirty="0">
                        <a:solidFill>
                          <a:srgbClr val="003300"/>
                        </a:solidFill>
                        <a:latin typeface="Comic Sans MS" panose="030F0702030302020204" pitchFamily="66" charset="0"/>
                      </a:endParaRPr>
                    </a:p>
                  </a:txBody>
                  <a:tcPr/>
                </a:tc>
              </a:tr>
            </a:tbl>
          </a:graphicData>
        </a:graphic>
      </p:graphicFrame>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519" r="11956"/>
          <a:stretch/>
        </p:blipFill>
        <p:spPr bwMode="auto">
          <a:xfrm>
            <a:off x="9941201" y="1028379"/>
            <a:ext cx="1977641" cy="2832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10205303" y="3337652"/>
            <a:ext cx="1449436" cy="523220"/>
          </a:xfrm>
          <a:prstGeom prst="rect">
            <a:avLst/>
          </a:prstGeom>
        </p:spPr>
        <p:txBody>
          <a:bodyPr wrap="none">
            <a:spAutoFit/>
          </a:bodyPr>
          <a:lstStyle/>
          <a:p>
            <a:pPr algn="ctr"/>
            <a:r>
              <a:rPr lang="ru-RU" sz="1400" b="1" dirty="0" smtClean="0">
                <a:solidFill>
                  <a:schemeClr val="bg1"/>
                </a:solidFill>
                <a:latin typeface="Comic Sans MS" panose="030F0702030302020204" pitchFamily="66" charset="0"/>
              </a:rPr>
              <a:t>Вільям Бетсон</a:t>
            </a:r>
          </a:p>
          <a:p>
            <a:pPr algn="ctr"/>
            <a:r>
              <a:rPr lang="ru-RU" sz="1400" b="1" dirty="0">
                <a:solidFill>
                  <a:schemeClr val="bg1"/>
                </a:solidFill>
                <a:latin typeface="Comic Sans MS" panose="030F0702030302020204" pitchFamily="66" charset="0"/>
              </a:rPr>
              <a:t>(</a:t>
            </a:r>
            <a:r>
              <a:rPr lang="ru-RU" sz="1400" b="1" dirty="0" smtClean="0">
                <a:solidFill>
                  <a:schemeClr val="bg1"/>
                </a:solidFill>
                <a:latin typeface="Comic Sans MS" panose="030F0702030302020204" pitchFamily="66" charset="0"/>
              </a:rPr>
              <a:t>1861 – 1926)</a:t>
            </a:r>
            <a:endParaRPr lang="uk-UA" sz="1400" dirty="0">
              <a:solidFill>
                <a:schemeClr val="bg1"/>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2973519243"/>
              </p:ext>
            </p:extLst>
          </p:nvPr>
        </p:nvGraphicFramePr>
        <p:xfrm>
          <a:off x="9941201" y="3885962"/>
          <a:ext cx="1977641" cy="2560320"/>
        </p:xfrm>
        <a:graphic>
          <a:graphicData uri="http://schemas.openxmlformats.org/drawingml/2006/table">
            <a:tbl>
              <a:tblPr firstRow="1" bandRow="1">
                <a:tableStyleId>{8799B23B-EC83-4686-B30A-512413B5E67A}</a:tableStyleId>
              </a:tblPr>
              <a:tblGrid>
                <a:gridCol w="1977641"/>
              </a:tblGrid>
              <a:tr h="370840">
                <a:tc>
                  <a:txBody>
                    <a:bodyPr/>
                    <a:lstStyle/>
                    <a:p>
                      <a:pPr algn="ctr"/>
                      <a:r>
                        <a:rPr lang="uk-UA" dirty="0" smtClean="0">
                          <a:solidFill>
                            <a:srgbClr val="003300"/>
                          </a:solidFill>
                          <a:latin typeface="Comic Sans MS" panose="030F0702030302020204" pitchFamily="66" charset="0"/>
                        </a:rPr>
                        <a:t>В.Бетсон - англійський біолог-антидарвініст, прихильник менделізму;</a:t>
                      </a:r>
                    </a:p>
                    <a:p>
                      <a:pPr algn="ctr"/>
                      <a:r>
                        <a:rPr lang="ru-RU" dirty="0" smtClean="0">
                          <a:solidFill>
                            <a:srgbClr val="003300"/>
                          </a:solidFill>
                          <a:latin typeface="Comic Sans MS" panose="030F0702030302020204" pitchFamily="66" charset="0"/>
                        </a:rPr>
                        <a:t>запропонував термін «генетика»</a:t>
                      </a:r>
                      <a:endParaRPr lang="uk-UA" dirty="0">
                        <a:solidFill>
                          <a:srgbClr val="003300"/>
                        </a:solidFill>
                        <a:latin typeface="Comic Sans MS" panose="030F0702030302020204" pitchFamily="66" charset="0"/>
                      </a:endParaRPr>
                    </a:p>
                  </a:txBody>
                  <a:tcPr/>
                </a:tc>
              </a:tr>
            </a:tbl>
          </a:graphicData>
        </a:graphic>
      </p:graphicFrame>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415" y="3600677"/>
            <a:ext cx="3888432" cy="2518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Таблица 5"/>
          <p:cNvGraphicFramePr>
            <a:graphicFrameLocks noGrp="1"/>
          </p:cNvGraphicFramePr>
          <p:nvPr>
            <p:extLst>
              <p:ext uri="{D42A27DB-BD31-4B8C-83A1-F6EECF244321}">
                <p14:modId xmlns:p14="http://schemas.microsoft.com/office/powerpoint/2010/main" val="3129932645"/>
              </p:ext>
            </p:extLst>
          </p:nvPr>
        </p:nvGraphicFramePr>
        <p:xfrm>
          <a:off x="4212680" y="3599438"/>
          <a:ext cx="5548912" cy="2834640"/>
        </p:xfrm>
        <a:graphic>
          <a:graphicData uri="http://schemas.openxmlformats.org/drawingml/2006/table">
            <a:tbl>
              <a:tblPr firstRow="1" bandRow="1">
                <a:tableStyleId>{C083E6E3-FA7D-4D7B-A595-EF9225AFEA82}</a:tableStyleId>
              </a:tblPr>
              <a:tblGrid>
                <a:gridCol w="5548912"/>
              </a:tblGrid>
              <a:tr h="370840">
                <a:tc>
                  <a:txBody>
                    <a:bodyPr/>
                    <a:lstStyle/>
                    <a:p>
                      <a:pPr marL="285750" indent="-285750">
                        <a:buFont typeface="Arial" panose="020B0604020202020204" pitchFamily="34" charset="0"/>
                        <a:buChar char="•"/>
                      </a:pPr>
                      <a:r>
                        <a:rPr lang="uk-UA" dirty="0" smtClean="0">
                          <a:solidFill>
                            <a:srgbClr val="003300"/>
                          </a:solidFill>
                          <a:latin typeface="Comic Sans MS" panose="030F0702030302020204" pitchFamily="66" charset="0"/>
                        </a:rPr>
                        <a:t>якщо це гетерозиготна особина, то в одній із гомологічних хромосом міститься домінантний алель, у другій - рецесивний. У разі утворення статевих клітин відбувається мейоз, і в кожну з гамет потрапляє гаплоїдний набір хромосом. Гамети мають лише одну хромосому з кожної пари гомологічних хромосом і, відповідно, лише один ген з кожної пари алельних генів, тобто гамети є чистими.</a:t>
                      </a:r>
                      <a:endParaRPr lang="uk-UA" dirty="0"/>
                    </a:p>
                  </a:txBody>
                  <a:tcPr/>
                </a:tc>
              </a:tr>
            </a:tbl>
          </a:graphicData>
        </a:graphic>
      </p:graphicFrame>
      <p:sp>
        <p:nvSpPr>
          <p:cNvPr id="7" name="Прямоугольник 6"/>
          <p:cNvSpPr/>
          <p:nvPr/>
        </p:nvSpPr>
        <p:spPr>
          <a:xfrm>
            <a:off x="477856" y="6137465"/>
            <a:ext cx="3661550" cy="307777"/>
          </a:xfrm>
          <a:prstGeom prst="rect">
            <a:avLst/>
          </a:prstGeom>
        </p:spPr>
        <p:txBody>
          <a:bodyPr wrap="square">
            <a:spAutoFit/>
          </a:bodyPr>
          <a:lstStyle/>
          <a:p>
            <a:pPr algn="ctr"/>
            <a:r>
              <a:rPr lang="uk-UA" sz="1400" b="1" dirty="0">
                <a:solidFill>
                  <a:srgbClr val="003300"/>
                </a:solidFill>
                <a:latin typeface="Comic Sans MS" panose="030F0702030302020204" pitchFamily="66" charset="0"/>
              </a:rPr>
              <a:t>Схема гіпотези «чистоти гамет»</a:t>
            </a:r>
          </a:p>
        </p:txBody>
      </p:sp>
    </p:spTree>
    <p:extLst>
      <p:ext uri="{BB962C8B-B14F-4D97-AF65-F5344CB8AC3E}">
        <p14:creationId xmlns:p14="http://schemas.microsoft.com/office/powerpoint/2010/main" val="3212171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279" y="116632"/>
            <a:ext cx="10952798" cy="1143000"/>
          </a:xfrm>
        </p:spPr>
        <p:txBody>
          <a:bodyPr>
            <a:normAutofit/>
          </a:bodyPr>
          <a:lstStyle/>
          <a:p>
            <a:r>
              <a:rPr lang="uk-UA" sz="5400" b="1" dirty="0" smtClean="0">
                <a:solidFill>
                  <a:srgbClr val="C00000"/>
                </a:solidFill>
                <a:latin typeface="Comic Sans MS" panose="030F0702030302020204" pitchFamily="66" charset="0"/>
              </a:rPr>
              <a:t>Висновки</a:t>
            </a:r>
            <a:endParaRPr lang="uk-UA" sz="54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468263" y="1196752"/>
            <a:ext cx="11449272" cy="5328592"/>
          </a:xfrm>
        </p:spPr>
        <p:txBody>
          <a:bodyPr>
            <a:normAutofit fontScale="85000" lnSpcReduction="20000"/>
          </a:bodyPr>
          <a:lstStyle/>
          <a:p>
            <a:r>
              <a:rPr lang="uk-UA" b="1" dirty="0" smtClean="0">
                <a:solidFill>
                  <a:srgbClr val="C00000"/>
                </a:solidFill>
                <a:latin typeface="Comic Sans MS" panose="030F0702030302020204" pitchFamily="66" charset="0"/>
              </a:rPr>
              <a:t>Йоган Грегор Мендель</a:t>
            </a:r>
            <a:r>
              <a:rPr lang="uk-UA" b="1" dirty="0" smtClean="0">
                <a:solidFill>
                  <a:srgbClr val="003300"/>
                </a:solidFill>
                <a:latin typeface="Comic Sans MS" panose="030F0702030302020204" pitchFamily="66" charset="0"/>
              </a:rPr>
              <a:t> –</a:t>
            </a:r>
            <a:r>
              <a:rPr lang="ru-RU" b="1" dirty="0">
                <a:solidFill>
                  <a:srgbClr val="003300"/>
                </a:solidFill>
                <a:latin typeface="Comic Sans MS" panose="030F0702030302020204" pitchFamily="66" charset="0"/>
              </a:rPr>
              <a:t> </a:t>
            </a:r>
            <a:r>
              <a:rPr lang="ru-RU" b="1" dirty="0" smtClean="0">
                <a:solidFill>
                  <a:srgbClr val="003300"/>
                </a:solidFill>
                <a:latin typeface="Comic Sans MS" panose="030F0702030302020204" pitchFamily="66" charset="0"/>
              </a:rPr>
              <a:t>батько генетики, відкрив основні принципи </a:t>
            </a:r>
            <a:r>
              <a:rPr lang="ru-RU" b="1" dirty="0">
                <a:solidFill>
                  <a:srgbClr val="003300"/>
                </a:solidFill>
                <a:latin typeface="Comic Sans MS" panose="030F0702030302020204" pitchFamily="66" charset="0"/>
              </a:rPr>
              <a:t>спадковості</a:t>
            </a:r>
            <a:r>
              <a:rPr lang="uk-UA" b="1" dirty="0" smtClean="0">
                <a:solidFill>
                  <a:srgbClr val="003300"/>
                </a:solidFill>
                <a:latin typeface="Comic Sans MS" panose="030F0702030302020204" pitchFamily="66" charset="0"/>
              </a:rPr>
              <a:t> </a:t>
            </a:r>
          </a:p>
          <a:p>
            <a:r>
              <a:rPr lang="uk-UA" b="1" dirty="0" smtClean="0">
                <a:solidFill>
                  <a:srgbClr val="C00000"/>
                </a:solidFill>
                <a:latin typeface="Comic Sans MS" panose="030F0702030302020204" pitchFamily="66" charset="0"/>
              </a:rPr>
              <a:t>І закон Менделя</a:t>
            </a:r>
            <a:r>
              <a:rPr lang="uk-UA" b="1" dirty="0" smtClean="0">
                <a:solidFill>
                  <a:srgbClr val="003300"/>
                </a:solidFill>
                <a:latin typeface="Comic Sans MS" panose="030F0702030302020204" pitchFamily="66" charset="0"/>
              </a:rPr>
              <a:t> – закон одноманітності гібридів першого покоління формулюється </a:t>
            </a:r>
            <a:r>
              <a:rPr lang="uk-UA" b="1" dirty="0">
                <a:solidFill>
                  <a:srgbClr val="003300"/>
                </a:solidFill>
                <a:latin typeface="Comic Sans MS" panose="030F0702030302020204" pitchFamily="66" charset="0"/>
              </a:rPr>
              <a:t>так: під час моногібридного схрещування батьківських особин, що різняться проявами однієї ознаки, у потомстві спостерігаються лише домінантні прояви ознаки, і усі нащадки будуть одноманітними як за генотипом, так і за </a:t>
            </a:r>
            <a:r>
              <a:rPr lang="uk-UA" b="1" dirty="0" smtClean="0">
                <a:solidFill>
                  <a:srgbClr val="003300"/>
                </a:solidFill>
                <a:latin typeface="Comic Sans MS" panose="030F0702030302020204" pitchFamily="66" charset="0"/>
              </a:rPr>
              <a:t>фенотипом</a:t>
            </a:r>
          </a:p>
          <a:p>
            <a:r>
              <a:rPr lang="uk-UA" b="1" dirty="0" smtClean="0">
                <a:solidFill>
                  <a:srgbClr val="C00000"/>
                </a:solidFill>
                <a:latin typeface="Comic Sans MS" panose="030F0702030302020204" pitchFamily="66" charset="0"/>
              </a:rPr>
              <a:t>ІІ закон Менделя </a:t>
            </a:r>
            <a:r>
              <a:rPr lang="uk-UA" b="1" dirty="0" smtClean="0">
                <a:solidFill>
                  <a:srgbClr val="003300"/>
                </a:solidFill>
                <a:latin typeface="Comic Sans MS" panose="030F0702030302020204" pitchFamily="66" charset="0"/>
              </a:rPr>
              <a:t>– закон розщеплення </a:t>
            </a:r>
            <a:r>
              <a:rPr lang="uk-UA" b="1" dirty="0">
                <a:solidFill>
                  <a:srgbClr val="003300"/>
                </a:solidFill>
                <a:latin typeface="Comic Sans MS" panose="030F0702030302020204" pitchFamily="66" charset="0"/>
              </a:rPr>
              <a:t>формулюється так: під час моногібридного схрещування двох гібридів першого покоління, які є гетерозиготами, у потомстві спостерігається розщеплення за фенотипом 3 : 1 і за генотипом 1 : 2 : </a:t>
            </a:r>
            <a:r>
              <a:rPr lang="uk-UA" b="1" dirty="0" smtClean="0">
                <a:solidFill>
                  <a:srgbClr val="003300"/>
                </a:solidFill>
                <a:latin typeface="Comic Sans MS" panose="030F0702030302020204" pitchFamily="66" charset="0"/>
              </a:rPr>
              <a:t>1</a:t>
            </a:r>
          </a:p>
          <a:p>
            <a:r>
              <a:rPr lang="ru-RU" b="1" dirty="0" smtClean="0">
                <a:solidFill>
                  <a:srgbClr val="C00000"/>
                </a:solidFill>
                <a:latin typeface="Comic Sans MS" panose="030F0702030302020204" pitchFamily="66" charset="0"/>
              </a:rPr>
              <a:t>Закон </a:t>
            </a:r>
            <a:r>
              <a:rPr lang="ru-RU" b="1" dirty="0">
                <a:solidFill>
                  <a:srgbClr val="C00000"/>
                </a:solidFill>
                <a:latin typeface="Comic Sans MS" panose="030F0702030302020204" pitchFamily="66" charset="0"/>
              </a:rPr>
              <a:t>чистоти гамет</a:t>
            </a:r>
            <a:r>
              <a:rPr lang="ru-RU" b="1" dirty="0">
                <a:solidFill>
                  <a:srgbClr val="003300"/>
                </a:solidFill>
                <a:latin typeface="Comic Sans MS" panose="030F0702030302020204" pitchFamily="66" charset="0"/>
              </a:rPr>
              <a:t> формулюється так: під час утворення статевих клітин у кожну гамету потрапляє лише один алель з кожної пари алельних генів</a:t>
            </a:r>
            <a:endParaRPr lang="uk-UA" b="1" dirty="0">
              <a:solidFill>
                <a:srgbClr val="003300"/>
              </a:solidFill>
              <a:latin typeface="Comic Sans MS" panose="030F0702030302020204" pitchFamily="66" charset="0"/>
            </a:endParaRPr>
          </a:p>
        </p:txBody>
      </p:sp>
    </p:spTree>
    <p:extLst>
      <p:ext uri="{BB962C8B-B14F-4D97-AF65-F5344CB8AC3E}">
        <p14:creationId xmlns:p14="http://schemas.microsoft.com/office/powerpoint/2010/main" val="1260620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sz="6000" b="1" dirty="0" smtClean="0">
                <a:solidFill>
                  <a:srgbClr val="C00000"/>
                </a:solidFill>
                <a:effectLst/>
                <a:latin typeface="Comic Sans MS" panose="030F0702030302020204" pitchFamily="66" charset="0"/>
              </a:rPr>
              <a:t>Домашнє завдання</a:t>
            </a:r>
            <a:endParaRPr lang="uk-UA" sz="6000" b="1" dirty="0">
              <a:solidFill>
                <a:srgbClr val="C00000"/>
              </a:solidFill>
              <a:effectLst/>
              <a:latin typeface="Comic Sans MS" panose="030F0702030302020204" pitchFamily="66" charset="0"/>
            </a:endParaRPr>
          </a:p>
        </p:txBody>
      </p:sp>
      <p:sp>
        <p:nvSpPr>
          <p:cNvPr id="3" name="Объект 2"/>
          <p:cNvSpPr>
            <a:spLocks noGrp="1"/>
          </p:cNvSpPr>
          <p:nvPr>
            <p:ph idx="1"/>
          </p:nvPr>
        </p:nvSpPr>
        <p:spPr>
          <a:xfrm>
            <a:off x="3996655" y="1628800"/>
            <a:ext cx="7670528" cy="5040560"/>
          </a:xfrm>
        </p:spPr>
        <p:txBody>
          <a:bodyPr>
            <a:noAutofit/>
          </a:bodyPr>
          <a:lstStyle/>
          <a:p>
            <a:r>
              <a:rPr lang="ru-RU" sz="4000" b="1" dirty="0" smtClean="0">
                <a:solidFill>
                  <a:srgbClr val="003300"/>
                </a:solidFill>
                <a:latin typeface="Comic Sans MS" panose="030F0702030302020204" pitchFamily="66" charset="0"/>
              </a:rPr>
              <a:t>опрацювати §31 (с. 173-175 до статі «про неповне домінування»);</a:t>
            </a:r>
          </a:p>
          <a:p>
            <a:r>
              <a:rPr lang="ru-RU" sz="4000" b="1" dirty="0" smtClean="0">
                <a:solidFill>
                  <a:srgbClr val="003300"/>
                </a:solidFill>
                <a:latin typeface="Comic Sans MS" panose="030F0702030302020204" pitchFamily="66" charset="0"/>
              </a:rPr>
              <a:t>опрацювати презентацію на сайті «Дистанційне навчання»</a:t>
            </a:r>
            <a:endParaRPr lang="uk-UA" sz="4000" b="1" dirty="0">
              <a:solidFill>
                <a:srgbClr val="003300"/>
              </a:solidFill>
              <a:effectLst/>
              <a:latin typeface="Comic Sans MS" panose="030F0702030302020204" pitchFamily="66" charset="0"/>
            </a:endParaRPr>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210" t="2951" r="15383" b="3006"/>
          <a:stretch/>
        </p:blipFill>
        <p:spPr bwMode="auto">
          <a:xfrm>
            <a:off x="468263" y="1563329"/>
            <a:ext cx="3323305" cy="4798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99756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2279" y="116632"/>
            <a:ext cx="10952798" cy="1143000"/>
          </a:xfrm>
        </p:spPr>
        <p:txBody>
          <a:bodyPr>
            <a:normAutofit/>
          </a:bodyPr>
          <a:lstStyle/>
          <a:p>
            <a:r>
              <a:rPr lang="uk-UA" sz="5400" b="1" dirty="0">
                <a:solidFill>
                  <a:srgbClr val="C00000"/>
                </a:solidFill>
                <a:latin typeface="Comic Sans MS" panose="030F0702030302020204" pitchFamily="66" charset="0"/>
              </a:rPr>
              <a:t>Біологія + Математика</a:t>
            </a:r>
          </a:p>
        </p:txBody>
      </p:sp>
      <p:sp>
        <p:nvSpPr>
          <p:cNvPr id="3" name="Объект 2"/>
          <p:cNvSpPr>
            <a:spLocks noGrp="1"/>
          </p:cNvSpPr>
          <p:nvPr>
            <p:ph idx="1"/>
          </p:nvPr>
        </p:nvSpPr>
        <p:spPr>
          <a:xfrm>
            <a:off x="468263" y="1268760"/>
            <a:ext cx="7848872" cy="5040560"/>
          </a:xfrm>
        </p:spPr>
        <p:txBody>
          <a:bodyPr>
            <a:normAutofit fontScale="92500" lnSpcReduction="10000"/>
          </a:bodyPr>
          <a:lstStyle/>
          <a:p>
            <a:pPr marL="0" indent="0">
              <a:buNone/>
            </a:pPr>
            <a:r>
              <a:rPr lang="uk-UA" b="1" dirty="0">
                <a:solidFill>
                  <a:srgbClr val="003300"/>
                </a:solidFill>
                <a:latin typeface="Comic Sans MS" panose="030F0702030302020204" pitchFamily="66" charset="0"/>
              </a:rPr>
              <a:t>Г. Мендель досяг успіхів тому, що застосував гібридологічний метод досліджень, здійснював якісний добір матеріалу і використав статистичну обробку результатів. В юності його дуже цікавила фізика, він вивчав математику й особливо такі її розділи, як теорія ймовірностей й статистика. </a:t>
            </a:r>
            <a:endParaRPr lang="uk-UA" b="1" dirty="0" smtClean="0">
              <a:solidFill>
                <a:srgbClr val="003300"/>
              </a:solidFill>
              <a:latin typeface="Comic Sans MS" panose="030F0702030302020204" pitchFamily="66" charset="0"/>
            </a:endParaRPr>
          </a:p>
          <a:p>
            <a:pPr marL="0" indent="0">
              <a:buNone/>
            </a:pPr>
            <a:r>
              <a:rPr lang="uk-UA" b="1" dirty="0" smtClean="0">
                <a:solidFill>
                  <a:srgbClr val="003300"/>
                </a:solidFill>
                <a:latin typeface="Comic Sans MS" panose="030F0702030302020204" pitchFamily="66" charset="0"/>
              </a:rPr>
              <a:t>Що </a:t>
            </a:r>
            <a:r>
              <a:rPr lang="uk-UA" b="1" dirty="0">
                <a:solidFill>
                  <a:srgbClr val="003300"/>
                </a:solidFill>
                <a:latin typeface="Comic Sans MS" panose="030F0702030302020204" pitchFamily="66" charset="0"/>
              </a:rPr>
              <a:t>таке статистика? Як цей розділ математики допоміг Менделю в його дослідженнях?</a:t>
            </a: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29564" t="1439" r="20036"/>
          <a:stretch/>
        </p:blipFill>
        <p:spPr>
          <a:xfrm>
            <a:off x="8120587" y="1354282"/>
            <a:ext cx="3571274" cy="4780885"/>
          </a:xfrm>
          <a:prstGeom prst="rect">
            <a:avLst/>
          </a:prstGeom>
        </p:spPr>
      </p:pic>
    </p:spTree>
    <p:extLst>
      <p:ext uri="{BB962C8B-B14F-4D97-AF65-F5344CB8AC3E}">
        <p14:creationId xmlns:p14="http://schemas.microsoft.com/office/powerpoint/2010/main" val="40772955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08489" y="274639"/>
            <a:ext cx="10952798" cy="1570037"/>
          </a:xfrm>
        </p:spPr>
        <p:txBody>
          <a:bodyPr/>
          <a:lstStyle/>
          <a:p>
            <a:r>
              <a:rPr lang="uk-UA" altLang="uk-UA" sz="7200" b="1" dirty="0">
                <a:solidFill>
                  <a:srgbClr val="C00000"/>
                </a:solidFill>
                <a:latin typeface="Comic Sans MS" panose="030F0702030302020204" pitchFamily="66" charset="0"/>
              </a:rPr>
              <a:t>Дякую за увагу!</a:t>
            </a:r>
            <a:endParaRPr lang="ru-RU" altLang="uk-UA" sz="7200" b="1" dirty="0">
              <a:solidFill>
                <a:srgbClr val="C00000"/>
              </a:solidFill>
              <a:latin typeface="Comic Sans MS" panose="030F0702030302020204" pitchFamily="66" charset="0"/>
            </a:endParaRPr>
          </a:p>
        </p:txBody>
      </p:sp>
      <p:pic>
        <p:nvPicPr>
          <p:cNvPr id="14340" name="Picture 4" descr="9756"/>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0671" y="1860739"/>
            <a:ext cx="4496878" cy="461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9502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2319" y="116632"/>
            <a:ext cx="11021016" cy="2074242"/>
          </a:xfrm>
        </p:spPr>
        <p:txBody>
          <a:bodyPr>
            <a:normAutofit/>
          </a:bodyPr>
          <a:lstStyle/>
          <a:p>
            <a:pPr algn="r"/>
            <a:r>
              <a:rPr lang="ru-RU" sz="3600" b="1" dirty="0">
                <a:solidFill>
                  <a:srgbClr val="C00000"/>
                </a:solidFill>
                <a:latin typeface="Comic Sans MS" panose="030F0702030302020204" pitchFamily="66" charset="0"/>
              </a:rPr>
              <a:t>Якщо садив грушу, то не чекай персиків,</a:t>
            </a:r>
            <a:br>
              <a:rPr lang="ru-RU" sz="3600" b="1" dirty="0">
                <a:solidFill>
                  <a:srgbClr val="C00000"/>
                </a:solidFill>
                <a:latin typeface="Comic Sans MS" panose="030F0702030302020204" pitchFamily="66" charset="0"/>
              </a:rPr>
            </a:br>
            <a:r>
              <a:rPr lang="ru-RU" sz="3600" b="1" dirty="0" smtClean="0">
                <a:solidFill>
                  <a:srgbClr val="C00000"/>
                </a:solidFill>
                <a:latin typeface="Comic Sans MS" panose="030F0702030302020204" pitchFamily="66" charset="0"/>
              </a:rPr>
              <a:t>Якщо </a:t>
            </a:r>
            <a:r>
              <a:rPr lang="ru-RU" sz="3600" b="1" dirty="0">
                <a:solidFill>
                  <a:srgbClr val="C00000"/>
                </a:solidFill>
                <a:latin typeface="Comic Sans MS" panose="030F0702030302020204" pitchFamily="66" charset="0"/>
              </a:rPr>
              <a:t>сіяв горох, то не чекай гарбузів.</a:t>
            </a:r>
            <a:br>
              <a:rPr lang="ru-RU" sz="3600" b="1" dirty="0">
                <a:solidFill>
                  <a:srgbClr val="C00000"/>
                </a:solidFill>
                <a:latin typeface="Comic Sans MS" panose="030F0702030302020204" pitchFamily="66" charset="0"/>
              </a:rPr>
            </a:br>
            <a:r>
              <a:rPr lang="ru-RU" sz="2800" b="1" dirty="0" smtClean="0">
                <a:solidFill>
                  <a:srgbClr val="C00000"/>
                </a:solidFill>
                <a:latin typeface="Comic Sans MS" panose="030F0702030302020204" pitchFamily="66" charset="0"/>
              </a:rPr>
              <a:t>Китайське прислів‘я</a:t>
            </a:r>
            <a:endParaRPr lang="uk-UA" sz="28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540271" y="1958106"/>
            <a:ext cx="7920880" cy="4525963"/>
          </a:xfrm>
        </p:spPr>
        <p:txBody>
          <a:bodyPr>
            <a:normAutofit fontScale="92500" lnSpcReduction="20000"/>
          </a:bodyPr>
          <a:lstStyle/>
          <a:p>
            <a:pPr marL="0" indent="0">
              <a:buNone/>
            </a:pPr>
            <a:r>
              <a:rPr lang="uk-UA" b="1" dirty="0">
                <a:solidFill>
                  <a:srgbClr val="003300"/>
                </a:solidFill>
                <a:latin typeface="Comic Sans MS" panose="030F0702030302020204" pitchFamily="66" charset="0"/>
              </a:rPr>
              <a:t>«Чому одні квіти - червоні, а інші - білі? А волошки завжди сині? Звідки насіннячко знає, що воно має дати синю, а не жовту квітку? А кошенята в кішки не завжди схожі на неї за кольором шерсті. Чому? А якщо в одного з батьків очі блакитні, а в іншого - карі, яким буде колір очей у їхньої дитини?» </a:t>
            </a:r>
            <a:endParaRPr lang="uk-UA" b="1" dirty="0" smtClean="0">
              <a:solidFill>
                <a:srgbClr val="003300"/>
              </a:solidFill>
              <a:latin typeface="Comic Sans MS" panose="030F0702030302020204" pitchFamily="66" charset="0"/>
            </a:endParaRPr>
          </a:p>
          <a:p>
            <a:pPr marL="0" indent="0">
              <a:buNone/>
            </a:pPr>
            <a:r>
              <a:rPr lang="uk-UA" b="1" dirty="0" smtClean="0">
                <a:solidFill>
                  <a:srgbClr val="003300"/>
                </a:solidFill>
                <a:latin typeface="Comic Sans MS" panose="030F0702030302020204" pitchFamily="66" charset="0"/>
              </a:rPr>
              <a:t>(</a:t>
            </a:r>
            <a:r>
              <a:rPr lang="uk-UA" b="1" dirty="0">
                <a:solidFill>
                  <a:srgbClr val="003300"/>
                </a:solidFill>
                <a:latin typeface="Comic Sans MS" panose="030F0702030302020204" pitchFamily="66" charset="0"/>
              </a:rPr>
              <a:t>З казки М. Горькавого про монаха Менделя)</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39"/>
          <a:stretch/>
        </p:blipFill>
        <p:spPr bwMode="auto">
          <a:xfrm>
            <a:off x="8605167" y="2204864"/>
            <a:ext cx="3098908" cy="4032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003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0271" y="260648"/>
            <a:ext cx="10952798" cy="1143000"/>
          </a:xfrm>
        </p:spPr>
        <p:txBody>
          <a:bodyPr>
            <a:normAutofit/>
          </a:bodyPr>
          <a:lstStyle/>
          <a:p>
            <a:r>
              <a:rPr lang="uk-UA" sz="6600" b="1" dirty="0" smtClean="0">
                <a:solidFill>
                  <a:srgbClr val="C00000"/>
                </a:solidFill>
                <a:latin typeface="Comic Sans MS" panose="030F0702030302020204" pitchFamily="66" charset="0"/>
              </a:rPr>
              <a:t>План</a:t>
            </a:r>
            <a:endParaRPr lang="uk-UA" sz="66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540271" y="1628800"/>
            <a:ext cx="6916558" cy="4680520"/>
          </a:xfrm>
        </p:spPr>
        <p:txBody>
          <a:bodyPr>
            <a:normAutofit fontScale="85000" lnSpcReduction="20000"/>
          </a:bodyPr>
          <a:lstStyle/>
          <a:p>
            <a:r>
              <a:rPr lang="uk-UA" sz="3600" b="1" dirty="0" smtClean="0">
                <a:solidFill>
                  <a:srgbClr val="003300"/>
                </a:solidFill>
                <a:latin typeface="Comic Sans MS" panose="030F0702030302020204" pitchFamily="66" charset="0"/>
              </a:rPr>
              <a:t>З історії життя та відкриттів Грегора Менделя</a:t>
            </a:r>
          </a:p>
          <a:p>
            <a:r>
              <a:rPr lang="uk-UA" sz="3600" b="1" dirty="0" smtClean="0">
                <a:solidFill>
                  <a:srgbClr val="003300"/>
                </a:solidFill>
                <a:latin typeface="Comic Sans MS" panose="030F0702030302020204" pitchFamily="66" charset="0"/>
              </a:rPr>
              <a:t>Горох – ідеальна модель для генетичних дослідів</a:t>
            </a:r>
          </a:p>
          <a:p>
            <a:r>
              <a:rPr lang="uk-UA" sz="3600" b="1" dirty="0" smtClean="0">
                <a:solidFill>
                  <a:srgbClr val="003300"/>
                </a:solidFill>
                <a:latin typeface="Comic Sans MS" panose="030F0702030302020204" pitchFamily="66" charset="0"/>
              </a:rPr>
              <a:t>Моногібридне схрещування:</a:t>
            </a:r>
          </a:p>
          <a:p>
            <a:pPr marL="0" indent="0">
              <a:buNone/>
            </a:pPr>
            <a:r>
              <a:rPr lang="uk-UA" sz="3600" b="1" dirty="0" smtClean="0">
                <a:solidFill>
                  <a:srgbClr val="003300"/>
                </a:solidFill>
                <a:latin typeface="Comic Sans MS" panose="030F0702030302020204" pitchFamily="66" charset="0"/>
              </a:rPr>
              <a:t> - закон одноманітності </a:t>
            </a:r>
          </a:p>
          <a:p>
            <a:pPr marL="0" indent="0">
              <a:buNone/>
            </a:pPr>
            <a:r>
              <a:rPr lang="uk-UA" sz="3600" b="1" dirty="0" smtClean="0">
                <a:solidFill>
                  <a:srgbClr val="003300"/>
                </a:solidFill>
                <a:latin typeface="Comic Sans MS" panose="030F0702030302020204" pitchFamily="66" charset="0"/>
              </a:rPr>
              <a:t>   гібридів першого   </a:t>
            </a:r>
          </a:p>
          <a:p>
            <a:pPr marL="0" indent="0">
              <a:buNone/>
            </a:pPr>
            <a:r>
              <a:rPr lang="uk-UA" sz="3600" b="1" dirty="0">
                <a:solidFill>
                  <a:srgbClr val="003300"/>
                </a:solidFill>
                <a:latin typeface="Comic Sans MS" panose="030F0702030302020204" pitchFamily="66" charset="0"/>
              </a:rPr>
              <a:t> </a:t>
            </a:r>
            <a:r>
              <a:rPr lang="uk-UA" sz="3600" b="1" dirty="0" smtClean="0">
                <a:solidFill>
                  <a:srgbClr val="003300"/>
                </a:solidFill>
                <a:latin typeface="Comic Sans MS" panose="030F0702030302020204" pitchFamily="66" charset="0"/>
              </a:rPr>
              <a:t>  покоління;</a:t>
            </a:r>
          </a:p>
          <a:p>
            <a:pPr marL="0" indent="0">
              <a:buNone/>
            </a:pPr>
            <a:r>
              <a:rPr lang="uk-UA" sz="3600" b="1" dirty="0" smtClean="0">
                <a:solidFill>
                  <a:srgbClr val="003300"/>
                </a:solidFill>
                <a:latin typeface="Comic Sans MS" panose="030F0702030302020204" pitchFamily="66" charset="0"/>
              </a:rPr>
              <a:t> - закон розщеплення</a:t>
            </a:r>
          </a:p>
          <a:p>
            <a:r>
              <a:rPr lang="uk-UA" sz="3600" b="1" dirty="0" smtClean="0">
                <a:solidFill>
                  <a:srgbClr val="003300"/>
                </a:solidFill>
                <a:latin typeface="Comic Sans MS" panose="030F0702030302020204" pitchFamily="66" charset="0"/>
              </a:rPr>
              <a:t>Закон чистоти гамет</a:t>
            </a:r>
            <a:endParaRPr lang="uk-UA" sz="3600" b="1" dirty="0">
              <a:solidFill>
                <a:srgbClr val="003300"/>
              </a:solidFill>
              <a:latin typeface="Comic Sans MS" panose="030F0702030302020204" pitchFamily="66" charset="0"/>
            </a:endParaRPr>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13075"/>
          <a:stretch/>
        </p:blipFill>
        <p:spPr>
          <a:xfrm>
            <a:off x="7597054" y="1628800"/>
            <a:ext cx="4146131" cy="4769768"/>
          </a:xfrm>
          <a:prstGeom prst="rect">
            <a:avLst/>
          </a:prstGeom>
        </p:spPr>
      </p:pic>
    </p:spTree>
    <p:extLst>
      <p:ext uri="{BB962C8B-B14F-4D97-AF65-F5344CB8AC3E}">
        <p14:creationId xmlns:p14="http://schemas.microsoft.com/office/powerpoint/2010/main" val="2437408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622" y="332656"/>
            <a:ext cx="11953328" cy="1143000"/>
          </a:xfrm>
        </p:spPr>
        <p:txBody>
          <a:bodyPr>
            <a:noAutofit/>
          </a:bodyPr>
          <a:lstStyle/>
          <a:p>
            <a:r>
              <a:rPr lang="ru-RU" sz="5400" b="1" dirty="0" smtClean="0">
                <a:solidFill>
                  <a:srgbClr val="C00000"/>
                </a:solidFill>
                <a:latin typeface="Comic Sans MS" panose="030F0702030302020204" pitchFamily="66" charset="0"/>
              </a:rPr>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З </a:t>
            </a:r>
            <a:r>
              <a:rPr lang="ru-RU" sz="5400" b="1" dirty="0">
                <a:solidFill>
                  <a:srgbClr val="C00000"/>
                </a:solidFill>
                <a:latin typeface="Comic Sans MS" panose="030F0702030302020204" pitchFamily="66" charset="0"/>
              </a:rPr>
              <a:t>історії життя та </a:t>
            </a:r>
            <a:r>
              <a:rPr lang="ru-RU" sz="5400" b="1" dirty="0" smtClean="0">
                <a:solidFill>
                  <a:srgbClr val="C00000"/>
                </a:solidFill>
                <a:latin typeface="Comic Sans MS" panose="030F0702030302020204" pitchFamily="66" charset="0"/>
              </a:rPr>
              <a:t>відкриттів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Грегора </a:t>
            </a:r>
            <a:r>
              <a:rPr lang="ru-RU" sz="5400" b="1" dirty="0">
                <a:solidFill>
                  <a:srgbClr val="C00000"/>
                </a:solidFill>
                <a:latin typeface="Comic Sans MS" panose="030F0702030302020204" pitchFamily="66" charset="0"/>
              </a:rPr>
              <a:t>Менделя</a:t>
            </a:r>
            <a:br>
              <a:rPr lang="ru-RU" sz="5400" b="1" dirty="0">
                <a:solidFill>
                  <a:srgbClr val="C00000"/>
                </a:solidFill>
                <a:latin typeface="Comic Sans MS" panose="030F0702030302020204" pitchFamily="66" charset="0"/>
              </a:rPr>
            </a:br>
            <a:endParaRPr lang="uk-UA" sz="54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468263" y="1934886"/>
            <a:ext cx="8222256" cy="4525963"/>
          </a:xfrm>
        </p:spPr>
        <p:txBody>
          <a:bodyPr>
            <a:normAutofit fontScale="85000" lnSpcReduction="20000"/>
          </a:bodyPr>
          <a:lstStyle/>
          <a:p>
            <a:r>
              <a:rPr lang="ru-RU" b="1" dirty="0" smtClean="0">
                <a:solidFill>
                  <a:srgbClr val="003300"/>
                </a:solidFill>
                <a:latin typeface="Comic Sans MS" panose="030F0702030302020204" pitchFamily="66" charset="0"/>
              </a:rPr>
              <a:t>Йоган Мендель народився </a:t>
            </a:r>
            <a:r>
              <a:rPr lang="ru-RU" b="1" dirty="0">
                <a:solidFill>
                  <a:srgbClr val="003300"/>
                </a:solidFill>
                <a:latin typeface="Comic Sans MS" panose="030F0702030302020204" pitchFamily="66" charset="0"/>
              </a:rPr>
              <a:t>20 липня 1822р. у селянській родині Антона та Розини Мендель у маленькому містечку </a:t>
            </a:r>
            <a:r>
              <a:rPr lang="ru-RU" b="1" dirty="0" smtClean="0">
                <a:solidFill>
                  <a:srgbClr val="003300"/>
                </a:solidFill>
                <a:latin typeface="Comic Sans MS" panose="030F0702030302020204" pitchFamily="66" charset="0"/>
              </a:rPr>
              <a:t>Хайнцендорф </a:t>
            </a:r>
            <a:r>
              <a:rPr lang="ru-RU" b="1" dirty="0">
                <a:solidFill>
                  <a:srgbClr val="003300"/>
                </a:solidFill>
                <a:latin typeface="Comic Sans MS" panose="030F0702030302020204" pitchFamily="66" charset="0"/>
              </a:rPr>
              <a:t>(Австрія)</a:t>
            </a:r>
          </a:p>
          <a:p>
            <a:r>
              <a:rPr lang="uk-UA" b="1" dirty="0" smtClean="0">
                <a:solidFill>
                  <a:srgbClr val="003300"/>
                </a:solidFill>
                <a:latin typeface="Comic Sans MS" panose="030F0702030302020204" pitchFamily="66" charset="0"/>
              </a:rPr>
              <a:t>Освіта Йогана Менделя:</a:t>
            </a:r>
          </a:p>
          <a:p>
            <a:pPr marL="0" indent="0">
              <a:buNone/>
            </a:pPr>
            <a:r>
              <a:rPr lang="uk-UA" b="1" dirty="0" smtClean="0">
                <a:solidFill>
                  <a:srgbClr val="003300"/>
                </a:solidFill>
                <a:latin typeface="Comic Sans MS" panose="030F0702030302020204" pitchFamily="66" charset="0"/>
              </a:rPr>
              <a:t> - початкова </a:t>
            </a:r>
            <a:r>
              <a:rPr lang="uk-UA" b="1" dirty="0">
                <a:solidFill>
                  <a:srgbClr val="003300"/>
                </a:solidFill>
                <a:latin typeface="Comic Sans MS" panose="030F0702030302020204" pitchFamily="66" charset="0"/>
              </a:rPr>
              <a:t>– селянська школа;</a:t>
            </a:r>
          </a:p>
          <a:p>
            <a:pPr marL="0" indent="0">
              <a:buNone/>
            </a:pPr>
            <a:r>
              <a:rPr lang="uk-UA" b="1" dirty="0" smtClean="0">
                <a:solidFill>
                  <a:srgbClr val="003300"/>
                </a:solidFill>
                <a:latin typeface="Comic Sans MS" panose="030F0702030302020204" pitchFamily="66" charset="0"/>
              </a:rPr>
              <a:t> - колегія </a:t>
            </a:r>
            <a:r>
              <a:rPr lang="uk-UA" b="1" dirty="0">
                <a:solidFill>
                  <a:srgbClr val="003300"/>
                </a:solidFill>
                <a:latin typeface="Comic Sans MS" panose="030F0702030302020204" pitchFamily="66" charset="0"/>
              </a:rPr>
              <a:t>піарістів</a:t>
            </a:r>
            <a:r>
              <a:rPr lang="uk-UA" b="1" dirty="0">
                <a:solidFill>
                  <a:srgbClr val="003300"/>
                </a:solidFill>
                <a:latin typeface="Comic Sans MS" panose="030F0702030302020204" pitchFamily="66" charset="0"/>
              </a:rPr>
              <a:t> </a:t>
            </a:r>
            <a:r>
              <a:rPr lang="uk-UA" b="1" dirty="0" smtClean="0">
                <a:solidFill>
                  <a:srgbClr val="003300"/>
                </a:solidFill>
                <a:latin typeface="Comic Sans MS" panose="030F0702030302020204" pitchFamily="66" charset="0"/>
              </a:rPr>
              <a:t>Лейпниця</a:t>
            </a:r>
            <a:r>
              <a:rPr lang="uk-UA" b="1" dirty="0">
                <a:solidFill>
                  <a:srgbClr val="003300"/>
                </a:solidFill>
                <a:latin typeface="Comic Sans MS" panose="030F0702030302020204" pitchFamily="66" charset="0"/>
              </a:rPr>
              <a:t>;</a:t>
            </a:r>
          </a:p>
          <a:p>
            <a:pPr marL="0" indent="0">
              <a:buNone/>
            </a:pPr>
            <a:r>
              <a:rPr lang="uk-UA" b="1" dirty="0" smtClean="0">
                <a:solidFill>
                  <a:srgbClr val="003300"/>
                </a:solidFill>
                <a:latin typeface="Comic Sans MS" panose="030F0702030302020204" pitchFamily="66" charset="0"/>
              </a:rPr>
              <a:t> - </a:t>
            </a:r>
            <a:r>
              <a:rPr lang="uk-UA" b="1" dirty="0" smtClean="0">
                <a:solidFill>
                  <a:srgbClr val="003300"/>
                </a:solidFill>
                <a:latin typeface="Comic Sans MS" panose="030F0702030302020204" pitchFamily="66" charset="0"/>
              </a:rPr>
              <a:t>Троппаунська</a:t>
            </a:r>
            <a:r>
              <a:rPr lang="uk-UA" b="1" dirty="0" smtClean="0">
                <a:solidFill>
                  <a:srgbClr val="003300"/>
                </a:solidFill>
                <a:latin typeface="Comic Sans MS" panose="030F0702030302020204" pitchFamily="66" charset="0"/>
              </a:rPr>
              <a:t> імператорсько-королівська</a:t>
            </a:r>
          </a:p>
          <a:p>
            <a:pPr marL="0" indent="0">
              <a:buNone/>
            </a:pPr>
            <a:r>
              <a:rPr lang="uk-UA" b="1" dirty="0">
                <a:solidFill>
                  <a:srgbClr val="003300"/>
                </a:solidFill>
                <a:latin typeface="Comic Sans MS" panose="030F0702030302020204" pitchFamily="66" charset="0"/>
              </a:rPr>
              <a:t> </a:t>
            </a:r>
            <a:r>
              <a:rPr lang="uk-UA" b="1" dirty="0" smtClean="0">
                <a:solidFill>
                  <a:srgbClr val="003300"/>
                </a:solidFill>
                <a:latin typeface="Comic Sans MS" panose="030F0702030302020204" pitchFamily="66" charset="0"/>
              </a:rPr>
              <a:t>   гімназія</a:t>
            </a:r>
            <a:r>
              <a:rPr lang="uk-UA" b="1" dirty="0">
                <a:solidFill>
                  <a:srgbClr val="003300"/>
                </a:solidFill>
                <a:latin typeface="Comic Sans MS" panose="030F0702030302020204" pitchFamily="66" charset="0"/>
              </a:rPr>
              <a:t>;</a:t>
            </a:r>
          </a:p>
          <a:p>
            <a:pPr marL="0" indent="0">
              <a:buNone/>
            </a:pPr>
            <a:r>
              <a:rPr lang="uk-UA" b="1" dirty="0" smtClean="0">
                <a:solidFill>
                  <a:srgbClr val="003300"/>
                </a:solidFill>
                <a:latin typeface="Comic Sans MS" panose="030F0702030302020204" pitchFamily="66" charset="0"/>
              </a:rPr>
              <a:t> - Філософський </a:t>
            </a:r>
            <a:r>
              <a:rPr lang="uk-UA" b="1" dirty="0">
                <a:solidFill>
                  <a:srgbClr val="003300"/>
                </a:solidFill>
                <a:latin typeface="Comic Sans MS" panose="030F0702030302020204" pitchFamily="66" charset="0"/>
              </a:rPr>
              <a:t>інститут в Брюнні, 1846р</a:t>
            </a:r>
            <a:r>
              <a:rPr lang="uk-UA" b="1" dirty="0" smtClean="0">
                <a:solidFill>
                  <a:srgbClr val="003300"/>
                </a:solidFill>
                <a:latin typeface="Comic Sans MS" panose="030F0702030302020204" pitchFamily="66" charset="0"/>
              </a:rPr>
              <a:t>.</a:t>
            </a:r>
          </a:p>
          <a:p>
            <a:pPr marL="0" indent="0">
              <a:buNone/>
            </a:pPr>
            <a:r>
              <a:rPr lang="uk-UA" b="1" dirty="0" smtClean="0">
                <a:solidFill>
                  <a:srgbClr val="003300"/>
                </a:solidFill>
                <a:latin typeface="Comic Sans MS" panose="030F0702030302020204" pitchFamily="66" charset="0"/>
              </a:rPr>
              <a:t>   слухач</a:t>
            </a:r>
            <a:endParaRPr lang="uk-UA" b="1" dirty="0">
              <a:solidFill>
                <a:srgbClr val="003300"/>
              </a:solidFill>
              <a:latin typeface="Comic Sans MS" panose="030F0702030302020204" pitchFamily="66" charset="0"/>
            </a:endParaRPr>
          </a:p>
          <a:p>
            <a:endParaRPr lang="uk-UA" dirty="0"/>
          </a:p>
        </p:txBody>
      </p:sp>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t="7061"/>
          <a:stretch/>
        </p:blipFill>
        <p:spPr>
          <a:xfrm>
            <a:off x="8843364" y="1934886"/>
            <a:ext cx="3009862" cy="1431524"/>
          </a:xfrm>
          <a:prstGeom prst="rect">
            <a:avLst/>
          </a:prstGeom>
        </p:spPr>
      </p:pic>
      <p:sp>
        <p:nvSpPr>
          <p:cNvPr id="5" name="Прямоугольник 4"/>
          <p:cNvSpPr/>
          <p:nvPr/>
        </p:nvSpPr>
        <p:spPr>
          <a:xfrm>
            <a:off x="9377868" y="3058633"/>
            <a:ext cx="2475358" cy="307777"/>
          </a:xfrm>
          <a:prstGeom prst="rect">
            <a:avLst/>
          </a:prstGeom>
        </p:spPr>
        <p:txBody>
          <a:bodyPr wrap="none">
            <a:spAutoFit/>
          </a:bodyPr>
          <a:lstStyle/>
          <a:p>
            <a:pPr algn="r"/>
            <a:r>
              <a:rPr lang="ru-RU" sz="1400" b="1" dirty="0" smtClean="0">
                <a:solidFill>
                  <a:schemeClr val="bg1"/>
                </a:solidFill>
                <a:latin typeface="Comic Sans MS" panose="030F0702030302020204" pitchFamily="66" charset="0"/>
              </a:rPr>
              <a:t>Будинок</a:t>
            </a:r>
            <a:r>
              <a:rPr lang="ru-RU" sz="1400" b="1" dirty="0" smtClean="0">
                <a:solidFill>
                  <a:schemeClr val="bg1"/>
                </a:solidFill>
                <a:latin typeface="Comic Sans MS" panose="030F0702030302020204" pitchFamily="66" charset="0"/>
              </a:rPr>
              <a:t> родини Менделя</a:t>
            </a:r>
            <a:endParaRPr lang="uk-UA" sz="1400" b="1" dirty="0">
              <a:solidFill>
                <a:schemeClr val="bg1"/>
              </a:solidFill>
              <a:latin typeface="Comic Sans MS" panose="030F0702030302020204" pitchFamily="66"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746" t="10835" r="-1"/>
          <a:stretch/>
        </p:blipFill>
        <p:spPr>
          <a:xfrm>
            <a:off x="8843363" y="3429000"/>
            <a:ext cx="3005667" cy="1373331"/>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86088" y="4869160"/>
            <a:ext cx="3002887" cy="1555380"/>
          </a:xfrm>
          <a:prstGeom prst="rect">
            <a:avLst/>
          </a:prstGeom>
        </p:spPr>
      </p:pic>
      <p:sp>
        <p:nvSpPr>
          <p:cNvPr id="9" name="Прямоугольник 8"/>
          <p:cNvSpPr/>
          <p:nvPr/>
        </p:nvSpPr>
        <p:spPr>
          <a:xfrm>
            <a:off x="8886087" y="5901320"/>
            <a:ext cx="3002887" cy="523220"/>
          </a:xfrm>
          <a:prstGeom prst="rect">
            <a:avLst/>
          </a:prstGeom>
        </p:spPr>
        <p:txBody>
          <a:bodyPr wrap="square">
            <a:spAutoFit/>
          </a:bodyPr>
          <a:lstStyle/>
          <a:p>
            <a:pPr algn="r"/>
            <a:r>
              <a:rPr lang="uk-UA" sz="1400" b="1" dirty="0">
                <a:solidFill>
                  <a:schemeClr val="bg1"/>
                </a:solidFill>
                <a:latin typeface="Comic Sans MS" panose="030F0702030302020204" pitchFamily="66" charset="0"/>
              </a:rPr>
              <a:t>Троппаунська</a:t>
            </a:r>
            <a:r>
              <a:rPr lang="uk-UA" sz="1400" b="1" dirty="0">
                <a:solidFill>
                  <a:schemeClr val="bg1"/>
                </a:solidFill>
                <a:latin typeface="Comic Sans MS" panose="030F0702030302020204" pitchFamily="66" charset="0"/>
              </a:rPr>
              <a:t> </a:t>
            </a:r>
            <a:r>
              <a:rPr lang="uk-UA" sz="1400" b="1" dirty="0" smtClean="0">
                <a:solidFill>
                  <a:schemeClr val="bg1"/>
                </a:solidFill>
                <a:latin typeface="Comic Sans MS" panose="030F0702030302020204" pitchFamily="66" charset="0"/>
              </a:rPr>
              <a:t>імператорсько-королівська гімназія</a:t>
            </a:r>
            <a:endParaRPr lang="uk-UA" sz="1400" dirty="0">
              <a:solidFill>
                <a:schemeClr val="bg1"/>
              </a:solidFill>
            </a:endParaRPr>
          </a:p>
        </p:txBody>
      </p:sp>
    </p:spTree>
    <p:extLst>
      <p:ext uri="{BB962C8B-B14F-4D97-AF65-F5344CB8AC3E}">
        <p14:creationId xmlns:p14="http://schemas.microsoft.com/office/powerpoint/2010/main" val="2374547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622" y="332656"/>
            <a:ext cx="11953328" cy="1143000"/>
          </a:xfrm>
        </p:spPr>
        <p:txBody>
          <a:bodyPr>
            <a:noAutofit/>
          </a:bodyPr>
          <a:lstStyle/>
          <a:p>
            <a:r>
              <a:rPr lang="ru-RU" sz="5400" b="1" dirty="0" smtClean="0">
                <a:solidFill>
                  <a:srgbClr val="C00000"/>
                </a:solidFill>
                <a:latin typeface="Comic Sans MS" panose="030F0702030302020204" pitchFamily="66" charset="0"/>
              </a:rPr>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З </a:t>
            </a:r>
            <a:r>
              <a:rPr lang="ru-RU" sz="5400" b="1" dirty="0">
                <a:solidFill>
                  <a:srgbClr val="C00000"/>
                </a:solidFill>
                <a:latin typeface="Comic Sans MS" panose="030F0702030302020204" pitchFamily="66" charset="0"/>
              </a:rPr>
              <a:t>історії життя та </a:t>
            </a:r>
            <a:r>
              <a:rPr lang="ru-RU" sz="5400" b="1" dirty="0" smtClean="0">
                <a:solidFill>
                  <a:srgbClr val="C00000"/>
                </a:solidFill>
                <a:latin typeface="Comic Sans MS" panose="030F0702030302020204" pitchFamily="66" charset="0"/>
              </a:rPr>
              <a:t>відкриттів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Грегора </a:t>
            </a:r>
            <a:r>
              <a:rPr lang="ru-RU" sz="5400" b="1" dirty="0">
                <a:solidFill>
                  <a:srgbClr val="C00000"/>
                </a:solidFill>
                <a:latin typeface="Comic Sans MS" panose="030F0702030302020204" pitchFamily="66" charset="0"/>
              </a:rPr>
              <a:t>Менделя</a:t>
            </a:r>
            <a:br>
              <a:rPr lang="ru-RU" sz="5400" b="1" dirty="0">
                <a:solidFill>
                  <a:srgbClr val="C00000"/>
                </a:solidFill>
                <a:latin typeface="Comic Sans MS" panose="030F0702030302020204" pitchFamily="66" charset="0"/>
              </a:rPr>
            </a:br>
            <a:endParaRPr lang="uk-UA" sz="54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468263" y="1945766"/>
            <a:ext cx="8064896" cy="4525963"/>
          </a:xfrm>
        </p:spPr>
        <p:txBody>
          <a:bodyPr>
            <a:normAutofit fontScale="92500" lnSpcReduction="10000"/>
          </a:bodyPr>
          <a:lstStyle/>
          <a:p>
            <a:r>
              <a:rPr lang="ru-RU" b="1" dirty="0">
                <a:solidFill>
                  <a:srgbClr val="003300"/>
                </a:solidFill>
                <a:latin typeface="Comic Sans MS" panose="030F0702030302020204" pitchFamily="66" charset="0"/>
              </a:rPr>
              <a:t>1843 р. у віці </a:t>
            </a:r>
            <a:r>
              <a:rPr lang="ru-RU" b="1" dirty="0" smtClean="0">
                <a:solidFill>
                  <a:srgbClr val="003300"/>
                </a:solidFill>
                <a:latin typeface="Comic Sans MS" panose="030F0702030302020204" pitchFamily="66" charset="0"/>
              </a:rPr>
              <a:t>16 </a:t>
            </a:r>
            <a:r>
              <a:rPr lang="ru-RU" b="1" dirty="0">
                <a:solidFill>
                  <a:srgbClr val="003300"/>
                </a:solidFill>
                <a:latin typeface="Comic Sans MS" panose="030F0702030302020204" pitchFamily="66" charset="0"/>
              </a:rPr>
              <a:t>років - Августинський монастир Святого Томаша </a:t>
            </a:r>
            <a:r>
              <a:rPr lang="ru-RU" b="1" dirty="0" smtClean="0">
                <a:solidFill>
                  <a:srgbClr val="003300"/>
                </a:solidFill>
                <a:latin typeface="Comic Sans MS" panose="030F0702030302020204" pitchFamily="66" charset="0"/>
              </a:rPr>
              <a:t>в м. Альбрюн; </a:t>
            </a:r>
          </a:p>
          <a:p>
            <a:r>
              <a:rPr lang="ru-RU" b="1" dirty="0" smtClean="0">
                <a:solidFill>
                  <a:srgbClr val="003300"/>
                </a:solidFill>
                <a:latin typeface="Comic Sans MS" panose="030F0702030302020204" pitchFamily="66" charset="0"/>
              </a:rPr>
              <a:t>взяв ім’я Грегор;</a:t>
            </a:r>
          </a:p>
          <a:p>
            <a:r>
              <a:rPr lang="ru-RU" b="1" dirty="0" smtClean="0">
                <a:solidFill>
                  <a:srgbClr val="003300"/>
                </a:solidFill>
                <a:latin typeface="Comic Sans MS" panose="030F0702030302020204" pitchFamily="66" charset="0"/>
              </a:rPr>
              <a:t>вивчає </a:t>
            </a:r>
            <a:r>
              <a:rPr lang="ru-RU" b="1" dirty="0">
                <a:solidFill>
                  <a:srgbClr val="003300"/>
                </a:solidFill>
                <a:latin typeface="Comic Sans MS" panose="030F0702030302020204" pitchFamily="66" charset="0"/>
              </a:rPr>
              <a:t>класичні предмети, природу;</a:t>
            </a:r>
          </a:p>
          <a:p>
            <a:r>
              <a:rPr lang="ru-RU" b="1" dirty="0">
                <a:solidFill>
                  <a:srgbClr val="003300"/>
                </a:solidFill>
                <a:latin typeface="Comic Sans MS" panose="030F0702030302020204" pitchFamily="66" charset="0"/>
              </a:rPr>
              <a:t>слугує </a:t>
            </a:r>
            <a:r>
              <a:rPr lang="ru-RU" b="1" dirty="0" smtClean="0">
                <a:solidFill>
                  <a:srgbClr val="003300"/>
                </a:solidFill>
                <a:latin typeface="Comic Sans MS" panose="030F0702030302020204" pitchFamily="66" charset="0"/>
              </a:rPr>
              <a:t>ченцем;</a:t>
            </a:r>
            <a:endParaRPr lang="ru-RU" b="1" dirty="0">
              <a:solidFill>
                <a:srgbClr val="003300"/>
              </a:solidFill>
              <a:latin typeface="Comic Sans MS" panose="030F0702030302020204" pitchFamily="66" charset="0"/>
            </a:endParaRPr>
          </a:p>
          <a:p>
            <a:r>
              <a:rPr lang="ru-RU" b="1" dirty="0">
                <a:solidFill>
                  <a:srgbClr val="003300"/>
                </a:solidFill>
                <a:latin typeface="Comic Sans MS" panose="030F0702030302020204" pitchFamily="66" charset="0"/>
              </a:rPr>
              <a:t>досягнув високого церковного визнання; </a:t>
            </a:r>
          </a:p>
          <a:p>
            <a:r>
              <a:rPr lang="ru-RU" b="1" dirty="0">
                <a:solidFill>
                  <a:srgbClr val="003300"/>
                </a:solidFill>
                <a:latin typeface="Comic Sans MS" panose="030F0702030302020204" pitchFamily="66" charset="0"/>
              </a:rPr>
              <a:t>улюбленець оточуючих</a:t>
            </a:r>
          </a:p>
          <a:p>
            <a:endParaRPr lang="uk-UA" dirty="0"/>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2020"/>
          <a:stretch/>
        </p:blipFill>
        <p:spPr>
          <a:xfrm>
            <a:off x="8749183" y="1826383"/>
            <a:ext cx="3038601" cy="4583832"/>
          </a:xfrm>
          <a:prstGeom prst="rect">
            <a:avLst/>
          </a:prstGeom>
        </p:spPr>
      </p:pic>
      <p:sp>
        <p:nvSpPr>
          <p:cNvPr id="10" name="Прямоугольник 9"/>
          <p:cNvSpPr/>
          <p:nvPr/>
        </p:nvSpPr>
        <p:spPr>
          <a:xfrm>
            <a:off x="9155037" y="5886995"/>
            <a:ext cx="2226892" cy="523220"/>
          </a:xfrm>
          <a:prstGeom prst="rect">
            <a:avLst/>
          </a:prstGeom>
        </p:spPr>
        <p:txBody>
          <a:bodyPr wrap="none">
            <a:spAutoFit/>
          </a:bodyPr>
          <a:lstStyle/>
          <a:p>
            <a:pPr algn="ctr"/>
            <a:r>
              <a:rPr lang="ru-RU" sz="1400" b="1" dirty="0" smtClean="0">
                <a:solidFill>
                  <a:schemeClr val="bg1"/>
                </a:solidFill>
                <a:latin typeface="Comic Sans MS" panose="030F0702030302020204" pitchFamily="66" charset="0"/>
              </a:rPr>
              <a:t>Йоган Грегор Мендель</a:t>
            </a:r>
          </a:p>
          <a:p>
            <a:pPr algn="ctr"/>
            <a:r>
              <a:rPr lang="ru-RU" sz="1400" b="1" dirty="0">
                <a:solidFill>
                  <a:schemeClr val="bg1"/>
                </a:solidFill>
                <a:latin typeface="Comic Sans MS" panose="030F0702030302020204" pitchFamily="66" charset="0"/>
              </a:rPr>
              <a:t>(</a:t>
            </a:r>
            <a:r>
              <a:rPr lang="ru-RU" sz="1400" b="1" dirty="0" smtClean="0">
                <a:solidFill>
                  <a:schemeClr val="bg1"/>
                </a:solidFill>
                <a:latin typeface="Comic Sans MS" panose="030F0702030302020204" pitchFamily="66" charset="0"/>
              </a:rPr>
              <a:t>1843 – 1884)</a:t>
            </a:r>
            <a:endParaRPr lang="uk-UA" sz="1400" dirty="0">
              <a:solidFill>
                <a:schemeClr val="bg1"/>
              </a:solidFill>
            </a:endParaRPr>
          </a:p>
        </p:txBody>
      </p:sp>
    </p:spTree>
    <p:extLst>
      <p:ext uri="{BB962C8B-B14F-4D97-AF65-F5344CB8AC3E}">
        <p14:creationId xmlns:p14="http://schemas.microsoft.com/office/powerpoint/2010/main" val="3022206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622" y="332656"/>
            <a:ext cx="11953328" cy="1143000"/>
          </a:xfrm>
        </p:spPr>
        <p:txBody>
          <a:bodyPr>
            <a:noAutofit/>
          </a:bodyPr>
          <a:lstStyle/>
          <a:p>
            <a:r>
              <a:rPr lang="ru-RU" sz="5400" b="1" dirty="0" smtClean="0">
                <a:solidFill>
                  <a:srgbClr val="C00000"/>
                </a:solidFill>
                <a:latin typeface="Comic Sans MS" panose="030F0702030302020204" pitchFamily="66" charset="0"/>
              </a:rPr>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З </a:t>
            </a:r>
            <a:r>
              <a:rPr lang="ru-RU" sz="5400" b="1" dirty="0">
                <a:solidFill>
                  <a:srgbClr val="C00000"/>
                </a:solidFill>
                <a:latin typeface="Comic Sans MS" panose="030F0702030302020204" pitchFamily="66" charset="0"/>
              </a:rPr>
              <a:t>історії життя та </a:t>
            </a:r>
            <a:r>
              <a:rPr lang="ru-RU" sz="5400" b="1" dirty="0" smtClean="0">
                <a:solidFill>
                  <a:srgbClr val="C00000"/>
                </a:solidFill>
                <a:latin typeface="Comic Sans MS" panose="030F0702030302020204" pitchFamily="66" charset="0"/>
              </a:rPr>
              <a:t>відкриттів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Грегора </a:t>
            </a:r>
            <a:r>
              <a:rPr lang="ru-RU" sz="5400" b="1" dirty="0">
                <a:solidFill>
                  <a:srgbClr val="C00000"/>
                </a:solidFill>
                <a:latin typeface="Comic Sans MS" panose="030F0702030302020204" pitchFamily="66" charset="0"/>
              </a:rPr>
              <a:t>Менделя</a:t>
            </a:r>
            <a:br>
              <a:rPr lang="ru-RU" sz="5400" b="1" dirty="0">
                <a:solidFill>
                  <a:srgbClr val="C00000"/>
                </a:solidFill>
                <a:latin typeface="Comic Sans MS" panose="030F0702030302020204" pitchFamily="66" charset="0"/>
              </a:rPr>
            </a:br>
            <a:endParaRPr lang="uk-UA" sz="54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3730471" y="1985995"/>
            <a:ext cx="8115056" cy="4525963"/>
          </a:xfrm>
        </p:spPr>
        <p:txBody>
          <a:bodyPr>
            <a:normAutofit fontScale="92500" lnSpcReduction="10000"/>
          </a:bodyPr>
          <a:lstStyle/>
          <a:p>
            <a:r>
              <a:rPr lang="ru-RU" b="1" dirty="0">
                <a:solidFill>
                  <a:srgbClr val="003300"/>
                </a:solidFill>
                <a:latin typeface="Comic Sans MS" panose="030F0702030302020204" pitchFamily="66" charset="0"/>
              </a:rPr>
              <a:t>вчителює, але тричі не може здати екзамени з біології для підтвердження звання доктора філософії;</a:t>
            </a:r>
          </a:p>
          <a:p>
            <a:r>
              <a:rPr lang="ru-RU" b="1" dirty="0">
                <a:solidFill>
                  <a:srgbClr val="003300"/>
                </a:solidFill>
                <a:latin typeface="Comic Sans MS" panose="030F0702030302020204" pitchFamily="66" charset="0"/>
              </a:rPr>
              <a:t>володар місцевого банку, але як фінансист </a:t>
            </a:r>
            <a:r>
              <a:rPr lang="ru-RU" b="1" dirty="0" smtClean="0">
                <a:solidFill>
                  <a:srgbClr val="003300"/>
                </a:solidFill>
                <a:latin typeface="Comic Sans MS" panose="030F0702030302020204" pitchFamily="66" charset="0"/>
              </a:rPr>
              <a:t>та політик - недостатньо успішний;</a:t>
            </a:r>
          </a:p>
          <a:p>
            <a:r>
              <a:rPr lang="ru-RU" b="1" dirty="0" smtClean="0">
                <a:solidFill>
                  <a:srgbClr val="003300"/>
                </a:solidFill>
                <a:latin typeface="Comic Sans MS" panose="030F0702030302020204" pitchFamily="66" charset="0"/>
              </a:rPr>
              <a:t>як науковець: </a:t>
            </a:r>
            <a:r>
              <a:rPr lang="ru-RU" b="1" dirty="0">
                <a:solidFill>
                  <a:srgbClr val="003300"/>
                </a:solidFill>
                <a:latin typeface="Comic Sans MS" panose="030F0702030302020204" pitchFamily="66" charset="0"/>
              </a:rPr>
              <a:t>вирощує</a:t>
            </a:r>
            <a:r>
              <a:rPr lang="ru-RU" b="1" dirty="0">
                <a:solidFill>
                  <a:srgbClr val="003300"/>
                </a:solidFill>
                <a:latin typeface="Comic Sans MS" panose="030F0702030302020204" pitchFamily="66" charset="0"/>
              </a:rPr>
              <a:t> </a:t>
            </a:r>
            <a:r>
              <a:rPr lang="ru-RU" b="1" dirty="0" smtClean="0">
                <a:solidFill>
                  <a:srgbClr val="003300"/>
                </a:solidFill>
                <a:latin typeface="Comic Sans MS" panose="030F0702030302020204" pitchFamily="66" charset="0"/>
              </a:rPr>
              <a:t>рослини на ділянці </a:t>
            </a:r>
            <a:r>
              <a:rPr lang="ru-RU" b="1" dirty="0">
                <a:solidFill>
                  <a:srgbClr val="003300"/>
                </a:solidFill>
                <a:latin typeface="Comic Sans MS" panose="030F0702030302020204" pitchFamily="66" charset="0"/>
              </a:rPr>
              <a:t>землі 35 Х 7 </a:t>
            </a:r>
            <a:r>
              <a:rPr lang="ru-RU" b="1" dirty="0" smtClean="0">
                <a:solidFill>
                  <a:srgbClr val="003300"/>
                </a:solidFill>
                <a:latin typeface="Comic Sans MS" panose="030F0702030302020204" pitchFamily="66" charset="0"/>
              </a:rPr>
              <a:t>м;</a:t>
            </a:r>
          </a:p>
          <a:p>
            <a:r>
              <a:rPr lang="ru-RU" b="1" dirty="0" smtClean="0">
                <a:solidFill>
                  <a:srgbClr val="003300"/>
                </a:solidFill>
                <a:latin typeface="Comic Sans MS" panose="030F0702030302020204" pitchFamily="66" charset="0"/>
              </a:rPr>
              <a:t>як любитель природи: у </a:t>
            </a:r>
            <a:r>
              <a:rPr lang="ru-RU" b="1" dirty="0">
                <a:solidFill>
                  <a:srgbClr val="003300"/>
                </a:solidFill>
                <a:latin typeface="Comic Sans MS" panose="030F0702030302020204" pitchFamily="66" charset="0"/>
              </a:rPr>
              <a:t>келії </a:t>
            </a:r>
            <a:r>
              <a:rPr lang="ru-RU" b="1" dirty="0" smtClean="0">
                <a:solidFill>
                  <a:srgbClr val="003300"/>
                </a:solidFill>
                <a:latin typeface="Comic Sans MS" panose="030F0702030302020204" pitchFamily="66" charset="0"/>
              </a:rPr>
              <a:t>має </a:t>
            </a:r>
            <a:r>
              <a:rPr lang="ru-RU" b="1" dirty="0">
                <a:solidFill>
                  <a:srgbClr val="003300"/>
                </a:solidFill>
                <a:latin typeface="Comic Sans MS" panose="030F0702030302020204" pitchFamily="66" charset="0"/>
              </a:rPr>
              <a:t>звіринець  для мишей, їжака, </a:t>
            </a:r>
            <a:r>
              <a:rPr lang="ru-RU" b="1" dirty="0" smtClean="0">
                <a:solidFill>
                  <a:srgbClr val="003300"/>
                </a:solidFill>
                <a:latin typeface="Comic Sans MS" panose="030F0702030302020204" pitchFamily="66" charset="0"/>
              </a:rPr>
              <a:t>лисиці</a:t>
            </a:r>
            <a:endParaRPr lang="ru-RU" b="1" dirty="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55" y="4077071"/>
            <a:ext cx="3334216" cy="2434887"/>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b="19521"/>
          <a:stretch/>
        </p:blipFill>
        <p:spPr>
          <a:xfrm>
            <a:off x="396255" y="1952575"/>
            <a:ext cx="3334216" cy="2020184"/>
          </a:xfrm>
          <a:prstGeom prst="rect">
            <a:avLst/>
          </a:prstGeom>
        </p:spPr>
      </p:pic>
    </p:spTree>
    <p:extLst>
      <p:ext uri="{BB962C8B-B14F-4D97-AF65-F5344CB8AC3E}">
        <p14:creationId xmlns:p14="http://schemas.microsoft.com/office/powerpoint/2010/main" val="3499124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622" y="332656"/>
            <a:ext cx="11953328" cy="1143000"/>
          </a:xfrm>
        </p:spPr>
        <p:txBody>
          <a:bodyPr>
            <a:noAutofit/>
          </a:bodyPr>
          <a:lstStyle/>
          <a:p>
            <a:r>
              <a:rPr lang="ru-RU" sz="5400" b="1" dirty="0" smtClean="0">
                <a:solidFill>
                  <a:srgbClr val="C00000"/>
                </a:solidFill>
                <a:latin typeface="Comic Sans MS" panose="030F0702030302020204" pitchFamily="66" charset="0"/>
              </a:rPr>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З </a:t>
            </a:r>
            <a:r>
              <a:rPr lang="ru-RU" sz="5400" b="1" dirty="0">
                <a:solidFill>
                  <a:srgbClr val="C00000"/>
                </a:solidFill>
                <a:latin typeface="Comic Sans MS" panose="030F0702030302020204" pitchFamily="66" charset="0"/>
              </a:rPr>
              <a:t>історії життя та </a:t>
            </a:r>
            <a:r>
              <a:rPr lang="ru-RU" sz="5400" b="1" dirty="0" smtClean="0">
                <a:solidFill>
                  <a:srgbClr val="C00000"/>
                </a:solidFill>
                <a:latin typeface="Comic Sans MS" panose="030F0702030302020204" pitchFamily="66" charset="0"/>
              </a:rPr>
              <a:t>відкриттів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Грегора </a:t>
            </a:r>
            <a:r>
              <a:rPr lang="ru-RU" sz="5400" b="1" dirty="0">
                <a:solidFill>
                  <a:srgbClr val="C00000"/>
                </a:solidFill>
                <a:latin typeface="Comic Sans MS" panose="030F0702030302020204" pitchFamily="66" charset="0"/>
              </a:rPr>
              <a:t>Менделя</a:t>
            </a:r>
            <a:br>
              <a:rPr lang="ru-RU" sz="5400" b="1" dirty="0">
                <a:solidFill>
                  <a:srgbClr val="C00000"/>
                </a:solidFill>
                <a:latin typeface="Comic Sans MS" panose="030F0702030302020204" pitchFamily="66" charset="0"/>
              </a:rPr>
            </a:br>
            <a:endParaRPr lang="uk-UA" sz="54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540271" y="1853214"/>
            <a:ext cx="7776864" cy="4525963"/>
          </a:xfrm>
        </p:spPr>
        <p:txBody>
          <a:bodyPr>
            <a:normAutofit fontScale="85000" lnSpcReduction="10000"/>
          </a:bodyPr>
          <a:lstStyle/>
          <a:p>
            <a:r>
              <a:rPr lang="ru-RU" b="1" dirty="0">
                <a:solidFill>
                  <a:srgbClr val="003300"/>
                </a:solidFill>
                <a:latin typeface="Comic Sans MS" panose="030F0702030302020204" pitchFamily="66" charset="0"/>
              </a:rPr>
              <a:t>10 років </a:t>
            </a:r>
            <a:r>
              <a:rPr lang="ru-RU" b="1" dirty="0" smtClean="0">
                <a:solidFill>
                  <a:srgbClr val="003300"/>
                </a:solidFill>
                <a:latin typeface="Comic Sans MS" panose="030F0702030302020204" pitchFamily="66" charset="0"/>
              </a:rPr>
              <a:t>проводив дослідження </a:t>
            </a:r>
            <a:r>
              <a:rPr lang="ru-RU" b="1" dirty="0">
                <a:solidFill>
                  <a:srgbClr val="003300"/>
                </a:solidFill>
                <a:latin typeface="Comic Sans MS" panose="030F0702030302020204" pitchFamily="66" charset="0"/>
              </a:rPr>
              <a:t>з рослинами (Горох </a:t>
            </a:r>
            <a:r>
              <a:rPr lang="ru-RU" b="1" dirty="0" smtClean="0">
                <a:solidFill>
                  <a:srgbClr val="003300"/>
                </a:solidFill>
                <a:latin typeface="Comic Sans MS" panose="030F0702030302020204" pitchFamily="66" charset="0"/>
              </a:rPr>
              <a:t>посівний - </a:t>
            </a:r>
            <a:r>
              <a:rPr lang="en-US" b="1" dirty="0" smtClean="0">
                <a:solidFill>
                  <a:srgbClr val="003300"/>
                </a:solidFill>
                <a:latin typeface="Comic Sans MS" panose="030F0702030302020204" pitchFamily="66" charset="0"/>
              </a:rPr>
              <a:t>Pisum </a:t>
            </a:r>
            <a:r>
              <a:rPr lang="en-US" b="1" dirty="0">
                <a:solidFill>
                  <a:srgbClr val="003300"/>
                </a:solidFill>
                <a:latin typeface="Comic Sans MS" panose="030F0702030302020204" pitchFamily="66" charset="0"/>
              </a:rPr>
              <a:t>sativum</a:t>
            </a:r>
            <a:r>
              <a:rPr lang="ru-RU" b="1" dirty="0" smtClean="0">
                <a:solidFill>
                  <a:srgbClr val="003300"/>
                </a:solidFill>
                <a:latin typeface="Comic Sans MS" panose="030F0702030302020204" pitchFamily="66" charset="0"/>
              </a:rPr>
              <a:t>);</a:t>
            </a:r>
            <a:endParaRPr lang="ru-RU" b="1" dirty="0">
              <a:solidFill>
                <a:srgbClr val="003300"/>
              </a:solidFill>
              <a:latin typeface="Comic Sans MS" panose="030F0702030302020204" pitchFamily="66" charset="0"/>
            </a:endParaRPr>
          </a:p>
          <a:p>
            <a:r>
              <a:rPr lang="ru-RU" b="1" dirty="0" smtClean="0">
                <a:solidFill>
                  <a:srgbClr val="003300"/>
                </a:solidFill>
                <a:latin typeface="Comic Sans MS" panose="030F0702030302020204" pitchFamily="66" charset="0"/>
              </a:rPr>
              <a:t>дослідив </a:t>
            </a:r>
            <a:r>
              <a:rPr lang="ru-RU" b="1" dirty="0">
                <a:solidFill>
                  <a:srgbClr val="003300"/>
                </a:solidFill>
                <a:latin typeface="Comic Sans MS" panose="030F0702030302020204" pitchFamily="66" charset="0"/>
              </a:rPr>
              <a:t>більше 10 тис. </a:t>
            </a:r>
            <a:r>
              <a:rPr lang="ru-RU" b="1" dirty="0" smtClean="0">
                <a:solidFill>
                  <a:srgbClr val="003300"/>
                </a:solidFill>
                <a:latin typeface="Comic Sans MS" panose="030F0702030302020204" pitchFamily="66" charset="0"/>
              </a:rPr>
              <a:t>рослин, на кожну з рослин було заведено «паспорт»;</a:t>
            </a:r>
          </a:p>
          <a:p>
            <a:r>
              <a:rPr lang="ru-RU" b="1" dirty="0" smtClean="0">
                <a:solidFill>
                  <a:srgbClr val="003300"/>
                </a:solidFill>
                <a:latin typeface="Comic Sans MS" panose="030F0702030302020204" pitchFamily="66" charset="0"/>
              </a:rPr>
              <a:t>застосував гібридологічний метод та математичну обробку даних;</a:t>
            </a:r>
          </a:p>
          <a:p>
            <a:r>
              <a:rPr lang="ru-RU" b="1" dirty="0">
                <a:solidFill>
                  <a:srgbClr val="003300"/>
                </a:solidFill>
                <a:latin typeface="Comic Sans MS" panose="030F0702030302020204" pitchFamily="66" charset="0"/>
              </a:rPr>
              <a:t>8 березня </a:t>
            </a:r>
            <a:r>
              <a:rPr lang="ru-RU" b="1" dirty="0" smtClean="0">
                <a:solidFill>
                  <a:srgbClr val="003300"/>
                </a:solidFill>
                <a:latin typeface="Comic Sans MS" panose="030F0702030302020204" pitchFamily="66" charset="0"/>
              </a:rPr>
              <a:t>1865 </a:t>
            </a:r>
            <a:r>
              <a:rPr lang="ru-RU" b="1" dirty="0">
                <a:solidFill>
                  <a:srgbClr val="003300"/>
                </a:solidFill>
                <a:latin typeface="Comic Sans MS" panose="030F0702030302020204" pitchFamily="66" charset="0"/>
              </a:rPr>
              <a:t>р. - доповідь </a:t>
            </a:r>
            <a:r>
              <a:rPr lang="ru-RU" b="1" dirty="0" smtClean="0">
                <a:solidFill>
                  <a:srgbClr val="003300"/>
                </a:solidFill>
                <a:latin typeface="Comic Sans MS" panose="030F0702030302020204" pitchFamily="66" charset="0"/>
              </a:rPr>
              <a:t>«Досліди над рослинними гібридами» у </a:t>
            </a:r>
            <a:r>
              <a:rPr lang="ru-RU" b="1" dirty="0">
                <a:solidFill>
                  <a:srgbClr val="003300"/>
                </a:solidFill>
                <a:latin typeface="Comic Sans MS" panose="030F0702030302020204" pitchFamily="66" charset="0"/>
              </a:rPr>
              <a:t>Брюннському природничому товаристві</a:t>
            </a:r>
          </a:p>
          <a:p>
            <a:endParaRPr lang="ru-RU" b="1" dirty="0" smtClean="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uk-UA"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6134" y="4509120"/>
            <a:ext cx="3566295" cy="187005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0699" y="1985777"/>
            <a:ext cx="3566295" cy="2373207"/>
          </a:xfrm>
          <a:prstGeom prst="rect">
            <a:avLst/>
          </a:prstGeom>
        </p:spPr>
      </p:pic>
    </p:spTree>
    <p:extLst>
      <p:ext uri="{BB962C8B-B14F-4D97-AF65-F5344CB8AC3E}">
        <p14:creationId xmlns:p14="http://schemas.microsoft.com/office/powerpoint/2010/main" val="2682943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231" y="0"/>
            <a:ext cx="11953328" cy="1143000"/>
          </a:xfrm>
        </p:spPr>
        <p:txBody>
          <a:bodyPr>
            <a:noAutofit/>
          </a:bodyPr>
          <a:lstStyle/>
          <a:p>
            <a:r>
              <a:rPr lang="ru-RU" sz="5400" b="1" dirty="0" smtClean="0">
                <a:solidFill>
                  <a:srgbClr val="C00000"/>
                </a:solidFill>
                <a:latin typeface="Comic Sans MS" panose="030F0702030302020204" pitchFamily="66" charset="0"/>
              </a:rPr>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Спадок Грегора </a:t>
            </a:r>
            <a:r>
              <a:rPr lang="ru-RU" sz="5400" b="1" dirty="0">
                <a:solidFill>
                  <a:srgbClr val="C00000"/>
                </a:solidFill>
                <a:latin typeface="Comic Sans MS" panose="030F0702030302020204" pitchFamily="66" charset="0"/>
              </a:rPr>
              <a:t>Менделя</a:t>
            </a:r>
            <a:br>
              <a:rPr lang="ru-RU" sz="5400" b="1" dirty="0">
                <a:solidFill>
                  <a:srgbClr val="C00000"/>
                </a:solidFill>
                <a:latin typeface="Comic Sans MS" panose="030F0702030302020204" pitchFamily="66" charset="0"/>
              </a:rPr>
            </a:br>
            <a:endParaRPr lang="uk-UA" sz="54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3420591" y="1325793"/>
            <a:ext cx="4680519" cy="3573978"/>
          </a:xfrm>
        </p:spPr>
        <p:txBody>
          <a:bodyPr>
            <a:normAutofit fontScale="70000" lnSpcReduction="20000"/>
          </a:bodyPr>
          <a:lstStyle/>
          <a:p>
            <a:r>
              <a:rPr lang="ru-RU" sz="3400" b="1" dirty="0">
                <a:solidFill>
                  <a:srgbClr val="003300"/>
                </a:solidFill>
                <a:latin typeface="Comic Sans MS" panose="030F0702030302020204" pitchFamily="66" charset="0"/>
              </a:rPr>
              <a:t>І, ІІ, ІІІ закони Менделя;</a:t>
            </a:r>
          </a:p>
          <a:p>
            <a:r>
              <a:rPr lang="ru-RU" sz="3400" b="1" dirty="0">
                <a:solidFill>
                  <a:srgbClr val="003300"/>
                </a:solidFill>
                <a:latin typeface="Comic Sans MS" panose="030F0702030302020204" pitchFamily="66" charset="0"/>
              </a:rPr>
              <a:t>генетичний запис, символіка;</a:t>
            </a:r>
          </a:p>
          <a:p>
            <a:r>
              <a:rPr lang="ru-RU" sz="3400" b="1" dirty="0">
                <a:solidFill>
                  <a:srgbClr val="003300"/>
                </a:solidFill>
                <a:latin typeface="Comic Sans MS" panose="030F0702030302020204" pitchFamily="66" charset="0"/>
              </a:rPr>
              <a:t>гібридологічний метод;</a:t>
            </a:r>
          </a:p>
          <a:p>
            <a:r>
              <a:rPr lang="ru-RU" sz="3400" b="1" dirty="0">
                <a:solidFill>
                  <a:srgbClr val="003300"/>
                </a:solidFill>
                <a:latin typeface="Comic Sans MS" panose="030F0702030302020204" pitchFamily="66" charset="0"/>
              </a:rPr>
              <a:t>математичний метод обробки біологічних даних;</a:t>
            </a:r>
          </a:p>
          <a:p>
            <a:r>
              <a:rPr lang="ru-RU" sz="3400" b="1" dirty="0">
                <a:solidFill>
                  <a:srgbClr val="003300"/>
                </a:solidFill>
                <a:latin typeface="Comic Sans MS" panose="030F0702030302020204" pitchFamily="66" charset="0"/>
              </a:rPr>
              <a:t>заклав фундамент у розвиток генетики</a:t>
            </a:r>
          </a:p>
          <a:p>
            <a:endParaRPr lang="ru-RU" b="1" dirty="0" smtClean="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uk-UA" dirty="0"/>
          </a:p>
        </p:txBody>
      </p:sp>
      <p:pic>
        <p:nvPicPr>
          <p:cNvPr id="3074" name="Picture 2" descr="Біографія і відкриття Мендел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5418" y="1325793"/>
            <a:ext cx="3561481" cy="5183457"/>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00564" y="4888890"/>
            <a:ext cx="7704854" cy="1569660"/>
          </a:xfrm>
          <a:prstGeom prst="rect">
            <a:avLst/>
          </a:prstGeom>
        </p:spPr>
        <p:txBody>
          <a:bodyPr wrap="square">
            <a:spAutoFit/>
          </a:bodyPr>
          <a:lstStyle/>
          <a:p>
            <a:r>
              <a:rPr lang="ru-RU" sz="2400" b="1" dirty="0" smtClean="0">
                <a:solidFill>
                  <a:srgbClr val="003300"/>
                </a:solidFill>
                <a:latin typeface="Comic Sans MS" panose="030F0702030302020204" pitchFamily="66" charset="0"/>
              </a:rPr>
              <a:t>На мармуровому</a:t>
            </a:r>
            <a:r>
              <a:rPr lang="ru-RU" sz="2400" b="1" dirty="0">
                <a:solidFill>
                  <a:srgbClr val="003300"/>
                </a:solidFill>
                <a:latin typeface="Comic Sans MS" panose="030F0702030302020204" pitchFamily="66" charset="0"/>
              </a:rPr>
              <a:t> </a:t>
            </a:r>
            <a:r>
              <a:rPr lang="ru-RU" sz="2400" b="1" dirty="0" smtClean="0">
                <a:solidFill>
                  <a:srgbClr val="003300"/>
                </a:solidFill>
                <a:latin typeface="Comic Sans MS" panose="030F0702030302020204" pitchFamily="66" charset="0"/>
              </a:rPr>
              <a:t>пам'ятнику перед </a:t>
            </a:r>
            <a:r>
              <a:rPr lang="ru-RU" sz="2400" b="1" dirty="0">
                <a:solidFill>
                  <a:srgbClr val="003300"/>
                </a:solidFill>
                <a:latin typeface="Comic Sans MS" panose="030F0702030302020204" pitchFamily="66" charset="0"/>
              </a:rPr>
              <a:t>Музеєм «Моравскої </a:t>
            </a:r>
            <a:r>
              <a:rPr lang="ru-RU" sz="2400" b="1" dirty="0" smtClean="0">
                <a:solidFill>
                  <a:srgbClr val="003300"/>
                </a:solidFill>
                <a:latin typeface="Comic Sans MS" panose="030F0702030302020204" pitchFamily="66" charset="0"/>
              </a:rPr>
              <a:t>землі», який було </a:t>
            </a:r>
            <a:r>
              <a:rPr lang="ru-RU" sz="2400" b="1" dirty="0">
                <a:solidFill>
                  <a:srgbClr val="003300"/>
                </a:solidFill>
                <a:latin typeface="Comic Sans MS" panose="030F0702030302020204" pitchFamily="66" charset="0"/>
              </a:rPr>
              <a:t>споруджено в Брно в 1910 році </a:t>
            </a:r>
            <a:r>
              <a:rPr lang="ru-RU" sz="2400" b="1" dirty="0" smtClean="0">
                <a:solidFill>
                  <a:srgbClr val="003300"/>
                </a:solidFill>
                <a:latin typeface="Comic Sans MS" panose="030F0702030302020204" pitchFamily="66" charset="0"/>
              </a:rPr>
              <a:t>на </a:t>
            </a:r>
            <a:r>
              <a:rPr lang="ru-RU" sz="2400" b="1" dirty="0">
                <a:solidFill>
                  <a:srgbClr val="003300"/>
                </a:solidFill>
                <a:latin typeface="Comic Sans MS" panose="030F0702030302020204" pitchFamily="66" charset="0"/>
              </a:rPr>
              <a:t>кошти вчених усього </a:t>
            </a:r>
            <a:r>
              <a:rPr lang="ru-RU" sz="2400" b="1" dirty="0" smtClean="0">
                <a:solidFill>
                  <a:srgbClr val="003300"/>
                </a:solidFill>
                <a:latin typeface="Comic Sans MS" panose="030F0702030302020204" pitchFamily="66" charset="0"/>
              </a:rPr>
              <a:t>світу, викарбувано: «Мій час ще попереду»</a:t>
            </a:r>
            <a:endParaRPr lang="ru-RU" sz="2400" b="1" dirty="0">
              <a:solidFill>
                <a:srgbClr val="003300"/>
              </a:solidFill>
              <a:latin typeface="Comic Sans MS" panose="030F0702030302020204" pitchFamily="66"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49" y="1325793"/>
            <a:ext cx="2968038" cy="3533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6571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33559" cy="1143000"/>
          </a:xfrm>
        </p:spPr>
        <p:txBody>
          <a:bodyPr>
            <a:noAutofit/>
          </a:bodyPr>
          <a:lstStyle/>
          <a:p>
            <a:r>
              <a:rPr lang="ru-RU" sz="5400" b="1" dirty="0">
                <a:solidFill>
                  <a:srgbClr val="C00000"/>
                </a:solidFill>
                <a:latin typeface="Comic Sans MS" panose="030F0702030302020204" pitchFamily="66" charset="0"/>
              </a:rPr>
              <a:t/>
            </a:r>
            <a:br>
              <a:rPr lang="ru-RU" sz="5400" b="1" dirty="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
            </a:r>
            <a:br>
              <a:rPr lang="ru-RU" sz="5400" b="1" dirty="0" smtClean="0">
                <a:solidFill>
                  <a:srgbClr val="C00000"/>
                </a:solidFill>
                <a:latin typeface="Comic Sans MS" panose="030F0702030302020204" pitchFamily="66" charset="0"/>
              </a:rPr>
            </a:br>
            <a:r>
              <a:rPr lang="ru-RU" sz="5400" b="1" dirty="0" smtClean="0">
                <a:solidFill>
                  <a:srgbClr val="C00000"/>
                </a:solidFill>
                <a:latin typeface="Comic Sans MS" panose="030F0702030302020204" pitchFamily="66" charset="0"/>
              </a:rPr>
              <a:t>Горох </a:t>
            </a:r>
            <a:r>
              <a:rPr lang="ru-RU" sz="5400" b="1" dirty="0">
                <a:solidFill>
                  <a:srgbClr val="C00000"/>
                </a:solidFill>
                <a:latin typeface="Comic Sans MS" panose="030F0702030302020204" pitchFamily="66" charset="0"/>
              </a:rPr>
              <a:t>– ідеальна модель для </a:t>
            </a:r>
            <a:r>
              <a:rPr lang="ru-RU" sz="5400" b="1" dirty="0" smtClean="0">
                <a:solidFill>
                  <a:srgbClr val="C00000"/>
                </a:solidFill>
                <a:latin typeface="Comic Sans MS" panose="030F0702030302020204" pitchFamily="66" charset="0"/>
              </a:rPr>
              <a:t>генетичних дослідів</a:t>
            </a:r>
            <a:r>
              <a:rPr lang="ru-RU" sz="5400" b="1" dirty="0">
                <a:solidFill>
                  <a:srgbClr val="C00000"/>
                </a:solidFill>
                <a:latin typeface="Comic Sans MS" panose="030F0702030302020204" pitchFamily="66" charset="0"/>
              </a:rPr>
              <a:t/>
            </a:r>
            <a:br>
              <a:rPr lang="ru-RU" sz="5400" b="1" dirty="0">
                <a:solidFill>
                  <a:srgbClr val="C00000"/>
                </a:solidFill>
                <a:latin typeface="Comic Sans MS" panose="030F0702030302020204" pitchFamily="66" charset="0"/>
              </a:rPr>
            </a:br>
            <a:endParaRPr lang="uk-UA" sz="5400" b="1" dirty="0">
              <a:solidFill>
                <a:srgbClr val="C00000"/>
              </a:solidFill>
              <a:latin typeface="Comic Sans MS" panose="030F0702030302020204" pitchFamily="66" charset="0"/>
            </a:endParaRPr>
          </a:p>
        </p:txBody>
      </p:sp>
      <p:sp>
        <p:nvSpPr>
          <p:cNvPr id="3" name="Объект 2"/>
          <p:cNvSpPr>
            <a:spLocks noGrp="1"/>
          </p:cNvSpPr>
          <p:nvPr>
            <p:ph idx="1"/>
          </p:nvPr>
        </p:nvSpPr>
        <p:spPr>
          <a:xfrm>
            <a:off x="540271" y="1916832"/>
            <a:ext cx="5112568" cy="4680520"/>
          </a:xfrm>
        </p:spPr>
        <p:txBody>
          <a:bodyPr>
            <a:normAutofit fontScale="85000" lnSpcReduction="20000"/>
          </a:bodyPr>
          <a:lstStyle/>
          <a:p>
            <a:pPr marL="0" indent="0">
              <a:buNone/>
            </a:pPr>
            <a:r>
              <a:rPr lang="ru-RU" sz="3400" b="1" dirty="0">
                <a:solidFill>
                  <a:srgbClr val="003300"/>
                </a:solidFill>
                <a:latin typeface="Comic Sans MS" panose="030F0702030302020204" pitchFamily="66" charset="0"/>
              </a:rPr>
              <a:t>Вид Горох посівний (</a:t>
            </a:r>
            <a:r>
              <a:rPr lang="en-US" sz="3400" b="1" dirty="0">
                <a:solidFill>
                  <a:srgbClr val="003300"/>
                </a:solidFill>
                <a:latin typeface="Comic Sans MS" panose="030F0702030302020204" pitchFamily="66" charset="0"/>
              </a:rPr>
              <a:t>Pisum sativum</a:t>
            </a:r>
            <a:r>
              <a:rPr lang="en-US" sz="3400" b="1" dirty="0" smtClean="0">
                <a:solidFill>
                  <a:srgbClr val="003300"/>
                </a:solidFill>
                <a:latin typeface="Comic Sans MS" panose="030F0702030302020204" pitchFamily="66" charset="0"/>
              </a:rPr>
              <a:t>)</a:t>
            </a:r>
            <a:r>
              <a:rPr lang="uk-UA" sz="3400" b="1" dirty="0" smtClean="0">
                <a:solidFill>
                  <a:srgbClr val="003300"/>
                </a:solidFill>
                <a:latin typeface="Comic Sans MS" panose="030F0702030302020204" pitchFamily="66" charset="0"/>
              </a:rPr>
              <a:t>, Р</a:t>
            </a:r>
            <a:r>
              <a:rPr lang="ru-RU" sz="3400" b="1" dirty="0" smtClean="0">
                <a:solidFill>
                  <a:srgbClr val="003300"/>
                </a:solidFill>
                <a:latin typeface="Comic Sans MS" panose="030F0702030302020204" pitchFamily="66" charset="0"/>
              </a:rPr>
              <a:t>одина Бобові:</a:t>
            </a:r>
            <a:endParaRPr lang="ru-RU" sz="3400" b="1" dirty="0">
              <a:solidFill>
                <a:srgbClr val="003300"/>
              </a:solidFill>
              <a:latin typeface="Comic Sans MS" panose="030F0702030302020204" pitchFamily="66" charset="0"/>
            </a:endParaRPr>
          </a:p>
          <a:p>
            <a:r>
              <a:rPr lang="ru-RU" sz="3400" b="1" dirty="0" smtClean="0">
                <a:solidFill>
                  <a:srgbClr val="003300"/>
                </a:solidFill>
                <a:latin typeface="Comic Sans MS" panose="030F0702030302020204" pitchFamily="66" charset="0"/>
              </a:rPr>
              <a:t>багато сортів (Мендель працював з 22 сортами), </a:t>
            </a:r>
            <a:r>
              <a:rPr lang="ru-RU" sz="3400" b="1" dirty="0">
                <a:solidFill>
                  <a:srgbClr val="003300"/>
                </a:solidFill>
                <a:latin typeface="Comic Sans MS" panose="030F0702030302020204" pitchFamily="66" charset="0"/>
              </a:rPr>
              <a:t>різні стани певних ознак; </a:t>
            </a:r>
          </a:p>
          <a:p>
            <a:r>
              <a:rPr lang="ru-RU" sz="3400" b="1" dirty="0" smtClean="0">
                <a:solidFill>
                  <a:srgbClr val="003300"/>
                </a:solidFill>
                <a:latin typeface="Comic Sans MS" panose="030F0702030302020204" pitchFamily="66" charset="0"/>
              </a:rPr>
              <a:t>короткий </a:t>
            </a:r>
            <a:r>
              <a:rPr lang="ru-RU" sz="3400" b="1" dirty="0">
                <a:solidFill>
                  <a:srgbClr val="003300"/>
                </a:solidFill>
                <a:latin typeface="Comic Sans MS" panose="030F0702030302020204" pitchFamily="66" charset="0"/>
              </a:rPr>
              <a:t>життєвий цикл;</a:t>
            </a:r>
          </a:p>
          <a:p>
            <a:r>
              <a:rPr lang="ru-RU" sz="3400" b="1" dirty="0" smtClean="0">
                <a:solidFill>
                  <a:srgbClr val="003300"/>
                </a:solidFill>
                <a:latin typeface="Comic Sans MS" panose="030F0702030302020204" pitchFamily="66" charset="0"/>
              </a:rPr>
              <a:t>самозапилення </a:t>
            </a:r>
            <a:r>
              <a:rPr lang="ru-RU" sz="3400" b="1" dirty="0">
                <a:solidFill>
                  <a:srgbClr val="003300"/>
                </a:solidFill>
                <a:latin typeface="Comic Sans MS" panose="030F0702030302020204" pitchFamily="66" charset="0"/>
              </a:rPr>
              <a:t>(отримання </a:t>
            </a:r>
            <a:r>
              <a:rPr lang="ru-RU" sz="3400" b="1" dirty="0" smtClean="0">
                <a:solidFill>
                  <a:srgbClr val="003300"/>
                </a:solidFill>
                <a:latin typeface="Comic Sans MS" panose="030F0702030302020204" pitchFamily="66" charset="0"/>
              </a:rPr>
              <a:t>«чистих» </a:t>
            </a:r>
            <a:r>
              <a:rPr lang="ru-RU" sz="3400" b="1" dirty="0">
                <a:solidFill>
                  <a:srgbClr val="003300"/>
                </a:solidFill>
                <a:latin typeface="Comic Sans MS" panose="030F0702030302020204" pitchFamily="66" charset="0"/>
              </a:rPr>
              <a:t>ліній)</a:t>
            </a:r>
          </a:p>
          <a:p>
            <a:endParaRPr lang="ru-RU" b="1" dirty="0" smtClean="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ru-RU" b="1" dirty="0">
              <a:solidFill>
                <a:srgbClr val="003300"/>
              </a:solidFill>
              <a:latin typeface="Comic Sans MS" panose="030F0702030302020204" pitchFamily="66" charset="0"/>
            </a:endParaRPr>
          </a:p>
          <a:p>
            <a:endParaRPr lang="uk-UA"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2933" y="1916832"/>
            <a:ext cx="6037677"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3251" y="4581128"/>
            <a:ext cx="2898825" cy="1935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5235" t="393" r="10331" b="-393"/>
          <a:stretch/>
        </p:blipFill>
        <p:spPr bwMode="auto">
          <a:xfrm>
            <a:off x="8801771" y="4588708"/>
            <a:ext cx="3000831" cy="192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0468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TotalTime>
  <Words>1063</Words>
  <Application>Microsoft Office PowerPoint</Application>
  <PresentationFormat>Произвольный</PresentationFormat>
  <Paragraphs>119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І-ІІ закони Менделя</vt:lpstr>
      <vt:lpstr>Якщо садив грушу, то не чекай персиків, Якщо сіяв горох, то не чекай гарбузів. Китайське прислів‘я</vt:lpstr>
      <vt:lpstr>План</vt:lpstr>
      <vt:lpstr> З історії життя та відкриттів  Грегора Менделя </vt:lpstr>
      <vt:lpstr> З історії життя та відкриттів  Грегора Менделя </vt:lpstr>
      <vt:lpstr> З історії життя та відкриттів  Грегора Менделя </vt:lpstr>
      <vt:lpstr> З історії життя та відкриттів  Грегора Менделя </vt:lpstr>
      <vt:lpstr> Спадок Грегора Менделя </vt:lpstr>
      <vt:lpstr>  Горох – ідеальна модель для генетичних дослідів </vt:lpstr>
      <vt:lpstr>Моногібридне схрещування</vt:lpstr>
      <vt:lpstr>Моногібридне схрещування</vt:lpstr>
      <vt:lpstr>Закон чистоти гамет</vt:lpstr>
      <vt:lpstr>Висновки</vt:lpstr>
      <vt:lpstr>Домашнє завдання</vt:lpstr>
      <vt:lpstr>Біологія + Математика</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Моногібридне схрещування</dc:title>
  <dc:creator>Ольга</dc:creator>
  <cp:lastModifiedBy>Ольга</cp:lastModifiedBy>
  <cp:revision>23</cp:revision>
  <dcterms:created xsi:type="dcterms:W3CDTF">2022-03-21T18:19:05Z</dcterms:created>
  <dcterms:modified xsi:type="dcterms:W3CDTF">2022-03-22T08:01:14Z</dcterms:modified>
</cp:coreProperties>
</file>