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roxima Nova"/>
      <p:regular r:id="rId15"/>
      <p:bold r:id="rId16"/>
      <p:italic r:id="rId17"/>
      <p:boldItalic r:id="rId18"/>
    </p:embeddedFont>
    <p:embeddedFont>
      <p:font typeface="Roboto"/>
      <p:regular r:id="rId19"/>
      <p:bold r:id="rId20"/>
      <p:italic r:id="rId21"/>
      <p:boldItalic r:id="rId22"/>
    </p:embeddedFont>
    <p:embeddedFont>
      <p:font typeface="Alfa Slab One"/>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AlfaSlabOn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regular.fntdata"/><Relationship Id="rId14" Type="http://schemas.openxmlformats.org/officeDocument/2006/relationships/slide" Target="slides/slide9.xml"/><Relationship Id="rId17" Type="http://schemas.openxmlformats.org/officeDocument/2006/relationships/font" Target="fonts/ProximaNova-italic.fntdata"/><Relationship Id="rId16" Type="http://schemas.openxmlformats.org/officeDocument/2006/relationships/font" Target="fonts/ProximaNova-bold.fntdata"/><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font" Target="fonts/ProximaNova-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ad4c9c779e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ad4c9c779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ad4c9c779e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ad4c9c779e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ad4c9c779e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ad4c9c779e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ad4c9c779e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ad4c9c779e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ad4c9c779e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ad4c9c779e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ad4c9c779e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ad4c9c779e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ad4c9c779e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ad4c9c779e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ad4c9c779e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ad4c9c779e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ue3jR_bv6gE"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uk"/>
              <a:t>Урок 7</a:t>
            </a:r>
            <a:endParaRPr/>
          </a:p>
        </p:txBody>
      </p:sp>
      <p:sp>
        <p:nvSpPr>
          <p:cNvPr id="57" name="Google Shape;57;p13"/>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uk"/>
              <a:t>Пожежна безпека</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uk" sz="2500"/>
              <a:t>Причини виникнення та </a:t>
            </a:r>
            <a:r>
              <a:rPr lang="uk" sz="2500"/>
              <a:t>способи</a:t>
            </a:r>
            <a:r>
              <a:rPr lang="uk" sz="2500"/>
              <a:t> </a:t>
            </a:r>
            <a:r>
              <a:rPr lang="uk" sz="2500"/>
              <a:t>гасіння</a:t>
            </a:r>
            <a:r>
              <a:rPr lang="uk" sz="2500"/>
              <a:t> невеликих пожеж</a:t>
            </a:r>
            <a:endParaRPr sz="2500"/>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sz="1150">
                <a:solidFill>
                  <a:srgbClr val="292B2C"/>
                </a:solidFill>
                <a:highlight>
                  <a:srgbClr val="FFFFFF"/>
                </a:highlight>
                <a:latin typeface="Roboto"/>
                <a:ea typeface="Roboto"/>
                <a:cs typeface="Roboto"/>
                <a:sym typeface="Roboto"/>
              </a:rPr>
              <a:t>Причини виникнення пожеж є різноманітними. Це може бути використання несправного обладнання або коли відкритий вогонь залишається без нагляду. До пожеж призводить підпал трави і сміття. Блискавки теж можуть викликати пожежу. Боротися з пожежами іноді дуже складно, тому люди кажуть, що пожежу легше не допустити, ніж загасити. Кожен/кожна з вас може попередити можливість пожежі. Для цього слід виконувати такі правила:</a:t>
            </a:r>
            <a:endParaRPr sz="1150">
              <a:solidFill>
                <a:srgbClr val="292B2C"/>
              </a:solidFill>
              <a:highlight>
                <a:srgbClr val="FFFFFF"/>
              </a:highlight>
              <a:latin typeface="Roboto"/>
              <a:ea typeface="Roboto"/>
              <a:cs typeface="Roboto"/>
              <a:sym typeface="Roboto"/>
            </a:endParaRPr>
          </a:p>
          <a:p>
            <a:pPr indent="-301625" lvl="0" marL="457200" rtl="0" algn="l">
              <a:spcBef>
                <a:spcPts val="800"/>
              </a:spcBef>
              <a:spcAft>
                <a:spcPts val="0"/>
              </a:spcAft>
              <a:buClr>
                <a:srgbClr val="292B2C"/>
              </a:buClr>
              <a:buSzPts val="1150"/>
              <a:buFont typeface="Roboto"/>
              <a:buChar char="●"/>
            </a:pPr>
            <a:r>
              <a:rPr lang="uk" sz="1150">
                <a:solidFill>
                  <a:srgbClr val="292B2C"/>
                </a:solidFill>
                <a:highlight>
                  <a:srgbClr val="FFFFFF"/>
                </a:highlight>
                <a:latin typeface="Roboto"/>
                <a:ea typeface="Roboto"/>
                <a:cs typeface="Roboto"/>
                <a:sym typeface="Roboto"/>
              </a:rPr>
              <a:t>не грайтеся із займистими предметами: сірниками, петардами, феєрверками, запальничками;</a:t>
            </a:r>
            <a:endParaRPr sz="1150">
              <a:solidFill>
                <a:srgbClr val="292B2C"/>
              </a:solidFill>
              <a:highlight>
                <a:srgbClr val="FFFFFF"/>
              </a:highlight>
              <a:latin typeface="Roboto"/>
              <a:ea typeface="Roboto"/>
              <a:cs typeface="Roboto"/>
              <a:sym typeface="Roboto"/>
            </a:endParaRPr>
          </a:p>
          <a:p>
            <a:pPr indent="-301625" lvl="0" marL="457200" rtl="0" algn="l">
              <a:spcBef>
                <a:spcPts val="0"/>
              </a:spcBef>
              <a:spcAft>
                <a:spcPts val="0"/>
              </a:spcAft>
              <a:buClr>
                <a:srgbClr val="292B2C"/>
              </a:buClr>
              <a:buSzPts val="1150"/>
              <a:buFont typeface="Roboto"/>
              <a:buChar char="●"/>
            </a:pPr>
            <a:r>
              <a:rPr lang="uk" sz="1150">
                <a:solidFill>
                  <a:srgbClr val="292B2C"/>
                </a:solidFill>
                <a:highlight>
                  <a:srgbClr val="FFFFFF"/>
                </a:highlight>
                <a:latin typeface="Roboto"/>
                <a:ea typeface="Roboto"/>
                <a:cs typeface="Roboto"/>
                <a:sym typeface="Roboto"/>
              </a:rPr>
              <a:t>не підносьте джерело вогню до горючих речовин;</a:t>
            </a:r>
            <a:endParaRPr sz="1150">
              <a:solidFill>
                <a:srgbClr val="292B2C"/>
              </a:solidFill>
              <a:highlight>
                <a:srgbClr val="FFFFFF"/>
              </a:highlight>
              <a:latin typeface="Roboto"/>
              <a:ea typeface="Roboto"/>
              <a:cs typeface="Roboto"/>
              <a:sym typeface="Roboto"/>
            </a:endParaRPr>
          </a:p>
          <a:p>
            <a:pPr indent="-301625" lvl="0" marL="457200" rtl="0" algn="l">
              <a:spcBef>
                <a:spcPts val="0"/>
              </a:spcBef>
              <a:spcAft>
                <a:spcPts val="0"/>
              </a:spcAft>
              <a:buClr>
                <a:srgbClr val="292B2C"/>
              </a:buClr>
              <a:buSzPts val="1150"/>
              <a:buFont typeface="Roboto"/>
              <a:buChar char="●"/>
            </a:pPr>
            <a:r>
              <a:rPr lang="uk" sz="1150">
                <a:solidFill>
                  <a:srgbClr val="292B2C"/>
                </a:solidFill>
                <a:highlight>
                  <a:srgbClr val="FFFFFF"/>
                </a:highlight>
                <a:latin typeface="Roboto"/>
                <a:ea typeface="Roboto"/>
                <a:cs typeface="Roboto"/>
                <a:sym typeface="Roboto"/>
              </a:rPr>
              <a:t>не залишайте нагрівальні прилади без нагляду;</a:t>
            </a:r>
            <a:endParaRPr sz="1150">
              <a:solidFill>
                <a:srgbClr val="292B2C"/>
              </a:solidFill>
              <a:highlight>
                <a:srgbClr val="FFFFFF"/>
              </a:highlight>
              <a:latin typeface="Roboto"/>
              <a:ea typeface="Roboto"/>
              <a:cs typeface="Roboto"/>
              <a:sym typeface="Roboto"/>
            </a:endParaRPr>
          </a:p>
          <a:p>
            <a:pPr indent="-301625" lvl="0" marL="457200" rtl="0" algn="l">
              <a:spcBef>
                <a:spcPts val="0"/>
              </a:spcBef>
              <a:spcAft>
                <a:spcPts val="0"/>
              </a:spcAft>
              <a:buClr>
                <a:srgbClr val="292B2C"/>
              </a:buClr>
              <a:buSzPts val="1150"/>
              <a:buFont typeface="Roboto"/>
              <a:buChar char="●"/>
            </a:pPr>
            <a:r>
              <a:rPr lang="uk" sz="1150">
                <a:solidFill>
                  <a:srgbClr val="292B2C"/>
                </a:solidFill>
                <a:highlight>
                  <a:srgbClr val="FFFFFF"/>
                </a:highlight>
                <a:latin typeface="Roboto"/>
                <a:ea typeface="Roboto"/>
                <a:cs typeface="Roboto"/>
                <a:sym typeface="Roboto"/>
              </a:rPr>
              <a:t>йдучи з дому, завжди вимикайте нагрівальні електричні прилади.</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800"/>
              </a:spcAft>
              <a:buNone/>
            </a:pPr>
            <a:r>
              <a:rPr lang="uk" sz="1150">
                <a:solidFill>
                  <a:srgbClr val="292B2C"/>
                </a:solidFill>
                <a:highlight>
                  <a:srgbClr val="FFFFFF"/>
                </a:highlight>
                <a:latin typeface="Roboto"/>
                <a:ea typeface="Roboto"/>
                <a:cs typeface="Roboto"/>
                <a:sym typeface="Roboto"/>
              </a:rPr>
              <a:t>Якщо пожежа невелика, то її можна загасити. Для цього використовують вогнегасники, воду, пісок, підручні засоби. Невелику пожежу можна загасити, закривши місце горіння щільною тканиною, ковдрою. Можна закидати вогонь піском.</a:t>
            </a:r>
            <a:endParaRPr/>
          </a:p>
        </p:txBody>
      </p:sp>
      <p:pic>
        <p:nvPicPr>
          <p:cNvPr id="70" name="Google Shape;70;p15"/>
          <p:cNvPicPr preferRelativeResize="0"/>
          <p:nvPr/>
        </p:nvPicPr>
        <p:blipFill>
          <a:blip r:embed="rId3">
            <a:alphaModFix/>
          </a:blip>
          <a:stretch>
            <a:fillRect/>
          </a:stretch>
        </p:blipFill>
        <p:spPr>
          <a:xfrm>
            <a:off x="2087684" y="2061659"/>
            <a:ext cx="4968644" cy="2621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Особливості </a:t>
            </a:r>
            <a:r>
              <a:rPr lang="uk"/>
              <a:t>гасіння</a:t>
            </a:r>
            <a:r>
              <a:rPr lang="uk"/>
              <a:t> </a:t>
            </a:r>
            <a:r>
              <a:rPr lang="uk"/>
              <a:t>електроприладів</a:t>
            </a:r>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uk" sz="1850">
                <a:solidFill>
                  <a:srgbClr val="292B2C"/>
                </a:solidFill>
                <a:highlight>
                  <a:srgbClr val="FFFFFF"/>
                </a:highlight>
                <a:latin typeface="Roboto"/>
                <a:ea typeface="Roboto"/>
                <a:cs typeface="Roboto"/>
                <a:sym typeface="Roboto"/>
              </a:rPr>
              <a:t>обов’язково вимкнути електричні прилади, перш ніж їх гасити.</a:t>
            </a:r>
            <a:endParaRPr b="1" sz="18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lang="uk" sz="1150">
                <a:solidFill>
                  <a:srgbClr val="292B2C"/>
                </a:solidFill>
                <a:highlight>
                  <a:srgbClr val="FFFFFF"/>
                </a:highlight>
                <a:latin typeface="Roboto"/>
                <a:ea typeface="Roboto"/>
                <a:cs typeface="Roboto"/>
                <a:sym typeface="Roboto"/>
              </a:rPr>
              <a:t>Так, коли заливаєш електричні прилади водою, можливе ураження електричним струмом.</a:t>
            </a:r>
            <a:endParaRPr sz="11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lang="uk" sz="1150">
                <a:solidFill>
                  <a:srgbClr val="292B2C"/>
                </a:solidFill>
                <a:highlight>
                  <a:srgbClr val="FFFFFF"/>
                </a:highlight>
                <a:latin typeface="Roboto"/>
                <a:ea typeface="Roboto"/>
                <a:cs typeface="Roboto"/>
                <a:sym typeface="Roboto"/>
              </a:rPr>
              <a:t>Найбільш зручними для гасіння пожеж є вогнегасники. Вони бувають кількох типів.</a:t>
            </a:r>
            <a:endParaRPr sz="11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lang="uk" sz="1150">
                <a:solidFill>
                  <a:srgbClr val="292B2C"/>
                </a:solidFill>
                <a:highlight>
                  <a:srgbClr val="FFFFFF"/>
                </a:highlight>
                <a:latin typeface="Roboto"/>
                <a:ea typeface="Roboto"/>
                <a:cs typeface="Roboto"/>
                <a:sym typeface="Roboto"/>
              </a:rPr>
              <a:t>Для гасіння електричних приладів використовують вуглекислотний вогнегасник.</a:t>
            </a:r>
            <a:endParaRPr sz="1150">
              <a:solidFill>
                <a:srgbClr val="292B2C"/>
              </a:solidFill>
              <a:highlight>
                <a:srgbClr val="FFFFFF"/>
              </a:highlight>
              <a:latin typeface="Roboto"/>
              <a:ea typeface="Roboto"/>
              <a:cs typeface="Roboto"/>
              <a:sym typeface="Roboto"/>
            </a:endParaRPr>
          </a:p>
          <a:p>
            <a:pPr indent="0" lvl="0" marL="0" rtl="0" algn="l">
              <a:spcBef>
                <a:spcPts val="1200"/>
              </a:spcBef>
              <a:spcAft>
                <a:spcPts val="1200"/>
              </a:spcAft>
              <a:buNone/>
            </a:pPr>
            <a:r>
              <a:t/>
            </a:r>
            <a:endParaRPr sz="1150">
              <a:solidFill>
                <a:srgbClr val="292B2C"/>
              </a:solidFill>
              <a:highlight>
                <a:srgbClr val="FFFFFF"/>
              </a:highlight>
              <a:latin typeface="Roboto"/>
              <a:ea typeface="Roboto"/>
              <a:cs typeface="Roboto"/>
              <a:sym typeface="Roboto"/>
            </a:endParaRPr>
          </a:p>
        </p:txBody>
      </p:sp>
      <p:pic>
        <p:nvPicPr>
          <p:cNvPr id="77" name="Google Shape;77;p16"/>
          <p:cNvPicPr preferRelativeResize="0"/>
          <p:nvPr/>
        </p:nvPicPr>
        <p:blipFill rotWithShape="1">
          <a:blip r:embed="rId3">
            <a:alphaModFix/>
          </a:blip>
          <a:srcRect b="23890" l="0" r="0" t="11064"/>
          <a:stretch/>
        </p:blipFill>
        <p:spPr>
          <a:xfrm>
            <a:off x="1275975" y="2803350"/>
            <a:ext cx="6007050" cy="2197949"/>
          </a:xfrm>
          <a:prstGeom prst="rect">
            <a:avLst/>
          </a:prstGeom>
          <a:noFill/>
          <a:ln cap="flat" cmpd="sng" w="9525">
            <a:solidFill>
              <a:srgbClr val="292B2C"/>
            </a:solidFill>
            <a:prstDash val="solid"/>
            <a:round/>
            <a:headEnd len="sm" w="sm" type="none"/>
            <a:tailEnd len="sm" w="sm" type="none"/>
          </a:ln>
        </p:spPr>
      </p:pic>
      <p:sp>
        <p:nvSpPr>
          <p:cNvPr id="78" name="Google Shape;78;p16"/>
          <p:cNvSpPr txBox="1"/>
          <p:nvPr/>
        </p:nvSpPr>
        <p:spPr>
          <a:xfrm>
            <a:off x="4394250" y="4067150"/>
            <a:ext cx="14100" cy="11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uk" sz="1150">
                <a:solidFill>
                  <a:srgbClr val="292B2C"/>
                </a:solidFill>
                <a:highlight>
                  <a:srgbClr val="FFFFFF"/>
                </a:highlight>
                <a:latin typeface="Roboto"/>
                <a:ea typeface="Roboto"/>
                <a:cs typeface="Roboto"/>
                <a:sym typeface="Roboto"/>
              </a:rPr>
              <a:t>Будь-який вогнегасник має свій механізм запуску. Це або кран, або поворотний важіль, або пусковий важіль. Після запуску цих механізмів необхідно направити струмінь на пожежу. Закінчивши гасіння, слід відпустити важіль.</a:t>
            </a:r>
            <a:endParaRPr/>
          </a:p>
        </p:txBody>
      </p:sp>
      <p:pic>
        <p:nvPicPr>
          <p:cNvPr id="85" name="Google Shape;85;p17"/>
          <p:cNvPicPr preferRelativeResize="0"/>
          <p:nvPr/>
        </p:nvPicPr>
        <p:blipFill>
          <a:blip r:embed="rId3">
            <a:alphaModFix/>
          </a:blip>
          <a:stretch>
            <a:fillRect/>
          </a:stretch>
        </p:blipFill>
        <p:spPr>
          <a:xfrm>
            <a:off x="3254875" y="1921602"/>
            <a:ext cx="2053875" cy="2757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2" name="Google Shape;92;p18"/>
          <p:cNvPicPr preferRelativeResize="0"/>
          <p:nvPr/>
        </p:nvPicPr>
        <p:blipFill>
          <a:blip r:embed="rId3">
            <a:alphaModFix/>
          </a:blip>
          <a:stretch>
            <a:fillRect/>
          </a:stretch>
        </p:blipFill>
        <p:spPr>
          <a:xfrm>
            <a:off x="1271175" y="1083650"/>
            <a:ext cx="6472525" cy="3554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Захист органів </a:t>
            </a:r>
            <a:r>
              <a:rPr lang="uk"/>
              <a:t>дихання</a:t>
            </a:r>
            <a:r>
              <a:rPr lang="uk"/>
              <a:t> під час пожежі</a:t>
            </a:r>
            <a:endParaRPr/>
          </a:p>
        </p:txBody>
      </p:sp>
      <p:sp>
        <p:nvSpPr>
          <p:cNvPr id="98" name="Google Shape;98;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sz="1350">
                <a:solidFill>
                  <a:srgbClr val="292B2C"/>
                </a:solidFill>
                <a:highlight>
                  <a:srgbClr val="FFFFFF"/>
                </a:highlight>
                <a:latin typeface="Roboto"/>
                <a:ea typeface="Roboto"/>
                <a:cs typeface="Roboto"/>
                <a:sym typeface="Roboto"/>
              </a:rPr>
              <a:t>Під час пожежі люди частіше гинуть не від вогню, а від диму. </a:t>
            </a:r>
            <a:endParaRPr sz="13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lang="uk" sz="1350">
                <a:solidFill>
                  <a:srgbClr val="292B2C"/>
                </a:solidFill>
                <a:highlight>
                  <a:srgbClr val="FFFFFF"/>
                </a:highlight>
                <a:latin typeface="Roboto"/>
                <a:ea typeface="Roboto"/>
                <a:cs typeface="Roboto"/>
                <a:sym typeface="Roboto"/>
              </a:rPr>
              <a:t>Цей дим є насиченим отруйними продуктами горіння. Вони призводять до того, що людина непритомніє. Задля запобігання цьому радять при виході із задимленого приміщення прикладати до обличчя мокру тканину. Така тканина слугує фільтром під час дихання й затримує отруйні речовини.</a:t>
            </a:r>
            <a:endParaRPr sz="13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t/>
            </a:r>
            <a:endParaRPr sz="13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lang="uk" sz="1350">
                <a:solidFill>
                  <a:srgbClr val="292B2C"/>
                </a:solidFill>
                <a:highlight>
                  <a:srgbClr val="FFFFFF"/>
                </a:highlight>
                <a:latin typeface="Roboto"/>
                <a:ea typeface="Roboto"/>
                <a:cs typeface="Roboto"/>
                <a:sym typeface="Roboto"/>
              </a:rPr>
              <a:t>Крім того, у задимленому приміщенні краще пересуватися поповзом або пригнувшись. Дим підіймається вгору, тому на рівні підлоги дихати трохи легше</a:t>
            </a:r>
            <a:endParaRPr sz="1350">
              <a:solidFill>
                <a:srgbClr val="292B2C"/>
              </a:solidFill>
              <a:highlight>
                <a:srgbClr val="FFFFFF"/>
              </a:highlight>
              <a:latin typeface="Roboto"/>
              <a:ea typeface="Roboto"/>
              <a:cs typeface="Roboto"/>
              <a:sym typeface="Roboto"/>
            </a:endParaRPr>
          </a:p>
          <a:p>
            <a:pPr indent="0" lvl="0" marL="0" rtl="0" algn="l">
              <a:spcBef>
                <a:spcPts val="8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4" name="Google Shape;104;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5" name="Google Shape;105;p20"/>
          <p:cNvPicPr preferRelativeResize="0"/>
          <p:nvPr/>
        </p:nvPicPr>
        <p:blipFill>
          <a:blip r:embed="rId3">
            <a:alphaModFix/>
          </a:blip>
          <a:stretch>
            <a:fillRect/>
          </a:stretch>
        </p:blipFill>
        <p:spPr>
          <a:xfrm>
            <a:off x="1190313" y="230977"/>
            <a:ext cx="6763378" cy="4681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Правила поведінки і виживання під час пожежі для дітей та дорослих. Запам'ятайте, що потрібно робити при пожежі і це допоможе вам вціліти та врятувати інших людей.&#10;&#10;Можна придбати презентацію. Замовляйте у автора: anatolbroich@gmail.com&#10;Запрошую на сайт &quot;Дистанційне навчання&quot; 👉 https://distnavch21.blogspot.com&#10;Запрошую на сайт  &quot;Все для школи&quot; 👉 http://all-for-schools.blogspot.com&#10;Запрошую на сайт &quot;ГрафЗаказ&quot; 👉  https://grafzakaz.blogspot.com" id="112" name="Google Shape;112;p21" title="Техніка безпеки під час пожежі">
            <a:hlinkClick r:id="rId3"/>
          </p:cNvPr>
          <p:cNvPicPr preferRelativeResize="0"/>
          <p:nvPr/>
        </p:nvPicPr>
        <p:blipFill>
          <a:blip r:embed="rId4">
            <a:alphaModFix/>
          </a:blip>
          <a:stretch>
            <a:fillRect/>
          </a:stretch>
        </p:blipFill>
        <p:spPr>
          <a:xfrm>
            <a:off x="311700" y="314875"/>
            <a:ext cx="8277275" cy="4655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