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67" r:id="rId5"/>
    <p:sldId id="265" r:id="rId6"/>
    <p:sldId id="264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0"/>
            <a:ext cx="8965504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ыноска 2 2"/>
          <p:cNvSpPr/>
          <p:nvPr/>
        </p:nvSpPr>
        <p:spPr>
          <a:xfrm>
            <a:off x="2435754" y="286620"/>
            <a:ext cx="6336704" cy="910132"/>
          </a:xfrm>
          <a:prstGeom prst="borderCallout2">
            <a:avLst>
              <a:gd name="adj1" fmla="val 8357"/>
              <a:gd name="adj2" fmla="val -788"/>
              <a:gd name="adj3" fmla="val 18750"/>
              <a:gd name="adj4" fmla="val -16667"/>
              <a:gd name="adj5" fmla="val 97592"/>
              <a:gd name="adj6" fmla="val -25252"/>
            </a:avLst>
          </a:prstGeom>
          <a:solidFill>
            <a:srgbClr val="FFFF99"/>
          </a:solidFill>
          <a:ln w="57150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ВИДИ СКЛАДНИХ РЕЧЕНЬ. ОЗНАЙОМЛЕННЯ.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935" y="1196752"/>
            <a:ext cx="216024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Arial Black" pitchFamily="34" charset="0"/>
              </a:rPr>
              <a:t>СИНТАКСИС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7933" y="1889161"/>
            <a:ext cx="3828001" cy="1179799"/>
          </a:xfrm>
          <a:prstGeom prst="horizontalScroll">
            <a:avLst/>
          </a:prstGeom>
          <a:solidFill>
            <a:srgbClr val="FFFF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ПІЗНАЄМО ТВОРЧІСТЬ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3" y="3240360"/>
            <a:ext cx="306896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4235063" y="1412775"/>
            <a:ext cx="4536504" cy="5184575"/>
            <a:chOff x="4211960" y="1757247"/>
            <a:chExt cx="4536504" cy="4624081"/>
          </a:xfrm>
        </p:grpSpPr>
        <p:sp>
          <p:nvSpPr>
            <p:cNvPr id="6" name="Блок-схема: карточка 5"/>
            <p:cNvSpPr/>
            <p:nvPr/>
          </p:nvSpPr>
          <p:spPr>
            <a:xfrm>
              <a:off x="4211960" y="1757247"/>
              <a:ext cx="4536504" cy="4624081"/>
            </a:xfrm>
            <a:prstGeom prst="flowChartPunchedCard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8024" y="2520497"/>
              <a:ext cx="3744416" cy="359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Знати види складних речень;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Розрізняти прості та складні речення;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Правильно розставляти розділові знаки між частинами складного речення;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Знаходити граматичні основи, виправляти пунктуаційні помилки;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Ознайомитись із творчістю Олега Шупляка;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Розвивати творчі вміння;</a:t>
              </a:r>
            </a:p>
            <a:p>
              <a:pPr marL="285750" indent="-285750">
                <a:buFont typeface="Wingdings" pitchFamily="2" charset="2"/>
                <a:buChar char="q"/>
              </a:pPr>
              <a:r>
                <a:rPr lang="uk-UA" sz="1600" dirty="0" smtClean="0">
                  <a:solidFill>
                    <a:srgbClr val="002060"/>
                  </a:solidFill>
                  <a:latin typeface="Arial Black" pitchFamily="34" charset="0"/>
                </a:rPr>
                <a:t>Виховувати почуття краси та патріотизму.</a:t>
              </a:r>
              <a:endParaRPr lang="ru-RU" sz="16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/>
          </p:nvSpPr>
          <p:spPr>
            <a:xfrm>
              <a:off x="5796136" y="1966106"/>
              <a:ext cx="2016224" cy="432048"/>
            </a:xfrm>
            <a:prstGeom prst="snip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>
                  <a:solidFill>
                    <a:srgbClr val="C00000"/>
                  </a:solidFill>
                  <a:latin typeface="Arial Black" pitchFamily="34" charset="0"/>
                </a:rPr>
                <a:t>МЕТА</a:t>
              </a:r>
              <a:endParaRPr lang="ru-RU" sz="20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11" name="Ромб 10"/>
          <p:cNvSpPr/>
          <p:nvPr/>
        </p:nvSpPr>
        <p:spPr>
          <a:xfrm>
            <a:off x="167935" y="188640"/>
            <a:ext cx="731657" cy="7920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2771800" y="260648"/>
            <a:ext cx="5256584" cy="1008112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ДОМАШНЄ ЗАВДАННЯ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358465" y="1484784"/>
            <a:ext cx="3168352" cy="2520280"/>
          </a:xfrm>
          <a:prstGeom prst="snip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ВИВЧИТИ ТЕОРЕТИЧНИЙ МАТЕРІАЛ.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5652120" y="1484784"/>
            <a:ext cx="3168352" cy="2520280"/>
          </a:xfrm>
          <a:prstGeom prst="snip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НАПИСАТИ ЕСЕ НА ТЕМУ «Мистецтво збагачує світогляд»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829381" cy="212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4355976" y="4581128"/>
            <a:ext cx="4032448" cy="15841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 Black" pitchFamily="34" charset="0"/>
              </a:rPr>
              <a:t>Позначте свій настрій відповідним кольором у зошиті.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22" y="2420888"/>
            <a:ext cx="1737217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3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225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502"/>
            <a:ext cx="3024336" cy="177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Штриховая стрелка вправо 4"/>
          <p:cNvSpPr/>
          <p:nvPr/>
        </p:nvSpPr>
        <p:spPr>
          <a:xfrm>
            <a:off x="346384" y="188640"/>
            <a:ext cx="4392488" cy="144016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</a:rPr>
              <a:t>ПОЗНАЧ СВІЙ НАСТРІЙ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51920" y="2109453"/>
            <a:ext cx="4248472" cy="2664296"/>
            <a:chOff x="539552" y="2348880"/>
            <a:chExt cx="4752528" cy="2664296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539552" y="2348880"/>
              <a:ext cx="4752528" cy="2664296"/>
            </a:xfrm>
            <a:prstGeom prst="wedgeRoundRect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2636912"/>
              <a:ext cx="42484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C00000"/>
                  </a:solidFill>
                  <a:latin typeface="Arial Black" pitchFamily="34" charset="0"/>
                </a:rPr>
                <a:t>Мистецтво — саме життя, і воно безсмертне</a:t>
              </a:r>
              <a:r>
                <a:rPr lang="ru-RU" sz="2400" dirty="0" smtClean="0">
                  <a:solidFill>
                    <a:srgbClr val="C00000"/>
                  </a:solidFill>
                  <a:latin typeface="Arial Black" pitchFamily="34" charset="0"/>
                </a:rPr>
                <a:t>.</a:t>
              </a:r>
            </a:p>
            <a:p>
              <a:pPr algn="r"/>
              <a:r>
                <a:rPr lang="ru-RU" sz="2400" dirty="0" smtClean="0">
                  <a:solidFill>
                    <a:srgbClr val="C00000"/>
                  </a:solidFill>
                  <a:latin typeface="Arial Black" pitchFamily="34" charset="0"/>
                </a:rPr>
                <a:t>Оскар Уайльд</a:t>
              </a:r>
              <a:endParaRPr lang="ru-RU" sz="2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317704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59832" y="516668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Як ви розумієте значення цього вислову?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Сьогодні мистецтво проникне у наші серця і допоможе нам пізнати скарби рідної мови!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8172401" y="188640"/>
            <a:ext cx="846004" cy="98526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II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90388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5" y="188640"/>
            <a:ext cx="1149047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Штриховая стрелка вправо 4"/>
          <p:cNvSpPr/>
          <p:nvPr/>
        </p:nvSpPr>
        <p:spPr>
          <a:xfrm>
            <a:off x="539552" y="116632"/>
            <a:ext cx="6696744" cy="129614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Arial Black" pitchFamily="34" charset="0"/>
              </a:rPr>
              <a:t>МОВНА РОЗМИНКА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Пригадай, що таке синтаксис?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9614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Синтаксис – розділ граматики, що вивчає граматичну будову словосполучень та речень.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9695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Що називають реченням?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7199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Речення – це слово або група слів, що виражають закінчену думку. Слова в реченні об'єднані за змістом і граматично.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70133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Просте речення – це…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530120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Просте речення має в своєму складі одну граматичну основу, виражену сполученням підмета й присудка або лише одним головним членом.</a:t>
            </a: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5077"/>
            <a:ext cx="936103" cy="144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Граматична основа речення – це…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72231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Основна </a:t>
            </a:r>
            <a:r>
              <a:rPr lang="uk-UA" b="1" dirty="0">
                <a:solidFill>
                  <a:srgbClr val="7030A0"/>
                </a:solidFill>
                <a:latin typeface="Arial Black" pitchFamily="34" charset="0"/>
              </a:rPr>
              <a:t>частина (структурна схема) речення, що складається з його головних членів: підмета і присудка, — чи одного з них</a:t>
            </a:r>
            <a:r>
              <a:rPr lang="uk-UA" dirty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92264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Підмет – це…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9" y="2384307"/>
            <a:ext cx="8352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Підмет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— головний член речення, що означає особу, предмет або явище, якому приписується якась дія, стан чи ознака, виражена присудком.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9" y="3429000"/>
            <a:ext cx="720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Присудок – це…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9" y="4005064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Присудок — це головний член речення, що означає дію, стан або ознаку підмета і граматично пов'язаний з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7971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Arial Black" pitchFamily="34" charset="0"/>
              </a:rPr>
              <a:t>Пунктуація – це…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5172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розділ мовознавства про використання та вживання на письмі розділових знаків.</a:t>
            </a: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Ромб 4"/>
          <p:cNvSpPr/>
          <p:nvPr/>
        </p:nvSpPr>
        <p:spPr>
          <a:xfrm>
            <a:off x="179512" y="116632"/>
            <a:ext cx="846004" cy="98526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III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79912" cy="3979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87624" y="188640"/>
            <a:ext cx="7704856" cy="91325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  <a:latin typeface="Arial Black" pitchFamily="34" charset="0"/>
              </a:rPr>
              <a:t>Прочитайте речення. Визначте граматичні основи. Назвіть речення складні. У якому реченні допущена пунктуаційна помилка. Запишіть його, визначте ГО та ДЧР. Як поєднуються частини у складному реченні?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499992" y="1412776"/>
            <a:ext cx="4392488" cy="5222329"/>
            <a:chOff x="4499992" y="1412776"/>
            <a:chExt cx="4392488" cy="522232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99992" y="1412776"/>
              <a:ext cx="4392488" cy="518457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1556792"/>
              <a:ext cx="424847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Олег Шупляк сучасний український художник. 2. За освітою він архітектор, але вже довгий час викладає малювання та живопис, почавши зі школи в рідному селі. 3. </a:t>
              </a: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Художник неодноразово брав участь в зарубіжних виставках сучасного </a:t>
              </a: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живопису,  </a:t>
              </a: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ле </a:t>
              </a: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і на батьківщині його цінують дуже високо, запрошуючи з експозиціями та майстер-класами в галереї сучасного </a:t>
              </a: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мистецтва. 4. </a:t>
              </a: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"Його творчість настільки багатогранна, різнобарвна та різножанрова, що не варто й намагатися вписати її у рамки </a:t>
              </a: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слів», - зауважила Ольга </a:t>
              </a:r>
              <a:r>
                <a:rPr lang="ru-RU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Сагаль. </a:t>
              </a: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5. Художник створює «оптичні ілюзії» у картинах:  глядач може розгледіти на них широкий світ мистецтва.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13" name="Стрелка вправо с вырезом 12"/>
          <p:cNvSpPr/>
          <p:nvPr/>
        </p:nvSpPr>
        <p:spPr>
          <a:xfrm>
            <a:off x="251520" y="5392688"/>
            <a:ext cx="3979912" cy="1204664"/>
          </a:xfrm>
          <a:prstGeom prst="notch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7030A0"/>
                </a:solidFill>
                <a:latin typeface="Arial Black" pitchFamily="34" charset="0"/>
              </a:rPr>
              <a:t>Знайдіть речення з прямою мовою. Запишіть до нього схему. </a:t>
            </a:r>
            <a:endParaRPr lang="ru-RU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5351"/>
            <a:ext cx="1608984" cy="1302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9512" y="188640"/>
            <a:ext cx="3145578" cy="1800200"/>
            <a:chOff x="179512" y="188640"/>
            <a:chExt cx="3145578" cy="18002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2" y="188640"/>
              <a:ext cx="3145578" cy="18002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332656"/>
              <a:ext cx="30243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2060"/>
                  </a:solidFill>
                  <a:latin typeface="Arial Black" pitchFamily="34" charset="0"/>
                </a:rPr>
                <a:t>Складне 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речення — це речення, яке має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дві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або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більше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граматичних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основ,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тобто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складається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з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двох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або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більше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</a:t>
              </a:r>
              <a:r>
                <a:rPr lang="ru-RU" sz="1600" dirty="0" err="1">
                  <a:solidFill>
                    <a:srgbClr val="002060"/>
                  </a:solidFill>
                  <a:latin typeface="Arial Black" pitchFamily="34" charset="0"/>
                </a:rPr>
                <a:t>простих</a:t>
              </a:r>
              <a:r>
                <a:rPr lang="ru-RU" sz="1600" dirty="0">
                  <a:solidFill>
                    <a:srgbClr val="002060"/>
                  </a:solidFill>
                  <a:latin typeface="Arial Black" pitchFamily="34" charset="0"/>
                </a:rPr>
                <a:t> речень.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1700808"/>
            <a:ext cx="5256585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419872" y="259676"/>
            <a:ext cx="3456384" cy="1404073"/>
            <a:chOff x="3419872" y="259676"/>
            <a:chExt cx="3456384" cy="140407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419872" y="259676"/>
              <a:ext cx="3456384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>
                  <a:solidFill>
                    <a:srgbClr val="002060"/>
                  </a:solidFill>
                  <a:latin typeface="Arial Black" pitchFamily="34" charset="0"/>
                </a:rPr>
                <a:t>Пояснення теми</a:t>
              </a: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355976" y="870689"/>
              <a:ext cx="1584176" cy="79306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2132856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  <a:latin typeface="+mj-lt"/>
              </a:rPr>
              <a:t>Олег Шупляк працює в різних сферах живопису, бо ця діяльність приносить йому задоволення.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  <a:latin typeface="+mj-lt"/>
              </a:rPr>
              <a:t>Сьогодні майстер майже щоденно створює роботи про війну в Україні: ці картини передають почуття кожного українця.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  <a:latin typeface="+mj-lt"/>
              </a:rPr>
              <a:t>«Берегиня» Олега Шупляка уособлює нашу країну, і кожен штрих показує теплоту та затишок українського дому.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779912" y="4941168"/>
            <a:ext cx="5040560" cy="172819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Назвіть серед речень складні сполучникові і складні безсполучникові. </a:t>
            </a:r>
            <a:r>
              <a:rPr lang="uk-UA" dirty="0">
                <a:solidFill>
                  <a:srgbClr val="002060"/>
                </a:solidFill>
              </a:rPr>
              <a:t>Запишіть речення.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Визначте ГО.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3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179512" y="188640"/>
            <a:ext cx="2520280" cy="3312368"/>
            <a:chOff x="179512" y="188640"/>
            <a:chExt cx="2520280" cy="331236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8640"/>
              <a:ext cx="2304256" cy="29969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Горизонтальный свиток 5"/>
            <p:cNvSpPr/>
            <p:nvPr/>
          </p:nvSpPr>
          <p:spPr>
            <a:xfrm>
              <a:off x="179512" y="3068960"/>
              <a:ext cx="2520280" cy="43204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rgbClr val="002060"/>
                  </a:solidFill>
                </a:rPr>
                <a:t>«Мені тринадцятий минало»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40152" y="188640"/>
            <a:ext cx="2996952" cy="3312368"/>
            <a:chOff x="5940152" y="188640"/>
            <a:chExt cx="2996952" cy="331236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88640"/>
              <a:ext cx="2996952" cy="29969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Горизонтальный свиток 7"/>
            <p:cNvSpPr/>
            <p:nvPr/>
          </p:nvSpPr>
          <p:spPr>
            <a:xfrm>
              <a:off x="6178488" y="3068960"/>
              <a:ext cx="2520280" cy="43204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rgbClr val="002060"/>
                  </a:solidFill>
                </a:rPr>
                <a:t>«ЗСУ»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87824" y="2852936"/>
            <a:ext cx="2828925" cy="3816424"/>
            <a:chOff x="2987824" y="2852936"/>
            <a:chExt cx="2828925" cy="38164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2852936"/>
              <a:ext cx="2828925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Горизонтальный свиток 9"/>
            <p:cNvSpPr/>
            <p:nvPr/>
          </p:nvSpPr>
          <p:spPr>
            <a:xfrm>
              <a:off x="3142146" y="6237312"/>
              <a:ext cx="2520280" cy="43204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rgbClr val="002060"/>
                  </a:solidFill>
                </a:rPr>
                <a:t>«Під покровом»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43808" y="188640"/>
            <a:ext cx="2818618" cy="25202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Розгляньте картини художника. Що вони передають? Які почуття у вас виникли під час перегляду картин? Запишіть речення, розставляючи розділові знаки. Визначте ГО. Який зв’язок між частинами речення?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702" y="357301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У майстерній ілюзії поєднаний образ хлопця-пастушка а із вікониць хат споглядає на нас мудрий Тарас.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09970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Сиві хмари опущені на брови поета грізно сплелися в клубок над його чолом: цей серйозний образ дуже личить Тарасу Шевченку.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3717032"/>
            <a:ext cx="299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Лелеки символізують розлуку проте Берегиня закликає їх додому аби кожен знайшов у ріднім краю своє гніздечко.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50131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На плечах ЗСУ тримається країна а вона є надійним плечем кожного воїна.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024056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6217614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25118" y="4077072"/>
            <a:ext cx="2639370" cy="2592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Розгляньте картину. Що ви знаєте про цей предмет? Складіть 1 складне речення із сполучниками сурядності, а 1 – із сполучниками підрядності. Запишіть. Визнач ГО.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44207" y="151586"/>
            <a:ext cx="2274000" cy="3637454"/>
            <a:chOff x="6444207" y="151586"/>
            <a:chExt cx="2274000" cy="363745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151586"/>
              <a:ext cx="2273999" cy="3323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Горизонтальный свиток 7"/>
            <p:cNvSpPr/>
            <p:nvPr/>
          </p:nvSpPr>
          <p:spPr>
            <a:xfrm>
              <a:off x="6444207" y="3356992"/>
              <a:ext cx="2273999" cy="432048"/>
            </a:xfrm>
            <a:prstGeom prst="horizontalScroll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rgbClr val="7030A0"/>
                  </a:solidFill>
                </a:rPr>
                <a:t>«ДІДУХ»</a:t>
              </a:r>
              <a:endParaRPr lang="ru-RU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3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7452320" cy="524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773182">
            <a:off x="189508" y="994599"/>
            <a:ext cx="1651182" cy="925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3-4-3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840544" y="188640"/>
            <a:ext cx="7051936" cy="108012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ПІДСУМУЄМО! </a:t>
            </a:r>
          </a:p>
          <a:p>
            <a:pPr algn="ctr"/>
            <a:r>
              <a:rPr lang="uk-UA" sz="1600" dirty="0" smtClean="0">
                <a:solidFill>
                  <a:srgbClr val="C00000"/>
                </a:solidFill>
                <a:latin typeface="Arial Black" pitchFamily="34" charset="0"/>
              </a:rPr>
              <a:t>Запишіть 3 поняття, що сьогодні вивчили, 4 факти, які запам'ятали про митця і 3 вміння, що вдосконалили на уроці.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251520" y="116632"/>
            <a:ext cx="864096" cy="86409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 Black" pitchFamily="34" charset="0"/>
              </a:rPr>
              <a:t>IV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711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Martin klyark</dc:creator>
  <cp:lastModifiedBy>Martin klyark</cp:lastModifiedBy>
  <cp:revision>25</cp:revision>
  <dcterms:created xsi:type="dcterms:W3CDTF">2022-09-23T21:58:11Z</dcterms:created>
  <dcterms:modified xsi:type="dcterms:W3CDTF">2022-10-13T20:04:03Z</dcterms:modified>
</cp:coreProperties>
</file>