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9" r:id="rId4"/>
    <p:sldId id="281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344-B080-4D9E-8B45-6F0B248BD3F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946-6742-47BC-9DCA-F8E9A3A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0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344-B080-4D9E-8B45-6F0B248BD3F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946-6742-47BC-9DCA-F8E9A3A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2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344-B080-4D9E-8B45-6F0B248BD3F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946-6742-47BC-9DCA-F8E9A3A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344-B080-4D9E-8B45-6F0B248BD3F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946-6742-47BC-9DCA-F8E9A3A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344-B080-4D9E-8B45-6F0B248BD3F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946-6742-47BC-9DCA-F8E9A3A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344-B080-4D9E-8B45-6F0B248BD3F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946-6742-47BC-9DCA-F8E9A3A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5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344-B080-4D9E-8B45-6F0B248BD3F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946-6742-47BC-9DCA-F8E9A3A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0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344-B080-4D9E-8B45-6F0B248BD3F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946-6742-47BC-9DCA-F8E9A3A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4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344-B080-4D9E-8B45-6F0B248BD3F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946-6742-47BC-9DCA-F8E9A3A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5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344-B080-4D9E-8B45-6F0B248BD3F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946-6742-47BC-9DCA-F8E9A3A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9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1344-B080-4D9E-8B45-6F0B248BD3F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946-6742-47BC-9DCA-F8E9A3A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4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1344-B080-4D9E-8B45-6F0B248BD3F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E946-6742-47BC-9DCA-F8E9A3A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2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ля презентации картины. Как создать презентацию, котора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043" y="781663"/>
            <a:ext cx="1101455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Тема уроку ВСТУП «</a:t>
            </a:r>
            <a:r>
              <a:rPr lang="ru-RU" sz="4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Моральність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ru-RU" sz="4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Моральні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відносини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 </a:t>
            </a:r>
            <a:r>
              <a:rPr lang="ru-RU" sz="4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суспільстві</a:t>
            </a:r>
            <a:r>
              <a:rPr lang="uk-UA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</a:t>
            </a:r>
            <a:endParaRPr lang="en-US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8335" y="5250425"/>
            <a:ext cx="33457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Розробила: Тесленко О.В.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7006" y="2909103"/>
            <a:ext cx="22878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етика, 6 клас</a:t>
            </a:r>
            <a:endParaRPr lang="en-US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2800" y="3385375"/>
            <a:ext cx="611051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Епіграф: «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Ми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знаходимо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житті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лише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те,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самі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вкладаємо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нього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209" y="3887851"/>
            <a:ext cx="3023878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202"/>
    </mc:Choice>
    <mc:Fallback xmlns="">
      <p:transition advTm="232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7176" y="3222069"/>
            <a:ext cx="1847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6794" y="5844419"/>
            <a:ext cx="1041841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Допомога іншим, турбота про довкілля, здатність поділитися з іншими — приклади людської поведінки, що відповідає «неписаним законам» моральності. Немає законів, які змушують одну людину допомагати іншій, але правила моралі спонукають нас до цього.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6312" y="598082"/>
            <a:ext cx="686758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Моральність у поведінці людей.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622EE4-99BC-4731-A543-3E64CCEBD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84" y="1137892"/>
            <a:ext cx="7075714" cy="46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23"/>
    </mc:Choice>
    <mc:Fallback xmlns="">
      <p:transition advTm="30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7176" y="3222069"/>
            <a:ext cx="1830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ВИСЛОВИ: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445" y="1021466"/>
            <a:ext cx="1041841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Для того щоб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FF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досягти успіху в суспільстві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людині слід засвоїти його моральні цінності. Це необхідно тому, що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моральні цінності суспільства фактично регулюють її поведінку в усіх сферах життя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на роботі, навчанні, у міжособистісних відносинах, побуті та сім’ї.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Людина стикається з ними щодня та найчастіше навіть не замислюється над цим.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Моральні цінності необхідні для того, щоб побудувати цивілізоване суспільство, у якому загальне благо стане вищим за особисті вигоди, отримані за рахунок інших людей.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938" y="275109"/>
            <a:ext cx="1216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3. Як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будувати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відносини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на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основі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моральних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цінностей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1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23"/>
    </mc:Choice>
    <mc:Fallback xmlns="">
      <p:transition advTm="3072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7176" y="3222069"/>
            <a:ext cx="1830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ВИСЛОВИ: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910" y="2301440"/>
            <a:ext cx="11430000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Відносини на основі моральних цінностей вибудовуються тоді, коли ці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моральні цінності використовуються як своєрідний орієнтир і сукупність основних норм поведінки.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 цьому моральні цінності допомагають людині передбачити наслідки своїх вчинків до того, як вона їх зробить. Так, зокрема, відповідно до поширених у нашому суспільстві моральних цінностей,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FF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треба зважати на права та життя інших людей, думати, перш ніж щось сказати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тощо.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0"/>
            <a:ext cx="11838562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СЛОВНИК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Моральні цінності — моральні зразки та вимоги,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що допомагають людині орієнтуватися в навколишній дійсності.</a:t>
            </a:r>
          </a:p>
        </p:txBody>
      </p:sp>
    </p:spTree>
    <p:extLst>
      <p:ext uri="{BB962C8B-B14F-4D97-AF65-F5344CB8AC3E}">
        <p14:creationId xmlns:p14="http://schemas.microsoft.com/office/powerpoint/2010/main" val="45884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23"/>
    </mc:Choice>
    <mc:Fallback xmlns="">
      <p:transition advTm="3072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2376" y="2962350"/>
            <a:ext cx="393011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Квітка моральних цінностей.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7612" y="1452354"/>
            <a:ext cx="1041841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•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Моральні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цінності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в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людській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поведінці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часто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порівнюють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із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компасом.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Чому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на вашу думку,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виникло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таке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порівняння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6312" y="598082"/>
            <a:ext cx="850906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цінності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в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людській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поведінці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2CBA98-5873-4984-AAC6-BD3D6BA55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70" y="-77875"/>
            <a:ext cx="1682642" cy="1530229"/>
          </a:xfrm>
          <a:prstGeom prst="rect">
            <a:avLst/>
          </a:prstGeom>
        </p:spPr>
      </p:pic>
      <p:pic>
        <p:nvPicPr>
          <p:cNvPr id="8" name="Picutre 3">
            <a:extLst>
              <a:ext uri="{FF2B5EF4-FFF2-40B4-BE49-F238E27FC236}">
                <a16:creationId xmlns:a16="http://schemas.microsoft.com/office/drawing/2014/main" id="{DDC39372-65AC-45F8-8CC5-BAB0CDB34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16" y="2546309"/>
            <a:ext cx="4441694" cy="43741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5F7ADC-8E45-426E-A641-BF06ABB99E60}"/>
              </a:ext>
            </a:extLst>
          </p:cNvPr>
          <p:cNvSpPr txBox="1"/>
          <p:nvPr/>
        </p:nvSpPr>
        <p:spPr>
          <a:xfrm>
            <a:off x="419878" y="4209057"/>
            <a:ext cx="4332613" cy="123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solidFill>
                  <a:srgbClr val="292B2C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Дотримання моральних цінностей створює умови для того,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solidFill>
                  <a:srgbClr val="292B2C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 відносини з іншими людьми розвивалися гармонійно.</a:t>
            </a:r>
            <a:endParaRPr lang="uk-UA" sz="16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23"/>
    </mc:Choice>
    <mc:Fallback xmlns="">
      <p:transition advTm="30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7176" y="3222069"/>
            <a:ext cx="1830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ВИСЛОВИ: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7612" y="1452354"/>
            <a:ext cx="10418412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Одним із найдавніших відомих виразів, важливих для стосунків між людьми, вважається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«золоте правило моралі»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Перші згадки про нього датуються серединою І тис. до н. е. Воно міститься в багатьох творах давньої світової літератури. У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Святому Письмі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де викладено основи християнського віровчення, у Євангелії від Матвія йдеться: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«Тож усе, чого ви бажаєте, щоб чинили вам люди, те саме чиніть їм і ви».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4223" y="144304"/>
            <a:ext cx="335059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ЦІКАВІ ФАКТИ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3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23"/>
    </mc:Choice>
    <mc:Fallback xmlns="">
      <p:transition advTm="3072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314" y="3940526"/>
            <a:ext cx="2230017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«Чому взаємини між людьми мають відбуватися на основі моральних цінностей».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7612" y="1452354"/>
            <a:ext cx="10418412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Коли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зрозуміло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у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чому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полягає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справжня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моральність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то і все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інше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буде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зрозуміло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Конфуцій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давньокитайський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мислитель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VI—V ст. до н. е.)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6312" y="598082"/>
            <a:ext cx="49311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ВАРТО ЗАМИСЛИТИСЯ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907B0F-963B-4114-B7F3-48049061B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433" y="3048000"/>
            <a:ext cx="66579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23"/>
    </mc:Choice>
    <mc:Fallback xmlns="">
      <p:transition advTm="30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88457" y="1007354"/>
            <a:ext cx="9338303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uk-UA" sz="8000" b="1" dirty="0">
                <a:solidFill>
                  <a:srgbClr val="002060"/>
                </a:solidFill>
              </a:rPr>
              <a:t>Дякую за увагу!!!!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63"/>
    </mc:Choice>
    <mc:Fallback xmlns="">
      <p:transition advTm="1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7176" y="3222069"/>
            <a:ext cx="1830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ВИСЛОВИ:</a:t>
            </a:r>
            <a:endParaRPr 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7612" y="1452354"/>
            <a:ext cx="10418412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1. Що таке мораль та етика?</a:t>
            </a:r>
          </a:p>
          <a:p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2. У чому полягає сутність моральних цінностей?</a:t>
            </a:r>
          </a:p>
          <a:p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3. Які моральні цінності вам відомі?</a:t>
            </a:r>
          </a:p>
          <a:p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4. Чи поділяєте ви твердження, що моральні цінності виступають у ролі життєвих орієнтирів людини?</a:t>
            </a:r>
          </a:p>
          <a:p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5. У чому полягає «золоте правило моралі»? </a:t>
            </a:r>
          </a:p>
          <a:p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Чи зберігає воно свою важливість для сучасних людей? Чому ви так вважаєте?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6312" y="598082"/>
            <a:ext cx="616547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ВИСЛОВІТЬ ВЛАСНУ ДУМКУ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23"/>
    </mc:Choice>
    <mc:Fallback xmlns="">
      <p:transition advTm="307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7121" y="524867"/>
            <a:ext cx="9311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Моральність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основа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поведінки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1880" y="3102939"/>
            <a:ext cx="10176389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uk-UA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6737" y="1315257"/>
            <a:ext cx="10176389" cy="30469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Вивчаючи етику минулого року, ви дізналися, що мораль відіграє важливу роль у людських взаєминах і розвитку суспільства. </a:t>
            </a:r>
          </a:p>
          <a:p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Дотримання її норм допомагає гармонізувати людські стосунки й зменшити кількість конфліктів у їхніх спільнотах. </a:t>
            </a:r>
          </a:p>
          <a:p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Рівень сприйняття людьми норм моралі називають моральністю. </a:t>
            </a:r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Вона визначає притаманні індивідам уявлення </a:t>
            </a:r>
            <a:r>
              <a:rPr lang="uk-UA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про добре і погане</a:t>
            </a:r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те, як слід чинити в різних життєвих ситуаціях.</a:t>
            </a:r>
            <a:endParaRPr lang="uk-UA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0BC3D7-25FE-4EFB-8CD2-962B4FEE6BDE}"/>
              </a:ext>
            </a:extLst>
          </p:cNvPr>
          <p:cNvSpPr txBox="1"/>
          <p:nvPr/>
        </p:nvSpPr>
        <p:spPr>
          <a:xfrm>
            <a:off x="1789143" y="4488224"/>
            <a:ext cx="7886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highlight>
                  <a:srgbClr val="FFFF00"/>
                </a:highlight>
              </a:rPr>
              <a:t>СЛОВНИК</a:t>
            </a:r>
          </a:p>
          <a:p>
            <a:r>
              <a:rPr lang="ru-RU" b="1" dirty="0" err="1"/>
              <a:t>Моральність</a:t>
            </a:r>
            <a:r>
              <a:rPr lang="ru-RU" b="1" dirty="0"/>
              <a:t> — </a:t>
            </a:r>
            <a:r>
              <a:rPr lang="ru-RU" b="1" dirty="0" err="1"/>
              <a:t>відповідність</a:t>
            </a:r>
            <a:r>
              <a:rPr lang="ru-RU" b="1" dirty="0"/>
              <a:t> </a:t>
            </a:r>
            <a:r>
              <a:rPr lang="ru-RU" b="1" dirty="0" err="1"/>
              <a:t>поведінки</a:t>
            </a:r>
            <a:r>
              <a:rPr lang="ru-RU" b="1" dirty="0"/>
              <a:t> людей нормам </a:t>
            </a:r>
            <a:r>
              <a:rPr lang="ru-RU" b="1" dirty="0" err="1"/>
              <a:t>моралі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7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422"/>
    </mc:Choice>
    <mc:Fallback xmlns="">
      <p:transition advTm="4642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7121" y="524867"/>
            <a:ext cx="9311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уявлення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моральність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1880" y="3102939"/>
            <a:ext cx="10176389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Так,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наприклад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деякі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люди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схвалюють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смертну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кару за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окремі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злочини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й не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вважають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це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аморальним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а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інші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різко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засуджують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це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1880" y="1809779"/>
            <a:ext cx="10176389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Кожна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людина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має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власні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уявлення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про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моральність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4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422"/>
    </mc:Choice>
    <mc:Fallback xmlns="">
      <p:transition advTm="4642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7176" y="3222069"/>
            <a:ext cx="1830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ВИСЛОВИ: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396" y="2548638"/>
            <a:ext cx="10418412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Незважаючи на те, що моральність відображає індивідуальні уявлення людини про добре і погане, можна також визначати деякі її принципи, які поділяє більшість.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До них, зокрема, належить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FF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визнання рівності прав усіх людей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Це означає, що до індивіда не мають застосовуватися будь-які обмеження за статевою, національною та іншими ознаками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4224" y="52820"/>
            <a:ext cx="10287784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ЦІКАВІ ФАКТИ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Із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2019 р.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щороку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квітня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світі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відзначають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Міжнародний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день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моральності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15EC64-1B12-404C-A024-F4318B58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437" y="0"/>
            <a:ext cx="3402563" cy="254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23"/>
    </mc:Choice>
    <mc:Fallback xmlns="">
      <p:transition advTm="3072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7176" y="3222069"/>
            <a:ext cx="1830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ВИСЛОВИ: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894" y="2568461"/>
            <a:ext cx="11047445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Одним із принципів моральності вважається вже відоме вам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«золоте правило моралі».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Це найдавніший серед відомих принципів, що міститься в різних видах норм, які регулюють відносини між людьми.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Його заклик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чинити щодо інших так, як ви бажаєте, щоб вони чинили з вами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не втратив своєї важливості й зараз.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Отже,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моральність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є тим, що безпосередньо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FF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впливає на життя людини.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Лише в тому суспільстві, де всі дотримуються моральних норм, люди можуть відчувати себе захищеними й щасливими.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0332"/>
            <a:ext cx="11859208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Важливим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принципом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моральності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вважається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також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те,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що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людина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може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й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мусить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здійснювати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лише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вчинки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що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не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обмежують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права та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інтереси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інших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людей.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цьому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має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значення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не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тільки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те,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що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регулюється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законами,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 й те,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що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регулюється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моральними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нормами.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Наприклад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обман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близької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людини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не є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злочином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але з точки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зору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моральності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це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поганий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вчинок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який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є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аморальним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23"/>
    </mc:Choice>
    <mc:Fallback xmlns="">
      <p:transition advTm="3072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7176" y="3222069"/>
            <a:ext cx="1830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ВИСЛОВИ: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6325" y="2390775"/>
            <a:ext cx="10418412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Моральність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може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бути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визначена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так: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правила для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управління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вчинками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людей, через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дотримання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яких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стає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можливим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існування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всього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людства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що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вільне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від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страждань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і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найбільш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сповнене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насолод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причому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не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лише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для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людства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а й,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наскільки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дозволяє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природа речей, для будь-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яких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інших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істот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здатних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до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відчуттів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2654" y="141402"/>
            <a:ext cx="793999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ПРАЦЮЄМО З ДЖЕРЕЛОМ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Британський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мислитель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XIX ст.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Джон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Мілль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про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сутність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моральності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93208D-0AEE-4C18-8284-74E48A542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475" y="0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9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23"/>
    </mc:Choice>
    <mc:Fallback xmlns="">
      <p:transition advTm="3072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7176" y="3222069"/>
            <a:ext cx="1830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ВИСЛОВИ: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7612" y="1452354"/>
            <a:ext cx="10418412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Вчинки людей свідчать про рівень їхньої моральності. Здійснюючи їх, люди вступають у зв’язки й стосунки з іншими людьми. Цю взаємодію називають моральними відносинами.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СЛОВНИК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Моральні відносини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— сукупність стосунків і </a:t>
            </a: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зв'язків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у яких проявляється ставлення людей одне до одного й до суспільства відповідно до поширеного рівня моральності.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6312" y="598082"/>
            <a:ext cx="780213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відносини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в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суспільстві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8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23"/>
    </mc:Choice>
    <mc:Fallback xmlns="">
      <p:transition advTm="3072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презентаций на тему школа | Шаблоны, Бесплатные шаблоны,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7176" y="3222069"/>
            <a:ext cx="1830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ВИСЛОВИ: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445" y="1182857"/>
            <a:ext cx="1041841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 будь-якому суспільстві виникають моральні відносини у різних сферах життєдіяльності людей. Різноманітні прояви моральності виражаються у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ставленні людей одне до одного під час діяльності й спілкування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та відображають межі дозволеного і забороненого. У людських стосунках ігнорування цих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«неписаних законів»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моральності може викликати осуд індивіда з боку суспільства, зневагу та нерозуміння. Натомість дотримання моральних цінностей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FF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сприяє гармонізації стосунків людини із суспільством та позитивному ставленню до її дій та вчинків.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6312" y="598082"/>
            <a:ext cx="42274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Моральні відносини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77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23"/>
    </mc:Choice>
    <mc:Fallback xmlns="">
      <p:transition advTm="30723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1086</Words>
  <Application>Microsoft Office PowerPoint</Application>
  <PresentationFormat>Широкоэкранный</PresentationFormat>
  <Paragraphs>84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76</cp:revision>
  <dcterms:created xsi:type="dcterms:W3CDTF">2020-04-09T07:20:34Z</dcterms:created>
  <dcterms:modified xsi:type="dcterms:W3CDTF">2024-01-06T18:56:29Z</dcterms:modified>
</cp:coreProperties>
</file>