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6" r:id="rId21"/>
    <p:sldId id="287" r:id="rId22"/>
    <p:sldId id="288" r:id="rId23"/>
    <p:sldId id="285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300" r:id="rId33"/>
    <p:sldId id="297" r:id="rId34"/>
    <p:sldId id="298" r:id="rId35"/>
    <p:sldId id="299" r:id="rId36"/>
    <p:sldId id="301" r:id="rId37"/>
    <p:sldId id="302" r:id="rId38"/>
    <p:sldId id="303" r:id="rId39"/>
    <p:sldId id="305" r:id="rId40"/>
    <p:sldId id="264" r:id="rId41"/>
    <p:sldId id="266" r:id="rId42"/>
    <p:sldId id="267" r:id="rId43"/>
    <p:sldId id="268" r:id="rId44"/>
    <p:sldId id="269" r:id="rId45"/>
    <p:sldId id="270" r:id="rId46"/>
    <p:sldId id="271" r:id="rId47"/>
    <p:sldId id="265" r:id="rId48"/>
    <p:sldId id="272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391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941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7226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644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4733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064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309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42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530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096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20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130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053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5689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904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217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6C9E1-575A-413B-B3ED-F5AB1029536D}" type="datetimeFigureOut">
              <a:rPr lang="uk-UA" smtClean="0"/>
              <a:t>02.01.2024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06F2BDD-8D2D-499A-A58C-3D0412A4F25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79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3960B-EA5A-C2E8-C1EA-AAE826540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5401" y="900954"/>
            <a:ext cx="8915399" cy="3115235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solidFill>
                  <a:schemeClr val="tx1"/>
                </a:solidFill>
              </a:rPr>
              <a:t>«Заохочуймо дітей до читання з легкістю та креативністю»</a:t>
            </a:r>
            <a:endParaRPr lang="uk-UA" sz="6000" dirty="0">
              <a:solidFill>
                <a:schemeClr val="tx1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692942D-A250-5448-CAFE-767521843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6212" y="5369050"/>
            <a:ext cx="3938400" cy="112628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Вчитель початкових класів Мисник Є.Ю.</a:t>
            </a:r>
          </a:p>
        </p:txBody>
      </p:sp>
      <p:pic>
        <p:nvPicPr>
          <p:cNvPr id="4" name="Picture 4" descr="Фон с книгами - 48 фото для презентаций и картинок на рабочий стол">
            <a:extLst>
              <a:ext uri="{FF2B5EF4-FFF2-40B4-BE49-F238E27FC236}">
                <a16:creationId xmlns:a16="http://schemas.microsoft.com/office/drawing/2014/main" id="{16B03499-8B17-B37C-B333-860C1017B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7" r="42477"/>
          <a:stretch/>
        </p:blipFill>
        <p:spPr bwMode="auto">
          <a:xfrm>
            <a:off x="3314700" y="4212601"/>
            <a:ext cx="3938400" cy="254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998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C6F8D57-2C9F-598E-8F69-3792F3827540}"/>
              </a:ext>
            </a:extLst>
          </p:cNvPr>
          <p:cNvSpPr txBox="1">
            <a:spLocks/>
          </p:cNvSpPr>
          <p:nvPr/>
        </p:nvSpPr>
        <p:spPr>
          <a:xfrm>
            <a:off x="7316652" y="533400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b="1" dirty="0" err="1">
                <a:solidFill>
                  <a:schemeClr val="tx1"/>
                </a:solidFill>
              </a:rPr>
              <a:t>Віммельбухи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2B968134-02C1-7ED5-3447-7229DE2A4EA8}"/>
              </a:ext>
            </a:extLst>
          </p:cNvPr>
          <p:cNvSpPr txBox="1">
            <a:spLocks/>
          </p:cNvSpPr>
          <p:nvPr/>
        </p:nvSpPr>
        <p:spPr>
          <a:xfrm>
            <a:off x="6308540" y="1546666"/>
            <a:ext cx="4834880" cy="5055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3" charset="2"/>
              <a:buNone/>
            </a:pPr>
            <a:endParaRPr lang="uk-UA" dirty="0"/>
          </a:p>
          <a:p>
            <a:pPr algn="ctr">
              <a:buFont typeface="Wingdings 3" charset="2"/>
              <a:buNone/>
            </a:pPr>
            <a:r>
              <a:rPr lang="uk-UA" sz="2400" dirty="0" err="1">
                <a:solidFill>
                  <a:schemeClr val="tx1"/>
                </a:solidFill>
              </a:rPr>
              <a:t>Вімельбухами</a:t>
            </a:r>
            <a:r>
              <a:rPr lang="uk-UA" sz="2400" dirty="0">
                <a:solidFill>
                  <a:schemeClr val="tx1"/>
                </a:solidFill>
              </a:rPr>
              <a:t> називають дитячі розвивальні книжки-картинки з мінімумом тексту (чи взагалі без нього) та яскравими, деталізованими, максимально насиченими візуальною інформацією ілюстраціями. Дієслово «</a:t>
            </a:r>
            <a:r>
              <a:rPr lang="uk-UA" sz="2400" dirty="0" err="1">
                <a:solidFill>
                  <a:schemeClr val="tx1"/>
                </a:solidFill>
              </a:rPr>
              <a:t>wimmeln</a:t>
            </a:r>
            <a:r>
              <a:rPr lang="uk-UA" sz="2400" dirty="0">
                <a:solidFill>
                  <a:schemeClr val="tx1"/>
                </a:solidFill>
              </a:rPr>
              <a:t>» у перекладі з німецької означає «роїтися, копошитися, товпитися». Від цього ще одна їхня назва – «книжки, що миготять».</a:t>
            </a:r>
          </a:p>
          <a:p>
            <a:endParaRPr lang="uk-U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0140C4F-0E53-AB94-9364-907A19E99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898" y="179675"/>
            <a:ext cx="4404701" cy="53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234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2B8AB-C7D3-8B93-100C-BAB74F19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7557A5-618D-095C-A70C-075C08ABC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585E13-528E-AB21-FA3D-E85521BE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153" y="249382"/>
            <a:ext cx="8817713" cy="660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407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FC8A5D3-4A6C-7016-4F2A-B3A8EA2FD64F}"/>
              </a:ext>
            </a:extLst>
          </p:cNvPr>
          <p:cNvSpPr txBox="1">
            <a:spLocks/>
          </p:cNvSpPr>
          <p:nvPr/>
        </p:nvSpPr>
        <p:spPr>
          <a:xfrm>
            <a:off x="1712259" y="1174375"/>
            <a:ext cx="4523453" cy="5186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800" dirty="0" err="1">
                <a:solidFill>
                  <a:schemeClr val="tx1"/>
                </a:solidFill>
              </a:rPr>
              <a:t>Вімельбухи</a:t>
            </a:r>
            <a:r>
              <a:rPr lang="uk-UA" sz="2800" dirty="0">
                <a:solidFill>
                  <a:schemeClr val="tx1"/>
                </a:solidFill>
              </a:rPr>
              <a:t> дуже добре тренують пам’ять та стимулюють уяву, оскільки щоразу доводиться вигадувати нові сюжети, сприяють розширенню лексичного запасу, розвивають здатність до тривалої концентрації уваги.</a:t>
            </a:r>
            <a:br>
              <a:rPr lang="uk-UA" sz="2800" dirty="0">
                <a:solidFill>
                  <a:schemeClr val="tx1"/>
                </a:solidFill>
              </a:rPr>
            </a:b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5" name="Місце для зображення 4" descr="komplekt_piznavalnuj_00.png">
            <a:extLst>
              <a:ext uri="{FF2B5EF4-FFF2-40B4-BE49-F238E27FC236}">
                <a16:creationId xmlns:a16="http://schemas.microsoft.com/office/drawing/2014/main" id="{D489FCB9-5CB8-6A7E-42D3-CB2645C67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420000">
            <a:off x="6282009" y="703556"/>
            <a:ext cx="5598710" cy="54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4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FB55903-AC03-3728-B16B-FC4F54BE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560" y="316588"/>
            <a:ext cx="8229600" cy="1143000"/>
          </a:xfrm>
        </p:spPr>
        <p:txBody>
          <a:bodyPr/>
          <a:lstStyle/>
          <a:p>
            <a:pPr algn="ctr"/>
            <a:r>
              <a:rPr lang="uk-UA" b="1" dirty="0"/>
              <a:t> </a:t>
            </a:r>
            <a:r>
              <a:rPr lang="uk-UA" b="1" dirty="0">
                <a:solidFill>
                  <a:schemeClr val="tx1"/>
                </a:solidFill>
              </a:rPr>
              <a:t>НОН-ФІКШН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FE566495-B22F-8C48-CA15-833D85E86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3080" y="1009292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dirty="0">
                <a:solidFill>
                  <a:schemeClr val="tx1"/>
                </a:solidFill>
              </a:rPr>
              <a:t>(non-</a:t>
            </a:r>
            <a:r>
              <a:rPr lang="uk-UA" sz="2800" dirty="0" err="1">
                <a:solidFill>
                  <a:schemeClr val="tx1"/>
                </a:solidFill>
              </a:rPr>
              <a:t>fiction</a:t>
            </a:r>
            <a:r>
              <a:rPr lang="uk-UA" sz="2800" dirty="0">
                <a:solidFill>
                  <a:schemeClr val="tx1"/>
                </a:solidFill>
              </a:rPr>
              <a:t>), латиною «</a:t>
            </a:r>
            <a:r>
              <a:rPr lang="uk-UA" sz="2800" dirty="0" err="1">
                <a:solidFill>
                  <a:schemeClr val="tx1"/>
                </a:solidFill>
              </a:rPr>
              <a:t>fictio</a:t>
            </a:r>
            <a:r>
              <a:rPr lang="uk-UA" sz="2800" dirty="0">
                <a:solidFill>
                  <a:schemeClr val="tx1"/>
                </a:solidFill>
              </a:rPr>
              <a:t>» – вигадка. Дослівний переклад – «не вигадка». Жанр сучасних науково-популярних книжок один з ключових трендів у світовій книговидавничий галузі, сюжетна лінія якого побудована виключно на реальних подіях і героях цих подій. Матеріалом для роботи може бути будь-яка подія і будь-який герой. Але усе має бути значущим, затребуваним.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7240097-35EB-38D4-EDA9-794A63C7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837" r="10837"/>
          <a:stretch>
            <a:fillRect/>
          </a:stretch>
        </p:blipFill>
        <p:spPr bwMode="auto">
          <a:xfrm rot="21332146">
            <a:off x="422022" y="3920261"/>
            <a:ext cx="3252812" cy="276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986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7B3BC966-5A9D-573E-3E1E-DB31D3308D09}"/>
              </a:ext>
            </a:extLst>
          </p:cNvPr>
          <p:cNvSpPr/>
          <p:nvPr/>
        </p:nvSpPr>
        <p:spPr>
          <a:xfrm>
            <a:off x="2030397" y="188640"/>
            <a:ext cx="498157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Основне завдання дитячого </a:t>
            </a:r>
            <a:r>
              <a:rPr lang="uk-UA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нон-фікшн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це достовірне розкриття частинки життя, системності Всесвіту, принципів співіснування людей і природи.</a:t>
            </a:r>
          </a:p>
          <a:p>
            <a:endParaRPr lang="uk-UA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Книги </a:t>
            </a:r>
            <a:r>
              <a:rPr lang="uk-UA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нон-фікшн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це поєднання достовірності, компетенції, доступності, легкості в читанні.</a:t>
            </a:r>
          </a:p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Навчає аналізувати, перевіряти, шукати і знаходити інформацію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FEFF2E-5FEE-380D-2FFF-EA46F99DB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8733" r="9633"/>
          <a:stretch/>
        </p:blipFill>
        <p:spPr bwMode="auto">
          <a:xfrm>
            <a:off x="7143794" y="569259"/>
            <a:ext cx="4719503" cy="380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1344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10163EE-B441-607F-3A6F-D776CACE605D}"/>
              </a:ext>
            </a:extLst>
          </p:cNvPr>
          <p:cNvSpPr txBox="1">
            <a:spLocks/>
          </p:cNvSpPr>
          <p:nvPr/>
        </p:nvSpPr>
        <p:spPr>
          <a:xfrm>
            <a:off x="3139317" y="371709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 </a:t>
            </a: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r>
              <a:rPr lang="uk-UA" sz="4400" b="1" dirty="0">
                <a:solidFill>
                  <a:schemeClr val="tx1"/>
                </a:solidFill>
              </a:rPr>
              <a:t>ТОП-ТРЕНДИ У ПОПУЛЯРИЗАЦІЇ ЧИТАННЯ</a:t>
            </a:r>
            <a:br>
              <a:rPr lang="uk-UA" sz="4400" b="1" dirty="0">
                <a:solidFill>
                  <a:schemeClr val="tx1"/>
                </a:solidFill>
              </a:rPr>
            </a:br>
            <a:endParaRPr lang="uk-UA" sz="4400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628B7DA-2B30-5E4D-962F-C49D456A4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7955" y="1955885"/>
            <a:ext cx="502214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5936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Ð°ÑÑÐ¸Ð½ÐºÐ¸ Ð¿Ð¾ Ð·Ð°Ð¿ÑÐ¾ÑÑ Ð±ÑÐºÑÑÐµÐ¹Ð»ÐµÑ ÑÐµ">
            <a:extLst>
              <a:ext uri="{FF2B5EF4-FFF2-40B4-BE49-F238E27FC236}">
                <a16:creationId xmlns:a16="http://schemas.microsoft.com/office/drawing/2014/main" id="{9E307466-7FA1-7952-26E4-295C4E55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544" y="494177"/>
            <a:ext cx="7795632" cy="5852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90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FABC6EDC-7C49-0A0D-FEA8-FAB3501DD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937" y="164067"/>
            <a:ext cx="8698137" cy="6523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917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17/1136872/slides/slide_3.jpg">
            <a:extLst>
              <a:ext uri="{FF2B5EF4-FFF2-40B4-BE49-F238E27FC236}">
                <a16:creationId xmlns:a16="http://schemas.microsoft.com/office/drawing/2014/main" id="{9F47C4EC-C024-17E8-60B8-43F151E2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11" y="226241"/>
            <a:ext cx="8459851" cy="6344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6500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17/1136872/slides/slide_4.jpg">
            <a:extLst>
              <a:ext uri="{FF2B5EF4-FFF2-40B4-BE49-F238E27FC236}">
                <a16:creationId xmlns:a16="http://schemas.microsoft.com/office/drawing/2014/main" id="{E7EABC77-CCC1-03EB-61BB-DD545466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3838" y="146719"/>
            <a:ext cx="8661503" cy="6496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37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81027-B849-4435-1175-5DBA5A2B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925" y="306333"/>
            <a:ext cx="10138611" cy="1280890"/>
          </a:xfrm>
        </p:spPr>
        <p:txBody>
          <a:bodyPr>
            <a:normAutofit fontScale="90000"/>
          </a:bodyPr>
          <a:lstStyle/>
          <a:p>
            <a:r>
              <a:rPr lang="ru-RU" sz="4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- </a:t>
            </a:r>
            <a:r>
              <a:rPr lang="ru-RU" sz="4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ключ до </a:t>
            </a:r>
            <a:r>
              <a:rPr lang="ru-RU" sz="4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4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Давні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греки говорили:</a:t>
            </a:r>
            <a:r>
              <a:rPr lang="en-US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"Люди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перестають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мислити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перестають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читати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b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1AA22A0-42DB-619B-3F9F-DCD826967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10" descr="The Antioch Incident (Two Views) | Dead Heroes Don't Save">
            <a:extLst>
              <a:ext uri="{FF2B5EF4-FFF2-40B4-BE49-F238E27FC236}">
                <a16:creationId xmlns:a16="http://schemas.microsoft.com/office/drawing/2014/main" id="{639E41E9-7E5B-A492-2081-A9BC8C78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89" y="2158372"/>
            <a:ext cx="69342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Читаем с детьми: традиции семейного чтения | Учитель немецкого">
            <a:extLst>
              <a:ext uri="{FF2B5EF4-FFF2-40B4-BE49-F238E27FC236}">
                <a16:creationId xmlns:a16="http://schemas.microsoft.com/office/drawing/2014/main" id="{B0A428F2-EBC3-3EA7-3AB2-A42A2F84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2618873"/>
            <a:ext cx="35052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30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17/1136872/slides/slide_5.jpg">
            <a:extLst>
              <a:ext uri="{FF2B5EF4-FFF2-40B4-BE49-F238E27FC236}">
                <a16:creationId xmlns:a16="http://schemas.microsoft.com/office/drawing/2014/main" id="{56419BCE-EB18-614F-99F6-4358DA05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329" y="173859"/>
            <a:ext cx="8680376" cy="6510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24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9B92EB31-98FE-5EC9-2963-C40BD29A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576" y="157158"/>
            <a:ext cx="8724910" cy="6543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48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17/1136872/slides/slide_7.jpg">
            <a:extLst>
              <a:ext uri="{FF2B5EF4-FFF2-40B4-BE49-F238E27FC236}">
                <a16:creationId xmlns:a16="http://schemas.microsoft.com/office/drawing/2014/main" id="{4D1150B1-5A38-E09C-4B21-7BA00D45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4965" y="173859"/>
            <a:ext cx="8680376" cy="6510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4803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17/1136872/slides/slide_8.jpg">
            <a:extLst>
              <a:ext uri="{FF2B5EF4-FFF2-40B4-BE49-F238E27FC236}">
                <a16:creationId xmlns:a16="http://schemas.microsoft.com/office/drawing/2014/main" id="{D01FF10E-051D-CD91-F03F-BFA25DDAF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355" y="209472"/>
            <a:ext cx="8625644" cy="6469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323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17/1136872/slides/slide_9.jpg">
            <a:extLst>
              <a:ext uri="{FF2B5EF4-FFF2-40B4-BE49-F238E27FC236}">
                <a16:creationId xmlns:a16="http://schemas.microsoft.com/office/drawing/2014/main" id="{2DC8B82B-39A6-311F-8F84-9E8CA564D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929" y="204114"/>
            <a:ext cx="8599694" cy="6449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128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17/1136872/slides/slide_10.jpg">
            <a:extLst>
              <a:ext uri="{FF2B5EF4-FFF2-40B4-BE49-F238E27FC236}">
                <a16:creationId xmlns:a16="http://schemas.microsoft.com/office/drawing/2014/main" id="{47BAF733-E73D-734F-ED80-69D8F43A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3892" y="270583"/>
            <a:ext cx="8422445" cy="6316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7694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17/1136872/slides/slide_11.jpg">
            <a:extLst>
              <a:ext uri="{FF2B5EF4-FFF2-40B4-BE49-F238E27FC236}">
                <a16:creationId xmlns:a16="http://schemas.microsoft.com/office/drawing/2014/main" id="{25352BD7-09FD-7EC8-75D2-1FB0C500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2494" y="237564"/>
            <a:ext cx="8527396" cy="6395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414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56C19-22FA-1CCE-EEFE-B54F5CFB5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Буктрейлер до серії книг Джоан Роулінг про «Гаррі Поттера»">
            <a:hlinkClick r:id="" action="ppaction://media"/>
            <a:extLst>
              <a:ext uri="{FF2B5EF4-FFF2-40B4-BE49-F238E27FC236}">
                <a16:creationId xmlns:a16="http://schemas.microsoft.com/office/drawing/2014/main" id="{5F1E53CF-20E2-44A2-F767-CEA829E316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4024" y="129498"/>
            <a:ext cx="10623176" cy="6104392"/>
          </a:xfrm>
        </p:spPr>
      </p:pic>
    </p:spTree>
    <p:extLst>
      <p:ext uri="{BB962C8B-B14F-4D97-AF65-F5344CB8AC3E}">
        <p14:creationId xmlns:p14="http://schemas.microsoft.com/office/powerpoint/2010/main" val="15150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B6635-C6B4-E8C8-BD97-E3F45BBF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>
                <a:solidFill>
                  <a:schemeClr val="tx1"/>
                </a:solidFill>
              </a:rPr>
              <a:t>Читацьке </a:t>
            </a:r>
            <a:r>
              <a:rPr lang="uk-UA" sz="5400" b="1" dirty="0" err="1">
                <a:solidFill>
                  <a:schemeClr val="tx1"/>
                </a:solidFill>
              </a:rPr>
              <a:t>бінго</a:t>
            </a:r>
            <a:endParaRPr lang="uk-UA" sz="5400" b="1" dirty="0">
              <a:solidFill>
                <a:schemeClr val="tx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E2F298-35D2-2533-2183-81CB75E7D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035" y="2133599"/>
            <a:ext cx="9227577" cy="44823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Переваги цього варіанту такі: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Діти захопилися читанням.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Читати книги стало </a:t>
            </a:r>
            <a:r>
              <a:rPr lang="uk-UA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модно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uk-UA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Уроки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 позакласного читання набувають нового змісту та форми.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Обсяг та тематика прочитаних книжок збільшилися.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Вчимося використовувати електронні книжки, коли бракує паперових.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 panose="020B0503020000020004" pitchFamily="18" charset="-127"/>
              </a:rPr>
              <a:t>Родини активно підтримують учнів у читацькій діяльності.</a:t>
            </a:r>
          </a:p>
          <a:p>
            <a:pPr marL="0" indent="0">
              <a:buNone/>
            </a:pPr>
            <a:endParaRPr lang="uk-U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01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9103489-762D-D578-A5FF-B8314E7E6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11"/>
          <a:stretch/>
        </p:blipFill>
        <p:spPr>
          <a:xfrm>
            <a:off x="2985247" y="-304799"/>
            <a:ext cx="6858000" cy="7020006"/>
          </a:xfrm>
        </p:spPr>
      </p:pic>
    </p:spTree>
    <p:extLst>
      <p:ext uri="{BB962C8B-B14F-4D97-AF65-F5344CB8AC3E}">
        <p14:creationId xmlns:p14="http://schemas.microsoft.com/office/powerpoint/2010/main" val="398606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5863D-86AC-8768-2EF4-CE8B9E5F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7186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uk-UA" sz="40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розвиває кругозір</a:t>
            </a:r>
            <a:br>
              <a:rPr lang="en-US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 цікаво зазирнути в неї і побачити </a:t>
            </a:r>
            <a:b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минулі битви, походи,  лицарські турніри, </a:t>
            </a:r>
            <a:b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 дослідження, дізнатися про історію </a:t>
            </a:r>
            <a:b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 Батьківщини, пізнати її культуру.</a:t>
            </a:r>
            <a:b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6" name="Picture 12" descr="Особливості проведення лицарського турніру в Середньовічній Європі XII –  XIII ст. – Львівський історичний клуб">
            <a:extLst>
              <a:ext uri="{FF2B5EF4-FFF2-40B4-BE49-F238E27FC236}">
                <a16:creationId xmlns:a16="http://schemas.microsoft.com/office/drawing/2014/main" id="{B34C9334-B807-4080-EB9F-8A8135A6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7" y="3398867"/>
            <a:ext cx="6978316" cy="345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Вислови про книги - Сайт svitova!">
            <a:extLst>
              <a:ext uri="{FF2B5EF4-FFF2-40B4-BE49-F238E27FC236}">
                <a16:creationId xmlns:a16="http://schemas.microsoft.com/office/drawing/2014/main" id="{0E4459E3-B3EA-31B0-FB9F-5CB7969687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84" y="3839137"/>
            <a:ext cx="3696619" cy="275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332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0F55A5E-DAB1-739A-5EAE-7F34A3FC1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371" y="332656"/>
            <a:ext cx="807524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>
                <a:solidFill>
                  <a:schemeClr val="tx1"/>
                </a:solidFill>
              </a:rPr>
              <a:t>Сторітайм</a:t>
            </a:r>
            <a:r>
              <a:rPr lang="uk-UA" b="1" dirty="0">
                <a:solidFill>
                  <a:schemeClr val="tx1"/>
                </a:solidFill>
              </a:rPr>
              <a:t> – читання вголос</a:t>
            </a: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br>
              <a:rPr lang="uk-UA" dirty="0">
                <a:solidFill>
                  <a:schemeClr val="tx1"/>
                </a:solidFill>
              </a:rPr>
            </a:br>
            <a:r>
              <a:rPr lang="uk-UA" b="1" dirty="0" err="1">
                <a:solidFill>
                  <a:schemeClr val="tx1"/>
                </a:solidFill>
              </a:rPr>
              <a:t>Сторітайм</a:t>
            </a:r>
            <a:r>
              <a:rPr lang="uk-UA" b="1" dirty="0">
                <a:solidFill>
                  <a:schemeClr val="tx1"/>
                </a:solidFill>
              </a:rPr>
              <a:t> – читання вголос</a:t>
            </a:r>
            <a:br>
              <a:rPr lang="uk-UA" b="1" dirty="0">
                <a:solidFill>
                  <a:schemeClr val="tx1"/>
                </a:solidFill>
              </a:rPr>
            </a:b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5" name="Содержимое 4">
            <a:extLst>
              <a:ext uri="{FF2B5EF4-FFF2-40B4-BE49-F238E27FC236}">
                <a16:creationId xmlns:a16="http://schemas.microsoft.com/office/drawing/2014/main" id="{D4407707-8443-6F48-8E0D-B228BCD31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323" y="1124744"/>
            <a:ext cx="8784976" cy="5733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dirty="0">
                <a:solidFill>
                  <a:schemeClr val="tx1"/>
                </a:solidFill>
              </a:rPr>
              <a:t>Мета </a:t>
            </a:r>
            <a:r>
              <a:rPr lang="uk-UA" dirty="0">
                <a:solidFill>
                  <a:schemeClr val="tx1"/>
                </a:solidFill>
              </a:rPr>
              <a:t>– заохочення дітей до читання, відродження традицій родинного читання, підвищення суспільного значення і ролі бібліотек у піднятті престижу книги, популяризація кращих літературних творів для дітей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algn="ctr">
              <a:buNone/>
            </a:pPr>
            <a:endParaRPr lang="uk-UA" sz="2800" b="1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uk-UA" sz="2800" b="1" dirty="0">
                <a:solidFill>
                  <a:schemeClr val="tx1"/>
                </a:solidFill>
              </a:rPr>
              <a:t>СТОРІТАЙМ – ЦЕ:</a:t>
            </a:r>
            <a:endParaRPr lang="uk-UA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Залучення батьків та волонтерів з числа старшокласників і студентів, вчителів і вихователів, письменників-земляків</a:t>
            </a:r>
          </a:p>
          <a:p>
            <a:pPr marL="514350" indent="-514350"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Читання яскравих і цікавих книжок різної тематики</a:t>
            </a:r>
          </a:p>
          <a:p>
            <a:pPr marL="514350" indent="-514350"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Обговорення</a:t>
            </a:r>
          </a:p>
          <a:p>
            <a:pPr marL="514350" indent="-514350"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 Розумові, творчі завдання</a:t>
            </a:r>
          </a:p>
          <a:p>
            <a:pPr marL="514350" indent="-514350"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 Рухливі ігри</a:t>
            </a:r>
          </a:p>
          <a:p>
            <a:pPr algn="ct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Содержимое 3" descr="http://www.barabooka.com.ua/wp-content/uploads/2017/10/valizka3.jpg">
            <a:extLst>
              <a:ext uri="{FF2B5EF4-FFF2-40B4-BE49-F238E27FC236}">
                <a16:creationId xmlns:a16="http://schemas.microsoft.com/office/drawing/2014/main" id="{5005E750-E212-3274-6A57-3F2E48E92C1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30" y="4336768"/>
            <a:ext cx="3081925" cy="2373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828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EB88C-C69A-DE21-8419-83EF61A5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 err="1">
                <a:solidFill>
                  <a:schemeClr val="tx1"/>
                </a:solidFill>
              </a:rPr>
              <a:t>Адвент</a:t>
            </a:r>
            <a:r>
              <a:rPr lang="uk-UA" sz="4800" b="1" dirty="0">
                <a:solidFill>
                  <a:schemeClr val="tx1"/>
                </a:solidFill>
              </a:rPr>
              <a:t>-календар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B0A7D23-38B8-F6FE-437E-58F866225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t="27524" r="13040" b="25378"/>
          <a:stretch/>
        </p:blipFill>
        <p:spPr>
          <a:xfrm>
            <a:off x="1333616" y="1589656"/>
            <a:ext cx="10434896" cy="4644234"/>
          </a:xfrm>
        </p:spPr>
      </p:pic>
    </p:spTree>
    <p:extLst>
      <p:ext uri="{BB962C8B-B14F-4D97-AF65-F5344CB8AC3E}">
        <p14:creationId xmlns:p14="http://schemas.microsoft.com/office/powerpoint/2010/main" val="2608236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3B631CB-699D-0EDC-D67E-3CF17F899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0" t="33339" r="15709" b="23361"/>
          <a:stretch/>
        </p:blipFill>
        <p:spPr>
          <a:xfrm>
            <a:off x="1" y="108046"/>
            <a:ext cx="5791200" cy="255895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75E228-D328-3AC2-205E-FAAAE52CC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90" t="31897" r="16177" b="23398"/>
          <a:stretch/>
        </p:blipFill>
        <p:spPr>
          <a:xfrm>
            <a:off x="0" y="3831348"/>
            <a:ext cx="5880847" cy="27069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06433C-50D8-B0B8-EFE0-DD69CE4240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53" t="33333" r="16544" b="27778"/>
          <a:stretch/>
        </p:blipFill>
        <p:spPr>
          <a:xfrm>
            <a:off x="5880847" y="108046"/>
            <a:ext cx="6212541" cy="25589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553D3A-4544-77C2-4B1C-5F21BE262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50" t="34510" r="18751" b="24183"/>
          <a:stretch/>
        </p:blipFill>
        <p:spPr>
          <a:xfrm>
            <a:off x="6194612" y="3768389"/>
            <a:ext cx="5791201" cy="28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65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07E23-6CE8-D771-083C-2FECD568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B79005-3D26-4F96-077C-9BB322D9C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A78F5F-89D6-095E-D7B0-CCF66116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7" t="33072" r="16177" b="26275"/>
          <a:stretch/>
        </p:blipFill>
        <p:spPr>
          <a:xfrm>
            <a:off x="268939" y="148920"/>
            <a:ext cx="6409765" cy="27195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9005E7-3BDA-AFA3-6ADE-F2570469C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18" t="33464" r="15808" b="25490"/>
          <a:stretch/>
        </p:blipFill>
        <p:spPr>
          <a:xfrm>
            <a:off x="206186" y="4110318"/>
            <a:ext cx="6409764" cy="28149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B5C790-C5F3-87E3-91B4-E66D08EA4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15" t="33726" r="16471" b="25229"/>
          <a:stretch/>
        </p:blipFill>
        <p:spPr>
          <a:xfrm>
            <a:off x="6123546" y="2064072"/>
            <a:ext cx="5876367" cy="25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34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46393-BD91-15D4-D38F-D646B17E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447" y="624110"/>
            <a:ext cx="9586165" cy="1280890"/>
          </a:xfrm>
        </p:spPr>
        <p:txBody>
          <a:bodyPr>
            <a:normAutofit/>
          </a:bodyPr>
          <a:lstStyle/>
          <a:p>
            <a:r>
              <a:rPr lang="uk-UA" sz="5400" b="1" dirty="0" err="1">
                <a:solidFill>
                  <a:schemeClr val="tx1"/>
                </a:solidFill>
              </a:rPr>
              <a:t>Фанфікшн</a:t>
            </a:r>
            <a:r>
              <a:rPr lang="uk-UA" sz="5400" b="1" dirty="0">
                <a:solidFill>
                  <a:schemeClr val="tx1"/>
                </a:solidFill>
              </a:rPr>
              <a:t> або </a:t>
            </a:r>
            <a:r>
              <a:rPr lang="uk-UA" sz="5400" b="1" dirty="0" err="1">
                <a:solidFill>
                  <a:schemeClr val="tx1"/>
                </a:solidFill>
              </a:rPr>
              <a:t>фанфік</a:t>
            </a:r>
            <a:endParaRPr lang="uk-UA" sz="5400" b="1" dirty="0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908427DA-D52D-F350-A512-488B424CD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2087880"/>
            <a:ext cx="8229600" cy="43891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sz="2800" dirty="0">
                <a:solidFill>
                  <a:schemeClr val="tx1"/>
                </a:solidFill>
              </a:rPr>
              <a:t>    </a:t>
            </a:r>
            <a:r>
              <a:rPr lang="uk-UA" sz="2800" b="1" dirty="0" err="1">
                <a:solidFill>
                  <a:schemeClr val="tx1"/>
                </a:solidFill>
              </a:rPr>
              <a:t>Фанфік</a:t>
            </a:r>
            <a:r>
              <a:rPr lang="uk-UA" sz="2800" b="1" dirty="0">
                <a:solidFill>
                  <a:schemeClr val="tx1"/>
                </a:solidFill>
              </a:rPr>
              <a:t>, або </a:t>
            </a:r>
            <a:r>
              <a:rPr lang="uk-UA" sz="2800" b="1" dirty="0" err="1">
                <a:solidFill>
                  <a:schemeClr val="tx1"/>
                </a:solidFill>
              </a:rPr>
              <a:t>фенфік</a:t>
            </a:r>
            <a:r>
              <a:rPr lang="uk-UA" sz="2800" dirty="0">
                <a:solidFill>
                  <a:schemeClr val="tx1"/>
                </a:solidFill>
              </a:rPr>
              <a:t> – це творчість, що базується на будь-якому оригінальному творі, з якого автор бере ідеї сюжету чи персонажів і створює на цій основі нову оповідь.</a:t>
            </a:r>
          </a:p>
          <a:p>
            <a:pPr>
              <a:buNone/>
            </a:pPr>
            <a:r>
              <a:rPr lang="uk-UA" sz="2800" dirty="0">
                <a:solidFill>
                  <a:schemeClr val="tx1"/>
                </a:solidFill>
              </a:rPr>
              <a:t>   </a:t>
            </a:r>
            <a:r>
              <a:rPr lang="uk-UA" sz="2800" dirty="0" err="1">
                <a:solidFill>
                  <a:schemeClr val="tx1"/>
                </a:solidFill>
              </a:rPr>
              <a:t>Фанфік</a:t>
            </a:r>
            <a:r>
              <a:rPr lang="uk-UA" sz="2800" dirty="0">
                <a:solidFill>
                  <a:schemeClr val="tx1"/>
                </a:solidFill>
              </a:rPr>
              <a:t> – </a:t>
            </a:r>
            <a:r>
              <a:rPr lang="uk-UA" sz="2800" dirty="0" err="1">
                <a:solidFill>
                  <a:schemeClr val="tx1"/>
                </a:solidFill>
              </a:rPr>
              <a:t>медіатекст</a:t>
            </a:r>
            <a:r>
              <a:rPr lang="uk-UA" sz="2800" dirty="0">
                <a:solidFill>
                  <a:schemeClr val="tx1"/>
                </a:solidFill>
              </a:rPr>
              <a:t>. </a:t>
            </a:r>
          </a:p>
          <a:p>
            <a:pPr>
              <a:buNone/>
            </a:pPr>
            <a:r>
              <a:rPr lang="uk-UA" sz="2800" dirty="0">
                <a:solidFill>
                  <a:schemeClr val="tx1"/>
                </a:solidFill>
              </a:rPr>
              <a:t> </a:t>
            </a:r>
            <a:r>
              <a:rPr lang="uk-UA" sz="2800" b="1" dirty="0">
                <a:solidFill>
                  <a:schemeClr val="tx1"/>
                </a:solidFill>
              </a:rPr>
              <a:t>Літературні </a:t>
            </a:r>
            <a:r>
              <a:rPr lang="uk-UA" sz="2800" b="1" dirty="0" err="1">
                <a:solidFill>
                  <a:schemeClr val="tx1"/>
                </a:solidFill>
              </a:rPr>
              <a:t>фанфіки</a:t>
            </a:r>
            <a:r>
              <a:rPr lang="uk-UA" sz="2800" b="1" dirty="0">
                <a:solidFill>
                  <a:schemeClr val="tx1"/>
                </a:solidFill>
              </a:rPr>
              <a:t> </a:t>
            </a:r>
            <a:r>
              <a:rPr lang="uk-UA" sz="2800" dirty="0">
                <a:solidFill>
                  <a:schemeClr val="tx1"/>
                </a:solidFill>
              </a:rPr>
              <a:t>представлені у вигляді оповідань, повістей, романів, віршів, п’єс. Автор </a:t>
            </a:r>
            <a:r>
              <a:rPr lang="uk-UA" sz="2800" dirty="0" err="1">
                <a:solidFill>
                  <a:schemeClr val="tx1"/>
                </a:solidFill>
              </a:rPr>
              <a:t>фанфіка</a:t>
            </a:r>
            <a:r>
              <a:rPr lang="uk-UA" sz="2800" dirty="0">
                <a:solidFill>
                  <a:schemeClr val="tx1"/>
                </a:solidFill>
              </a:rPr>
              <a:t>, продовжуючи історії оригінальних персонажів, може перенести їх у свій вигаданий світ. І, звичайно, це сприяє реалізації творчого потенціалу особистості. </a:t>
            </a:r>
          </a:p>
        </p:txBody>
      </p:sp>
    </p:spTree>
    <p:extLst>
      <p:ext uri="{BB962C8B-B14F-4D97-AF65-F5344CB8AC3E}">
        <p14:creationId xmlns:p14="http://schemas.microsoft.com/office/powerpoint/2010/main" val="1043113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AB6C2-8C36-CB69-D62C-36D9E9599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813" y="493129"/>
            <a:ext cx="9882000" cy="1280890"/>
          </a:xfrm>
        </p:spPr>
        <p:txBody>
          <a:bodyPr/>
          <a:lstStyle/>
          <a:p>
            <a:r>
              <a:rPr lang="uk-UA" b="1" dirty="0">
                <a:solidFill>
                  <a:schemeClr val="tx1"/>
                </a:solidFill>
              </a:rPr>
              <a:t>Значення </a:t>
            </a:r>
            <a:r>
              <a:rPr lang="uk-UA" b="1" dirty="0" err="1">
                <a:solidFill>
                  <a:schemeClr val="tx1"/>
                </a:solidFill>
              </a:rPr>
              <a:t>фанкфікш</a:t>
            </a:r>
            <a:r>
              <a:rPr lang="uk-UA" b="1" dirty="0">
                <a:solidFill>
                  <a:schemeClr val="tx1"/>
                </a:solidFill>
              </a:rPr>
              <a:t> у вирішенні проблеми дитячого читання</a:t>
            </a:r>
            <a:endParaRPr lang="uk-UA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64F2A-6AB4-934F-A851-05A2902DF7BA}"/>
              </a:ext>
            </a:extLst>
          </p:cNvPr>
          <p:cNvSpPr txBox="1"/>
          <p:nvPr/>
        </p:nvSpPr>
        <p:spPr>
          <a:xfrm>
            <a:off x="2079813" y="1900518"/>
            <a:ext cx="957430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500" dirty="0"/>
              <a:t>Може стати потужною мотивацією до вивчення літератури;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500" dirty="0"/>
              <a:t>Вчить поважати чужу і власну грамотність;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500" dirty="0"/>
              <a:t>Може стати одним із засобів глибокого розуміння природи художнього  тексту;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500" dirty="0"/>
              <a:t>Може стати першою спробою пера, засобом розвитку креативності, творчої особистості;</a:t>
            </a:r>
          </a:p>
          <a:p>
            <a:pPr>
              <a:buFont typeface="Arial" pitchFamily="34" charset="0"/>
              <a:buChar char="•"/>
            </a:pPr>
            <a:r>
              <a:rPr lang="uk-UA" sz="2500" dirty="0"/>
              <a:t>    Розвиває нестандартне мислення;</a:t>
            </a:r>
          </a:p>
          <a:p>
            <a:pPr>
              <a:buFont typeface="Arial" pitchFamily="34" charset="0"/>
              <a:buChar char="•"/>
            </a:pPr>
            <a:r>
              <a:rPr lang="uk-UA" sz="2500" dirty="0"/>
              <a:t>   Формує уміння переносити знання і уміння у нову  ситуацію;</a:t>
            </a:r>
          </a:p>
          <a:p>
            <a:pPr>
              <a:buFont typeface="Arial" pitchFamily="34" charset="0"/>
              <a:buChar char="•"/>
            </a:pPr>
            <a:r>
              <a:rPr lang="uk-UA" sz="2500" dirty="0"/>
              <a:t>   Сприяє створенню ситуації успіху на </a:t>
            </a:r>
            <a:r>
              <a:rPr lang="uk-UA" sz="2500" dirty="0" err="1"/>
              <a:t>уроці</a:t>
            </a:r>
            <a:r>
              <a:rPr lang="uk-UA" sz="2500" dirty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sz="2500" dirty="0"/>
              <a:t>   Є дієвим засобом індивідуальної та колективної роботи</a:t>
            </a:r>
          </a:p>
        </p:txBody>
      </p:sp>
    </p:spTree>
    <p:extLst>
      <p:ext uri="{BB962C8B-B14F-4D97-AF65-F5344CB8AC3E}">
        <p14:creationId xmlns:p14="http://schemas.microsoft.com/office/powerpoint/2010/main" val="3317657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ED6BA5B-1535-24B5-F1A2-E9B81B03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285" y="442265"/>
            <a:ext cx="8229600" cy="1368152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Творчі прийоми написання/складання </a:t>
            </a:r>
            <a:r>
              <a:rPr lang="uk-UA" b="1" dirty="0" err="1">
                <a:solidFill>
                  <a:schemeClr val="tx1"/>
                </a:solidFill>
              </a:rPr>
              <a:t>фанфіку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E9B71CBA-EEDC-14AD-71D2-BE68080AD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565" y="2106706"/>
            <a:ext cx="9001654" cy="40938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uk-UA" sz="2800" dirty="0">
              <a:solidFill>
                <a:schemeClr val="tx1"/>
              </a:solidFill>
            </a:endParaRPr>
          </a:p>
          <a:p>
            <a:r>
              <a:rPr lang="uk-UA" sz="2800" dirty="0">
                <a:solidFill>
                  <a:schemeClr val="tx1"/>
                </a:solidFill>
              </a:rPr>
              <a:t>лист герою твору або письменнику; </a:t>
            </a:r>
          </a:p>
          <a:p>
            <a:r>
              <a:rPr lang="uk-UA" sz="2800" dirty="0">
                <a:solidFill>
                  <a:schemeClr val="tx1"/>
                </a:solidFill>
              </a:rPr>
              <a:t>зустріч і розмова із персонажем твору в наші дні;</a:t>
            </a:r>
          </a:p>
          <a:p>
            <a:r>
              <a:rPr lang="uk-UA" sz="2800" dirty="0">
                <a:solidFill>
                  <a:schemeClr val="tx1"/>
                </a:solidFill>
              </a:rPr>
              <a:t>розповідь про те, що могло статися з героями твору через багато років тощо; </a:t>
            </a:r>
          </a:p>
          <a:p>
            <a:r>
              <a:rPr lang="uk-UA" sz="2800" dirty="0">
                <a:solidFill>
                  <a:schemeClr val="tx1"/>
                </a:solidFill>
              </a:rPr>
              <a:t>передісторія, пародія, «альтернативний всесвіт»,</a:t>
            </a:r>
          </a:p>
          <a:p>
            <a:r>
              <a:rPr lang="uk-UA" sz="2800" dirty="0" err="1">
                <a:solidFill>
                  <a:schemeClr val="tx1"/>
                </a:solidFill>
              </a:rPr>
              <a:t>кроссовер</a:t>
            </a:r>
            <a:r>
              <a:rPr lang="uk-UA" sz="2800" dirty="0">
                <a:solidFill>
                  <a:schemeClr val="tx1"/>
                </a:solidFill>
              </a:rPr>
              <a:t> («переплетіння» кількох творів)</a:t>
            </a:r>
          </a:p>
        </p:txBody>
      </p:sp>
    </p:spTree>
    <p:extLst>
      <p:ext uri="{BB962C8B-B14F-4D97-AF65-F5344CB8AC3E}">
        <p14:creationId xmlns:p14="http://schemas.microsoft.com/office/powerpoint/2010/main" val="655273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6A186B-EE2B-7D2B-E422-F194BD72E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537881"/>
            <a:ext cx="8915400" cy="617668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b="1" dirty="0">
                <a:solidFill>
                  <a:schemeClr val="tx1"/>
                </a:solidFill>
              </a:rPr>
              <a:t>Написати </a:t>
            </a:r>
            <a:r>
              <a:rPr lang="uk-UA" sz="2800" b="1" dirty="0" err="1">
                <a:solidFill>
                  <a:schemeClr val="tx1"/>
                </a:solidFill>
              </a:rPr>
              <a:t>фанфік</a:t>
            </a:r>
            <a:r>
              <a:rPr lang="uk-UA" sz="2800" b="1" dirty="0">
                <a:solidFill>
                  <a:schemeClr val="tx1"/>
                </a:solidFill>
              </a:rPr>
              <a:t> на тему «Вітання Попелюшці»</a:t>
            </a:r>
          </a:p>
          <a:p>
            <a:pPr algn="ctr">
              <a:buNone/>
            </a:pPr>
            <a:endParaRPr lang="uk-UA" sz="2800" b="1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uk-UA" sz="2800" i="1" dirty="0">
                <a:solidFill>
                  <a:schemeClr val="tx1"/>
                </a:solidFill>
              </a:rPr>
              <a:t>Люба Попелюшко!</a:t>
            </a:r>
            <a:endParaRPr lang="uk-UA" sz="2800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uk-UA" sz="2800" i="1" dirty="0">
                <a:solidFill>
                  <a:schemeClr val="tx1"/>
                </a:solidFill>
              </a:rPr>
              <a:t>Вітаю тебе з Новорічними святами ! Щиро рада тому , що добро , яке ти несла всім навколо , перемогло зло твоєї мачухи і її дочок , а справедливість відновилася в твоєму житті . Твої страждання не були марними .</a:t>
            </a:r>
            <a:endParaRPr lang="uk-UA" sz="2800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uk-UA" sz="2800" i="1" dirty="0">
                <a:solidFill>
                  <a:schemeClr val="tx1"/>
                </a:solidFill>
              </a:rPr>
              <a:t>Бажаю тобі зберегти щастя , радість і любов , адже ти на них заслуговуєш , як ніхто інший !</a:t>
            </a:r>
            <a:endParaRPr lang="uk-UA" sz="2800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uk-UA" sz="2800" i="1" dirty="0">
                <a:solidFill>
                  <a:schemeClr val="tx1"/>
                </a:solidFill>
              </a:rPr>
              <a:t>З далекого українського села вітає тебе дівчинка Мирося , учениця 4 класу школи ІІІ тисячоліття .</a:t>
            </a:r>
            <a:endParaRPr lang="uk-UA" sz="2800" dirty="0">
              <a:solidFill>
                <a:schemeClr val="tx1"/>
              </a:solidFill>
            </a:endParaRPr>
          </a:p>
          <a:p>
            <a:endParaRPr lang="uk-U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08AFA8-F0BA-31CC-32E0-0D62B1EF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254" y="21553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 Б</a:t>
            </a:r>
            <a:r>
              <a:rPr lang="uk-UA" sz="4800" b="1" dirty="0" err="1">
                <a:solidFill>
                  <a:schemeClr val="tx1"/>
                </a:solidFill>
              </a:rPr>
              <a:t>уккроссинг</a:t>
            </a:r>
            <a:r>
              <a:rPr lang="uk-UA" sz="4800" b="1" dirty="0">
                <a:solidFill>
                  <a:schemeClr val="tx1"/>
                </a:solidFill>
              </a:rPr>
              <a:t> / </a:t>
            </a:r>
            <a:r>
              <a:rPr lang="uk-UA" sz="4800" b="1" dirty="0" err="1">
                <a:solidFill>
                  <a:schemeClr val="tx1"/>
                </a:solidFill>
              </a:rPr>
              <a:t>книговорот</a:t>
            </a:r>
            <a:endParaRPr lang="uk-UA" sz="4800" b="1" dirty="0">
              <a:solidFill>
                <a:schemeClr val="tx1"/>
              </a:solidFill>
            </a:endParaRP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416F4818-F8E6-40C6-CF14-8DFC7365E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262" y="1511678"/>
            <a:ext cx="8229600" cy="469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err="1">
                <a:solidFill>
                  <a:schemeClr val="tx1"/>
                </a:solidFill>
              </a:rPr>
              <a:t>хобі</a:t>
            </a:r>
            <a:r>
              <a:rPr lang="ru-RU" sz="2800" dirty="0">
                <a:solidFill>
                  <a:schemeClr val="tx1"/>
                </a:solidFill>
              </a:rPr>
              <a:t> та </a:t>
            </a:r>
            <a:r>
              <a:rPr lang="ru-RU" sz="2800" dirty="0" err="1">
                <a:solidFill>
                  <a:schemeClr val="tx1"/>
                </a:solidFill>
              </a:rPr>
              <a:t>громадський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рух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що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діє</a:t>
            </a:r>
            <a:r>
              <a:rPr lang="ru-RU" sz="2800" dirty="0">
                <a:solidFill>
                  <a:schemeClr val="tx1"/>
                </a:solidFill>
              </a:rPr>
              <a:t> за принципом </a:t>
            </a:r>
            <a:r>
              <a:rPr lang="ru-RU" sz="2800" dirty="0" err="1">
                <a:solidFill>
                  <a:schemeClr val="tx1"/>
                </a:solidFill>
              </a:rPr>
              <a:t>соціальних</a:t>
            </a:r>
            <a:r>
              <a:rPr lang="ru-RU" sz="2800" dirty="0">
                <a:solidFill>
                  <a:schemeClr val="tx1"/>
                </a:solidFill>
              </a:rPr>
              <a:t> мереж  </a:t>
            </a:r>
            <a:r>
              <a:rPr lang="ru-RU" sz="2800" dirty="0" err="1">
                <a:solidFill>
                  <a:schemeClr val="tx1"/>
                </a:solidFill>
              </a:rPr>
              <a:t>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близький</a:t>
            </a:r>
            <a:r>
              <a:rPr lang="ru-RU" sz="2800" dirty="0">
                <a:solidFill>
                  <a:schemeClr val="tx1"/>
                </a:solidFill>
              </a:rPr>
              <a:t> до </a:t>
            </a:r>
            <a:r>
              <a:rPr lang="ru-RU" sz="2800" dirty="0" err="1">
                <a:solidFill>
                  <a:schemeClr val="tx1"/>
                </a:solidFill>
              </a:rPr>
              <a:t>флешмобу</a:t>
            </a:r>
            <a:r>
              <a:rPr lang="ru-RU" sz="2800" dirty="0">
                <a:solidFill>
                  <a:schemeClr val="tx1"/>
                </a:solidFill>
              </a:rPr>
              <a:t>. </a:t>
            </a:r>
          </a:p>
          <a:p>
            <a:pPr algn="ctr">
              <a:buNone/>
            </a:pPr>
            <a:r>
              <a:rPr lang="ru-RU" sz="2800" dirty="0" err="1">
                <a:solidFill>
                  <a:schemeClr val="tx1"/>
                </a:solidFill>
              </a:rPr>
              <a:t>Це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процес</a:t>
            </a:r>
            <a:r>
              <a:rPr lang="ru-RU" sz="2800" dirty="0">
                <a:solidFill>
                  <a:schemeClr val="tx1"/>
                </a:solidFill>
              </a:rPr>
              <a:t> </a:t>
            </a:r>
            <a:r>
              <a:rPr lang="ru-RU" sz="2800" dirty="0" err="1">
                <a:solidFill>
                  <a:schemeClr val="tx1"/>
                </a:solidFill>
              </a:rPr>
              <a:t>звільнення</a:t>
            </a:r>
            <a:r>
              <a:rPr lang="ru-RU" sz="2800" dirty="0">
                <a:solidFill>
                  <a:schemeClr val="tx1"/>
                </a:solidFill>
              </a:rPr>
              <a:t> книг. 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CC2B34-EE00-44E4-448D-3590CCAF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9358" y="3599910"/>
            <a:ext cx="6912768" cy="309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7125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5E90C860-651A-D11B-ECB0-D8780484C75E}"/>
              </a:ext>
            </a:extLst>
          </p:cNvPr>
          <p:cNvSpPr/>
          <p:nvPr/>
        </p:nvSpPr>
        <p:spPr>
          <a:xfrm>
            <a:off x="2268289" y="203916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Людина, прочитавши книгу, </a:t>
            </a:r>
            <a:r>
              <a:rPr lang="ru-RU" sz="2800" dirty="0" err="1"/>
              <a:t>залишає</a:t>
            </a:r>
            <a:r>
              <a:rPr lang="ru-RU" sz="2800" dirty="0"/>
              <a:t> («</a:t>
            </a:r>
            <a:r>
              <a:rPr lang="ru-RU" sz="2800" dirty="0" err="1"/>
              <a:t>звільняє</a:t>
            </a:r>
            <a:r>
              <a:rPr lang="ru-RU" sz="2800" dirty="0"/>
              <a:t>») </a:t>
            </a:r>
            <a:r>
              <a:rPr lang="ru-RU" sz="2800" dirty="0" err="1"/>
              <a:t>її</a:t>
            </a:r>
            <a:r>
              <a:rPr lang="ru-RU" sz="2800" dirty="0"/>
              <a:t> у </a:t>
            </a:r>
            <a:r>
              <a:rPr lang="ru-RU" sz="2800" dirty="0" err="1"/>
              <a:t>громадському</a:t>
            </a:r>
            <a:r>
              <a:rPr lang="ru-RU" sz="2800" dirty="0"/>
              <a:t> </a:t>
            </a:r>
            <a:r>
              <a:rPr lang="ru-RU" sz="2800" dirty="0" err="1"/>
              <a:t>місці</a:t>
            </a:r>
            <a:r>
              <a:rPr lang="ru-RU" sz="2800" dirty="0"/>
              <a:t> (парк, кафе, </a:t>
            </a:r>
            <a:r>
              <a:rPr lang="ru-RU" sz="2800" dirty="0" err="1"/>
              <a:t>поїзд</a:t>
            </a:r>
            <a:r>
              <a:rPr lang="ru-RU" sz="2800" dirty="0"/>
              <a:t>, </a:t>
            </a:r>
            <a:r>
              <a:rPr lang="ru-RU" sz="2800" dirty="0" err="1"/>
              <a:t>станція</a:t>
            </a:r>
            <a:r>
              <a:rPr lang="ru-RU" sz="2800" dirty="0"/>
              <a:t>  метро), для того, </a:t>
            </a:r>
            <a:r>
              <a:rPr lang="ru-RU" sz="2800" dirty="0" err="1"/>
              <a:t>щоб</a:t>
            </a:r>
            <a:r>
              <a:rPr lang="ru-RU" sz="2800" dirty="0"/>
              <a:t> </a:t>
            </a:r>
            <a:r>
              <a:rPr lang="ru-RU" sz="2800" dirty="0" err="1"/>
              <a:t>інша</a:t>
            </a:r>
            <a:r>
              <a:rPr lang="ru-RU" sz="2800" dirty="0"/>
              <a:t>, </a:t>
            </a:r>
            <a:r>
              <a:rPr lang="ru-RU" sz="2800" dirty="0" err="1"/>
              <a:t>випадкова</a:t>
            </a:r>
            <a:r>
              <a:rPr lang="ru-RU" sz="2800" dirty="0"/>
              <a:t>, </a:t>
            </a:r>
            <a:r>
              <a:rPr lang="ru-RU" sz="2800" dirty="0" err="1"/>
              <a:t>людина</a:t>
            </a:r>
            <a:r>
              <a:rPr lang="ru-RU" sz="2800" dirty="0"/>
              <a:t> могла </a:t>
            </a:r>
            <a:r>
              <a:rPr lang="ru-RU" sz="2800" dirty="0" err="1"/>
              <a:t>цю</a:t>
            </a:r>
            <a:r>
              <a:rPr lang="ru-RU" sz="2800" dirty="0"/>
              <a:t> книгу </a:t>
            </a:r>
            <a:r>
              <a:rPr lang="ru-RU" sz="2800" dirty="0" err="1"/>
              <a:t>знайти</a:t>
            </a:r>
            <a:r>
              <a:rPr lang="ru-RU" sz="2800" dirty="0"/>
              <a:t> та </a:t>
            </a:r>
            <a:r>
              <a:rPr lang="ru-RU" sz="2800" dirty="0" err="1"/>
              <a:t>прочитати</a:t>
            </a:r>
            <a:r>
              <a:rPr lang="ru-RU" sz="2800" dirty="0"/>
              <a:t>; </a:t>
            </a:r>
            <a:r>
              <a:rPr lang="ru-RU" sz="2800" dirty="0" err="1"/>
              <a:t>та</a:t>
            </a:r>
            <a:r>
              <a:rPr lang="ru-RU" sz="2800" dirty="0"/>
              <a:t> у свою </a:t>
            </a:r>
            <a:r>
              <a:rPr lang="ru-RU" sz="2800" dirty="0" err="1"/>
              <a:t>чергу</a:t>
            </a:r>
            <a:r>
              <a:rPr lang="ru-RU" sz="2800" dirty="0"/>
              <a:t> повинна </a:t>
            </a:r>
            <a:r>
              <a:rPr lang="ru-RU" sz="2800" dirty="0" err="1"/>
              <a:t>повторити</a:t>
            </a:r>
            <a:r>
              <a:rPr lang="ru-RU" sz="2800" dirty="0"/>
              <a:t> </a:t>
            </a:r>
            <a:r>
              <a:rPr lang="ru-RU" sz="2800" dirty="0" err="1"/>
              <a:t>процес</a:t>
            </a:r>
            <a:r>
              <a:rPr lang="ru-RU" sz="2800" dirty="0"/>
              <a:t>.</a:t>
            </a:r>
          </a:p>
          <a:p>
            <a:pPr algn="ctr"/>
            <a:r>
              <a:rPr lang="ru-RU" sz="2800" dirty="0" err="1"/>
              <a:t>Спостереження</a:t>
            </a:r>
            <a:r>
              <a:rPr lang="ru-RU" sz="2800" dirty="0"/>
              <a:t> за «</a:t>
            </a:r>
            <a:r>
              <a:rPr lang="ru-RU" sz="2800" dirty="0" err="1"/>
              <a:t>подорожжю</a:t>
            </a:r>
            <a:r>
              <a:rPr lang="ru-RU" sz="2800" dirty="0"/>
              <a:t>» книги </a:t>
            </a:r>
            <a:r>
              <a:rPr lang="ru-RU" sz="2800" dirty="0" err="1"/>
              <a:t>здійснюється</a:t>
            </a:r>
            <a:r>
              <a:rPr lang="ru-RU" sz="2800" dirty="0"/>
              <a:t> через </a:t>
            </a:r>
            <a:r>
              <a:rPr lang="ru-RU" sz="2800" dirty="0" err="1"/>
              <a:t>спеціальні</a:t>
            </a:r>
            <a:r>
              <a:rPr lang="ru-RU" sz="2800" dirty="0"/>
              <a:t> </a:t>
            </a:r>
            <a:r>
              <a:rPr lang="ru-RU" sz="2800" dirty="0" err="1"/>
              <a:t>сайти</a:t>
            </a:r>
            <a:r>
              <a:rPr lang="ru-RU" sz="2800" dirty="0"/>
              <a:t>  в </a:t>
            </a:r>
            <a:r>
              <a:rPr lang="ru-RU" sz="2800" dirty="0" err="1"/>
              <a:t>Інтернеті</a:t>
            </a:r>
            <a:endParaRPr lang="uk-UA" sz="2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6550B7-F61B-EFB7-C08D-60C36D29D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0682" y="4194363"/>
            <a:ext cx="4728212" cy="252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0865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36139-8005-75D0-40BC-AD20FE0A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4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</a:t>
            </a:r>
            <a:r>
              <a:rPr lang="ru-RU" sz="4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4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фантазію</a:t>
            </a:r>
            <a:r>
              <a:rPr lang="ru-RU" sz="4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здорово 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буває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представити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b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грецьким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героєм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вченим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міфічною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істотою</a:t>
            </a:r>
            <a:b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EA3687-597E-A553-8F54-4A8B787A3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3"/>
          <a:stretch/>
        </p:blipFill>
        <p:spPr>
          <a:xfrm>
            <a:off x="154317" y="3385274"/>
            <a:ext cx="3843150" cy="3472726"/>
          </a:xfrm>
          <a:prstGeom prst="rect">
            <a:avLst/>
          </a:prstGeom>
        </p:spPr>
      </p:pic>
      <p:pic>
        <p:nvPicPr>
          <p:cNvPr id="5" name="Picture 7" descr="Доклад про Геракла - Kratkoe.com">
            <a:extLst>
              <a:ext uri="{FF2B5EF4-FFF2-40B4-BE49-F238E27FC236}">
                <a16:creationId xmlns:a16="http://schemas.microsoft.com/office/drawing/2014/main" id="{729E3311-C65B-558F-0B97-6E38B438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54" y="3561347"/>
            <a:ext cx="3197120" cy="319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B1C2A2-9418-8B3D-0C83-B1E93DB17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748" y="4167667"/>
            <a:ext cx="453862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26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33D1D-DAA6-0748-E805-FD27D2ED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266" y="14898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53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беззаперечних</a:t>
            </a:r>
            <a:r>
              <a:rPr lang="ru-RU" sz="53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причин, </a:t>
            </a:r>
            <a:r>
              <a:rPr lang="ru-RU" sz="53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53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3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паперові</a:t>
            </a:r>
            <a:br>
              <a:rPr lang="ru-RU" sz="53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</a:t>
            </a:r>
            <a:r>
              <a:rPr lang="ru-RU" sz="53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53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3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читати</a:t>
            </a:r>
            <a:r>
              <a:rPr lang="ru-RU" sz="53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4" name="Picture 3" descr="1180x738xrose-on-a-book-flower-hd-wallpaper">
            <a:extLst>
              <a:ext uri="{FF2B5EF4-FFF2-40B4-BE49-F238E27FC236}">
                <a16:creationId xmlns:a16="http://schemas.microsoft.com/office/drawing/2014/main" id="{32A60C3C-DE22-19DA-B85F-FF01719A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32" y="2772276"/>
            <a:ext cx="6537158" cy="408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414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3">
            <a:extLst>
              <a:ext uri="{FF2B5EF4-FFF2-40B4-BE49-F238E27FC236}">
                <a16:creationId xmlns:a16="http://schemas.microsoft.com/office/drawing/2014/main" id="{8CDCC41E-F9BA-B66E-FDEE-31FCCB2EE2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4986" y="484094"/>
            <a:ext cx="7817225" cy="12998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Запах свіжонадрукованих історій</a:t>
            </a:r>
          </a:p>
        </p:txBody>
      </p:sp>
      <p:pic>
        <p:nvPicPr>
          <p:cNvPr id="10" name="Picture 4" descr="паперові книги">
            <a:extLst>
              <a:ext uri="{FF2B5EF4-FFF2-40B4-BE49-F238E27FC236}">
                <a16:creationId xmlns:a16="http://schemas.microsoft.com/office/drawing/2014/main" id="{A51BD91E-8A4C-402F-0B24-91C98BC0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93" y="2227728"/>
            <a:ext cx="6045487" cy="404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622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паперові книги">
            <a:extLst>
              <a:ext uri="{FF2B5EF4-FFF2-40B4-BE49-F238E27FC236}">
                <a16:creationId xmlns:a16="http://schemas.microsoft.com/office/drawing/2014/main" id="{C9BDCBAE-7503-5BD0-A9DF-6CD7FDCD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90" y="1740569"/>
            <a:ext cx="73152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3E350FA2-102A-CCE4-EF90-E17BC94CEB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0790" y="597569"/>
            <a:ext cx="45148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Відчуття вагомості</a:t>
            </a:r>
          </a:p>
        </p:txBody>
      </p:sp>
    </p:spTree>
    <p:extLst>
      <p:ext uri="{BB962C8B-B14F-4D97-AF65-F5344CB8AC3E}">
        <p14:creationId xmlns:p14="http://schemas.microsoft.com/office/powerpoint/2010/main" val="2197355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>
            <a:extLst>
              <a:ext uri="{FF2B5EF4-FFF2-40B4-BE49-F238E27FC236}">
                <a16:creationId xmlns:a16="http://schemas.microsoft.com/office/drawing/2014/main" id="{48E52207-40FB-347D-E11F-7F55FBE102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7526" y="413084"/>
            <a:ext cx="8148638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Свобода читати , де хочеться і скільки хочеться</a:t>
            </a:r>
            <a:endParaRPr lang="uk-UA" sz="3600" i="1" kern="1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паперові книги">
            <a:extLst>
              <a:ext uri="{FF2B5EF4-FFF2-40B4-BE49-F238E27FC236}">
                <a16:creationId xmlns:a16="http://schemas.microsoft.com/office/drawing/2014/main" id="{6251C995-772D-7CFD-668D-4A8931563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26" y="1327484"/>
            <a:ext cx="7620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259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>
            <a:extLst>
              <a:ext uri="{FF2B5EF4-FFF2-40B4-BE49-F238E27FC236}">
                <a16:creationId xmlns:a16="http://schemas.microsoft.com/office/drawing/2014/main" id="{D92E8D5E-21DE-943E-D84F-B0E9FB391A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6273" y="449179"/>
            <a:ext cx="378142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Індивідуальність</a:t>
            </a:r>
          </a:p>
        </p:txBody>
      </p:sp>
      <p:pic>
        <p:nvPicPr>
          <p:cNvPr id="5" name="Picture 5" descr="паперові книги">
            <a:extLst>
              <a:ext uri="{FF2B5EF4-FFF2-40B4-BE49-F238E27FC236}">
                <a16:creationId xmlns:a16="http://schemas.microsoft.com/office/drawing/2014/main" id="{BD42AE20-D984-BEC2-428A-D5726BBB9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3" y="1668379"/>
            <a:ext cx="8001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817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>
            <a:extLst>
              <a:ext uri="{FF2B5EF4-FFF2-40B4-BE49-F238E27FC236}">
                <a16:creationId xmlns:a16="http://schemas.microsoft.com/office/drawing/2014/main" id="{8FCD11C3-4F51-1587-53ED-429BEA29CF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6894" y="445169"/>
            <a:ext cx="8148638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5.Затишок справжньої бібліотеки</a:t>
            </a:r>
          </a:p>
        </p:txBody>
      </p:sp>
      <p:pic>
        <p:nvPicPr>
          <p:cNvPr id="5" name="Picture 4" descr="паперові книги">
            <a:extLst>
              <a:ext uri="{FF2B5EF4-FFF2-40B4-BE49-F238E27FC236}">
                <a16:creationId xmlns:a16="http://schemas.microsoft.com/office/drawing/2014/main" id="{4F2C7C24-2AF4-89E8-8DE7-CCB52D72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94" y="1130969"/>
            <a:ext cx="7620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183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>
            <a:extLst>
              <a:ext uri="{FF2B5EF4-FFF2-40B4-BE49-F238E27FC236}">
                <a16:creationId xmlns:a16="http://schemas.microsoft.com/office/drawing/2014/main" id="{71601B20-03F1-DAB4-83DF-DB050029F6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0010" y="846221"/>
            <a:ext cx="8148638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Краще сприйняття тексту  </a:t>
            </a:r>
          </a:p>
        </p:txBody>
      </p:sp>
      <p:pic>
        <p:nvPicPr>
          <p:cNvPr id="5" name="Picture 4" descr="паперові книги">
            <a:extLst>
              <a:ext uri="{FF2B5EF4-FFF2-40B4-BE49-F238E27FC236}">
                <a16:creationId xmlns:a16="http://schemas.microsoft.com/office/drawing/2014/main" id="{4485FDD1-E4AD-A34E-3B64-F0C3E53D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10" y="1608221"/>
            <a:ext cx="760095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70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>
            <a:extLst>
              <a:ext uri="{FF2B5EF4-FFF2-40B4-BE49-F238E27FC236}">
                <a16:creationId xmlns:a16="http://schemas.microsoft.com/office/drawing/2014/main" id="{95166AC2-E634-C7D0-883E-01F9BDCC9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86100" y="645695"/>
            <a:ext cx="60198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Відпочинок для мозку</a:t>
            </a:r>
          </a:p>
        </p:txBody>
      </p:sp>
      <p:pic>
        <p:nvPicPr>
          <p:cNvPr id="5" name="Picture 4" descr="паперові книги">
            <a:extLst>
              <a:ext uri="{FF2B5EF4-FFF2-40B4-BE49-F238E27FC236}">
                <a16:creationId xmlns:a16="http://schemas.microsoft.com/office/drawing/2014/main" id="{C40D17B4-90F6-2B29-D2DD-7858A46C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483895"/>
            <a:ext cx="7400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868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>
            <a:extLst>
              <a:ext uri="{FF2B5EF4-FFF2-40B4-BE49-F238E27FC236}">
                <a16:creationId xmlns:a16="http://schemas.microsoft.com/office/drawing/2014/main" id="{50CF767E-69F1-14FD-1AD4-6119EA9B7F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4203" y="508634"/>
            <a:ext cx="8453186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простий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читати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паперові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книги не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приємно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корисно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  не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позбавляйте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радості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  <a:p>
            <a:pPr algn="ctr"/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читайте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книги і </a:t>
            </a:r>
          </a:p>
          <a:p>
            <a:pPr algn="ctr"/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отримуйте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uk-UA" sz="3600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Паперові книги чи електронні? 7 причин, чому перші - кращі!">
            <a:extLst>
              <a:ext uri="{FF2B5EF4-FFF2-40B4-BE49-F238E27FC236}">
                <a16:creationId xmlns:a16="http://schemas.microsoft.com/office/drawing/2014/main" id="{9C72ABE8-50FF-F3CF-D03D-4EB68567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53" y="3452813"/>
            <a:ext cx="508635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31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7ADEB-C5D1-B081-88C2-4FCA651C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30" y="15699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допомагають</a:t>
            </a:r>
            <a:b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правильні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пізнати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себе,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друзів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чужих</a:t>
            </a:r>
            <a:b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помилках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намагатися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допускати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6626A2A-EA0E-F666-91A1-B0F6C856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46" y="5529354"/>
            <a:ext cx="6844643" cy="8470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– </a:t>
            </a:r>
            <a:r>
              <a:rPr lang="ru-RU" sz="2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плати та </a:t>
            </a:r>
            <a:r>
              <a:rPr lang="ru-RU" sz="2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подяки</a:t>
            </a: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мить</a:t>
            </a: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дарує</a:t>
            </a: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одкровення</a:t>
            </a: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мудрості</a:t>
            </a:r>
            <a:r>
              <a:rPr lang="ru-RU" sz="24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uk-UA" sz="2400" dirty="0"/>
          </a:p>
        </p:txBody>
      </p:sp>
      <p:pic>
        <p:nvPicPr>
          <p:cNvPr id="4" name="Picture 12" descr="Книга: &quot;4 правила эффективного лидера в условиях неопределенности&quot; - Кови,  Ингланд, Уитман. Купить книгу, читать рецензии | Predictable Results in  Unpredictable Times | ISBN 978-5-699-94052-3 | Лабиринт">
            <a:extLst>
              <a:ext uri="{FF2B5EF4-FFF2-40B4-BE49-F238E27FC236}">
                <a16:creationId xmlns:a16="http://schemas.microsoft.com/office/drawing/2014/main" id="{8CDFD298-3131-A359-8A8B-E47ED0F17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1"/>
          <a:stretch/>
        </p:blipFill>
        <p:spPr bwMode="auto">
          <a:xfrm>
            <a:off x="7090590" y="2404857"/>
            <a:ext cx="2566402" cy="326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Книга «Від хорошого до величного» – Джим Коллінз, купити за ціною 230.00 на  YAKABOO: 978-617-7279-13-5">
            <a:extLst>
              <a:ext uri="{FF2B5EF4-FFF2-40B4-BE49-F238E27FC236}">
                <a16:creationId xmlns:a16="http://schemas.microsoft.com/office/drawing/2014/main" id="{16DE25E7-37F8-CB4E-3E29-5033890E3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7" y="3121340"/>
            <a:ext cx="2422927" cy="363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Книга «Вирішуй правильно! Як обрати найкраще рішення в житті та на роботі»  – Чіп Хіз, Ден Хіз, купити за ціною 160.00 на YAKABOO: 978-617-12-5394-0">
            <a:extLst>
              <a:ext uri="{FF2B5EF4-FFF2-40B4-BE49-F238E27FC236}">
                <a16:creationId xmlns:a16="http://schemas.microsoft.com/office/drawing/2014/main" id="{8ABD81A3-0EB7-141F-637B-E86D2382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45" y="3121340"/>
            <a:ext cx="2562259" cy="363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Едіт Іва Еґер: «Кожен з нас може сказати собі – я не жертва. Що б не  трапилось, я можу обрати ставлення до цього» - портал новин LB.ua">
            <a:extLst>
              <a:ext uri="{FF2B5EF4-FFF2-40B4-BE49-F238E27FC236}">
                <a16:creationId xmlns:a16="http://schemas.microsoft.com/office/drawing/2014/main" id="{B3AF2F05-8E91-6446-20A6-5633285A8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t="5438" r="9912" b="7079"/>
          <a:stretch/>
        </p:blipFill>
        <p:spPr bwMode="auto">
          <a:xfrm>
            <a:off x="10016641" y="118359"/>
            <a:ext cx="1999129" cy="336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64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04BDF-E145-3520-4731-785C93F2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040" y="30633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допомагають</a:t>
            </a:r>
            <a:br>
              <a:rPr lang="uk-UA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поповнити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словниковий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запас і </a:t>
            </a:r>
            <a:b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роблять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цікавими</a:t>
            </a:r>
            <a:b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58DDAF-70AC-60C4-D8A4-723A779C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42" y="2760775"/>
            <a:ext cx="4940970" cy="4097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ru-RU" sz="2400" b="1" dirty="0">
                <a:solidFill>
                  <a:schemeClr val="tx1"/>
                </a:solidFill>
              </a:rPr>
              <a:t>У </a:t>
            </a:r>
            <a:r>
              <a:rPr lang="ru-RU" altLang="ru-RU" sz="2400" b="1" dirty="0" err="1">
                <a:solidFill>
                  <a:schemeClr val="tx1"/>
                </a:solidFill>
              </a:rPr>
              <a:t>сучасному</a:t>
            </a:r>
            <a:r>
              <a:rPr lang="ru-RU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 err="1">
                <a:solidFill>
                  <a:schemeClr val="tx1"/>
                </a:solidFill>
              </a:rPr>
              <a:t>світі</a:t>
            </a:r>
            <a:r>
              <a:rPr lang="ru-RU" altLang="ru-RU" sz="2400" b="1" dirty="0">
                <a:solidFill>
                  <a:schemeClr val="tx1"/>
                </a:solidFill>
              </a:rPr>
              <a:t> “смайлики”, </a:t>
            </a:r>
            <a:r>
              <a:rPr lang="ru-RU" altLang="ru-RU" sz="2400" b="1" dirty="0" err="1">
                <a:solidFill>
                  <a:schemeClr val="tx1"/>
                </a:solidFill>
              </a:rPr>
              <a:t>меми</a:t>
            </a:r>
            <a:r>
              <a:rPr lang="ru-RU" altLang="ru-RU" sz="2400" b="1" dirty="0">
                <a:solidFill>
                  <a:schemeClr val="tx1"/>
                </a:solidFill>
              </a:rPr>
              <a:t> та </a:t>
            </a:r>
            <a:r>
              <a:rPr lang="ru-RU" altLang="ru-RU" sz="2400" b="1" dirty="0" err="1">
                <a:solidFill>
                  <a:schemeClr val="tx1"/>
                </a:solidFill>
              </a:rPr>
              <a:t>gif’кі</a:t>
            </a:r>
            <a:r>
              <a:rPr lang="ru-RU" altLang="ru-RU" sz="2400" b="1" dirty="0">
                <a:solidFill>
                  <a:schemeClr val="tx1"/>
                </a:solidFill>
              </a:rPr>
              <a:t> все </a:t>
            </a:r>
            <a:r>
              <a:rPr lang="ru-RU" altLang="ru-RU" sz="2400" b="1" dirty="0" err="1">
                <a:solidFill>
                  <a:schemeClr val="tx1"/>
                </a:solidFill>
              </a:rPr>
              <a:t>частіше</a:t>
            </a:r>
            <a:r>
              <a:rPr lang="ru-RU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 err="1">
                <a:solidFill>
                  <a:schemeClr val="tx1"/>
                </a:solidFill>
              </a:rPr>
              <a:t>замінюють</a:t>
            </a:r>
            <a:r>
              <a:rPr lang="ru-RU" altLang="ru-RU" sz="2400" b="1" dirty="0">
                <a:solidFill>
                  <a:schemeClr val="tx1"/>
                </a:solidFill>
              </a:rPr>
              <a:t> слова в </a:t>
            </a:r>
            <a:r>
              <a:rPr lang="ru-RU" altLang="ru-RU" sz="2400" b="1" dirty="0" err="1">
                <a:solidFill>
                  <a:schemeClr val="tx1"/>
                </a:solidFill>
              </a:rPr>
              <a:t>спілкуванні</a:t>
            </a:r>
            <a:r>
              <a:rPr lang="ru-RU" altLang="ru-RU" sz="2400" b="1" dirty="0">
                <a:solidFill>
                  <a:schemeClr val="tx1"/>
                </a:solidFill>
              </a:rPr>
              <a:t>. Але </a:t>
            </a:r>
            <a:r>
              <a:rPr lang="ru-RU" altLang="ru-RU" sz="2400" b="1" dirty="0" err="1">
                <a:solidFill>
                  <a:schemeClr val="tx1"/>
                </a:solidFill>
              </a:rPr>
              <a:t>це</a:t>
            </a:r>
            <a:r>
              <a:rPr lang="ru-RU" altLang="ru-RU" sz="2400" b="1" dirty="0">
                <a:solidFill>
                  <a:schemeClr val="tx1"/>
                </a:solidFill>
              </a:rPr>
              <a:t> аж </a:t>
            </a:r>
            <a:r>
              <a:rPr lang="ru-RU" altLang="ru-RU" sz="2400" b="1" dirty="0" err="1">
                <a:solidFill>
                  <a:schemeClr val="tx1"/>
                </a:solidFill>
              </a:rPr>
              <a:t>ніяк</a:t>
            </a:r>
            <a:r>
              <a:rPr lang="ru-RU" altLang="ru-RU" sz="2400" b="1" dirty="0">
                <a:solidFill>
                  <a:schemeClr val="tx1"/>
                </a:solidFill>
              </a:rPr>
              <a:t> не </a:t>
            </a:r>
            <a:r>
              <a:rPr lang="ru-RU" altLang="ru-RU" sz="2400" b="1" dirty="0" err="1">
                <a:solidFill>
                  <a:schemeClr val="tx1"/>
                </a:solidFill>
              </a:rPr>
              <a:t>означає</a:t>
            </a:r>
            <a:r>
              <a:rPr lang="ru-RU" altLang="ru-RU" sz="2400" b="1" dirty="0">
                <a:solidFill>
                  <a:schemeClr val="tx1"/>
                </a:solidFill>
              </a:rPr>
              <a:t>, </a:t>
            </a:r>
            <a:r>
              <a:rPr lang="ru-RU" altLang="ru-RU" sz="2400" b="1" dirty="0" err="1">
                <a:solidFill>
                  <a:schemeClr val="tx1"/>
                </a:solidFill>
              </a:rPr>
              <a:t>що</a:t>
            </a:r>
            <a:r>
              <a:rPr lang="ru-RU" altLang="ru-RU" sz="2400" b="1" dirty="0">
                <a:solidFill>
                  <a:schemeClr val="tx1"/>
                </a:solidFill>
              </a:rPr>
              <a:t> не </a:t>
            </a:r>
            <a:r>
              <a:rPr lang="ru-RU" altLang="ru-RU" sz="2400" b="1" dirty="0" err="1">
                <a:solidFill>
                  <a:schemeClr val="tx1"/>
                </a:solidFill>
              </a:rPr>
              <a:t>потрібно</a:t>
            </a:r>
            <a:r>
              <a:rPr lang="ru-RU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 err="1">
                <a:solidFill>
                  <a:schemeClr val="tx1"/>
                </a:solidFill>
              </a:rPr>
              <a:t>вдосконалювати</a:t>
            </a:r>
            <a:r>
              <a:rPr lang="ru-RU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 err="1">
                <a:solidFill>
                  <a:schemeClr val="tx1"/>
                </a:solidFill>
              </a:rPr>
              <a:t>свій</a:t>
            </a:r>
            <a:r>
              <a:rPr lang="ru-RU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 err="1">
                <a:solidFill>
                  <a:schemeClr val="tx1"/>
                </a:solidFill>
              </a:rPr>
              <a:t>словниковий</a:t>
            </a:r>
            <a:r>
              <a:rPr lang="ru-RU" altLang="ru-RU" sz="2400" b="1" dirty="0">
                <a:solidFill>
                  <a:schemeClr val="tx1"/>
                </a:solidFill>
              </a:rPr>
              <a:t> запас, </a:t>
            </a:r>
            <a:r>
              <a:rPr lang="ru-RU" altLang="ru-RU" sz="2400" b="1" dirty="0" err="1">
                <a:solidFill>
                  <a:schemeClr val="tx1"/>
                </a:solidFill>
              </a:rPr>
              <a:t>адже</a:t>
            </a:r>
            <a:r>
              <a:rPr lang="ru-RU" altLang="ru-RU" sz="2400" b="1" dirty="0">
                <a:solidFill>
                  <a:schemeClr val="tx1"/>
                </a:solidFill>
              </a:rPr>
              <a:t> в момент, коли </a:t>
            </a:r>
            <a:r>
              <a:rPr lang="ru-RU" altLang="ru-RU" sz="2400" b="1" dirty="0" err="1">
                <a:solidFill>
                  <a:schemeClr val="tx1"/>
                </a:solidFill>
              </a:rPr>
              <a:t>доведеться</a:t>
            </a:r>
            <a:r>
              <a:rPr lang="ru-RU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 err="1">
                <a:solidFill>
                  <a:schemeClr val="tx1"/>
                </a:solidFill>
              </a:rPr>
              <a:t>вийти</a:t>
            </a:r>
            <a:r>
              <a:rPr lang="ru-RU" altLang="ru-RU" sz="2400" b="1" dirty="0">
                <a:solidFill>
                  <a:schemeClr val="tx1"/>
                </a:solidFill>
              </a:rPr>
              <a:t> офлайн, за </a:t>
            </a:r>
            <a:r>
              <a:rPr lang="ru-RU" altLang="ru-RU" sz="2400" b="1" dirty="0" err="1">
                <a:solidFill>
                  <a:schemeClr val="tx1"/>
                </a:solidFill>
              </a:rPr>
              <a:t>яскравими</a:t>
            </a:r>
            <a:r>
              <a:rPr lang="ru-RU" altLang="ru-RU" sz="2400" b="1" dirty="0">
                <a:solidFill>
                  <a:schemeClr val="tx1"/>
                </a:solidFill>
              </a:rPr>
              <a:t> картинками </a:t>
            </a:r>
            <a:r>
              <a:rPr lang="ru-RU" altLang="ru-RU" sz="2400" b="1" dirty="0" err="1">
                <a:solidFill>
                  <a:schemeClr val="tx1"/>
                </a:solidFill>
              </a:rPr>
              <a:t>сховатися</a:t>
            </a:r>
            <a:r>
              <a:rPr lang="ru-RU" altLang="ru-RU" sz="2400" b="1" dirty="0">
                <a:solidFill>
                  <a:schemeClr val="tx1"/>
                </a:solidFill>
              </a:rPr>
              <a:t> не </a:t>
            </a:r>
            <a:r>
              <a:rPr lang="ru-RU" altLang="ru-RU" sz="2400" b="1" dirty="0" err="1">
                <a:solidFill>
                  <a:schemeClr val="tx1"/>
                </a:solidFill>
              </a:rPr>
              <a:t>вдасться</a:t>
            </a:r>
            <a:r>
              <a:rPr lang="ru-RU" altLang="ru-RU" sz="2000" b="1" dirty="0">
                <a:solidFill>
                  <a:schemeClr val="tx1"/>
                </a:solidFill>
              </a:rPr>
              <a:t>.</a:t>
            </a:r>
            <a:r>
              <a:rPr lang="ru-RU" altLang="ru-RU" sz="20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uk-UA" sz="2000" dirty="0"/>
          </a:p>
        </p:txBody>
      </p:sp>
      <p:pic>
        <p:nvPicPr>
          <p:cNvPr id="6" name="Picture 9" descr="navishho-postijno-zbilshuvati-slovnikovij-zapas">
            <a:extLst>
              <a:ext uri="{FF2B5EF4-FFF2-40B4-BE49-F238E27FC236}">
                <a16:creationId xmlns:a16="http://schemas.microsoft.com/office/drawing/2014/main" id="{8EAA41D0-ED61-B87B-6377-486997C6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5" y="4028099"/>
            <a:ext cx="4282771" cy="282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10 книг щоб покращити словниковий запас або почати спілкуватися солов'їною  мовою |">
            <a:extLst>
              <a:ext uri="{FF2B5EF4-FFF2-40B4-BE49-F238E27FC236}">
                <a16:creationId xmlns:a16="http://schemas.microsoft.com/office/drawing/2014/main" id="{9D4D853F-BD1B-691B-7967-D205BD036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712" y="492291"/>
            <a:ext cx="13589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D68CAD-3179-5FCF-88D7-678EC35C05FF}"/>
              </a:ext>
            </a:extLst>
          </p:cNvPr>
          <p:cNvSpPr txBox="1"/>
          <p:nvPr/>
        </p:nvSpPr>
        <p:spPr>
          <a:xfrm>
            <a:off x="408466" y="2166858"/>
            <a:ext cx="65538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словникового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запасу</a:t>
            </a:r>
          </a:p>
          <a:p>
            <a:pPr algn="ctr"/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підходять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книги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24609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4">
            <a:extLst>
              <a:ext uri="{FF2B5EF4-FFF2-40B4-BE49-F238E27FC236}">
                <a16:creationId xmlns:a16="http://schemas.microsoft.com/office/drawing/2014/main" id="{E5F761C3-7AA3-0152-63A8-6E320A88B0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7505" y="360279"/>
            <a:ext cx="7848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моїх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буде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36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отримають</a:t>
            </a:r>
            <a:r>
              <a:rPr lang="ru-RU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книжки".</a:t>
            </a:r>
            <a:endParaRPr lang="uk-UA" sz="3600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5">
            <a:extLst>
              <a:ext uri="{FF2B5EF4-FFF2-40B4-BE49-F238E27FC236}">
                <a16:creationId xmlns:a16="http://schemas.microsoft.com/office/drawing/2014/main" id="{0CCA3BF4-4258-4072-0098-7C068DB38B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73562" y="1209674"/>
            <a:ext cx="1009650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Гейтс</a:t>
            </a:r>
          </a:p>
        </p:txBody>
      </p:sp>
      <p:sp>
        <p:nvSpPr>
          <p:cNvPr id="14" name="WordArt 7">
            <a:extLst>
              <a:ext uri="{FF2B5EF4-FFF2-40B4-BE49-F238E27FC236}">
                <a16:creationId xmlns:a16="http://schemas.microsoft.com/office/drawing/2014/main" id="{5EC390B1-C1A0-346C-F8A4-7366738D81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80244" y="1740694"/>
            <a:ext cx="5702968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Американський підприємець, </a:t>
            </a:r>
          </a:p>
          <a:p>
            <a:pPr algn="ctr"/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із творців, </a:t>
            </a:r>
          </a:p>
          <a:p>
            <a:pPr algn="ctr"/>
            <a:r>
              <a:rPr lang="uk-UA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акціонер компанії </a:t>
            </a:r>
            <a:r>
              <a:rPr lang="en-US" sz="3600" i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 </a:t>
            </a:r>
            <a:endParaRPr lang="uk-UA" sz="3600" i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9" descr="День рождения Билла Гейтса / Хабр">
            <a:extLst>
              <a:ext uri="{FF2B5EF4-FFF2-40B4-BE49-F238E27FC236}">
                <a16:creationId xmlns:a16="http://schemas.microsoft.com/office/drawing/2014/main" id="{A02EA1CE-10D9-5F36-A8D2-AB8019E1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" y="1680535"/>
            <a:ext cx="429540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Презентація &quot;Книга - джерело знань&quot;">
            <a:extLst>
              <a:ext uri="{FF2B5EF4-FFF2-40B4-BE49-F238E27FC236}">
                <a16:creationId xmlns:a16="http://schemas.microsoft.com/office/drawing/2014/main" id="{85C7AEFE-BF5D-ADC3-9D54-C4069D77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88494"/>
            <a:ext cx="6096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Советы по правильному подбору компьютеров для игр и киберспорта | блог  интернет-магазина funduk.ua">
            <a:extLst>
              <a:ext uri="{FF2B5EF4-FFF2-40B4-BE49-F238E27FC236}">
                <a16:creationId xmlns:a16="http://schemas.microsoft.com/office/drawing/2014/main" id="{26DF6DFE-0AC8-3CCC-9C4A-C929E0C6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05" y="45466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428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9B9FC-216B-8326-A24B-D5749055D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583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/>
              <a:t>Читання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6E9D45-6704-88FA-589E-CBA62E32D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071" y="2133600"/>
            <a:ext cx="9236541" cy="4365812"/>
          </a:xfrm>
        </p:spPr>
        <p:txBody>
          <a:bodyPr/>
          <a:lstStyle/>
          <a:p>
            <a:r>
              <a:rPr lang="uk-UA" sz="3600" b="1" dirty="0">
                <a:solidFill>
                  <a:schemeClr val="tx1"/>
                </a:solidFill>
              </a:rPr>
              <a:t> </a:t>
            </a:r>
            <a:r>
              <a:rPr lang="uk-UA" sz="3600" dirty="0">
                <a:solidFill>
                  <a:schemeClr val="tx1"/>
                </a:solidFill>
              </a:rPr>
              <a:t>головне уміння людини в житті, без якого вона не може осягнути навколишній світ;</a:t>
            </a:r>
          </a:p>
          <a:p>
            <a:r>
              <a:rPr lang="uk-UA" sz="3600" dirty="0">
                <a:solidFill>
                  <a:schemeClr val="tx1"/>
                </a:solidFill>
              </a:rPr>
              <a:t> ключ до життя в інформаційному суспільстві;</a:t>
            </a:r>
          </a:p>
          <a:p>
            <a:r>
              <a:rPr lang="uk-UA" sz="3600" dirty="0">
                <a:solidFill>
                  <a:schemeClr val="tx1"/>
                </a:solidFill>
              </a:rPr>
              <a:t> дієва духовна праця.</a:t>
            </a:r>
          </a:p>
          <a:p>
            <a:pPr>
              <a:buNone/>
            </a:pPr>
            <a:endParaRPr lang="uk-UA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652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558A3-94D5-A533-AE01-2FD917A9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1"/>
                </a:solidFill>
              </a:rPr>
              <a:t>Як же виховувати любов до читання?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E8DE00-5805-33FF-0927-158C9F991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659" y="1640541"/>
            <a:ext cx="9639953" cy="504713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Як </a:t>
            </a:r>
            <a:r>
              <a:rPr lang="ru-RU" sz="2400" dirty="0" err="1">
                <a:solidFill>
                  <a:schemeClr val="tx1"/>
                </a:solidFill>
              </a:rPr>
              <a:t>тільки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діти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навчилися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абетки</a:t>
            </a:r>
            <a:r>
              <a:rPr lang="ru-RU" sz="2400" dirty="0">
                <a:solidFill>
                  <a:schemeClr val="tx1"/>
                </a:solidFill>
              </a:rPr>
              <a:t>, – вони </a:t>
            </a:r>
            <a:r>
              <a:rPr lang="ru-RU" sz="2400" dirty="0" err="1">
                <a:solidFill>
                  <a:schemeClr val="tx1"/>
                </a:solidFill>
              </a:rPr>
              <a:t>повинні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читати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далі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лише</a:t>
            </a:r>
            <a:r>
              <a:rPr lang="ru-RU" sz="2400" dirty="0">
                <a:solidFill>
                  <a:schemeClr val="tx1"/>
                </a:solidFill>
              </a:rPr>
              <a:t> з </a:t>
            </a:r>
            <a:r>
              <a:rPr lang="ru-RU" sz="2400" dirty="0" err="1">
                <a:solidFill>
                  <a:schemeClr val="tx1"/>
                </a:solidFill>
              </a:rPr>
              <a:t>власного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бажання</a:t>
            </a:r>
            <a:r>
              <a:rPr lang="ru-RU" sz="2400" dirty="0">
                <a:solidFill>
                  <a:schemeClr val="tx1"/>
                </a:solidFill>
              </a:rPr>
              <a:t>, а не з примусу. </a:t>
            </a:r>
          </a:p>
          <a:p>
            <a:pPr algn="just"/>
            <a:r>
              <a:rPr lang="ru-RU" sz="2400" dirty="0" err="1">
                <a:solidFill>
                  <a:schemeClr val="tx1"/>
                </a:solidFill>
              </a:rPr>
              <a:t>Якщо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дитині</a:t>
            </a:r>
            <a:r>
              <a:rPr lang="ru-RU" sz="2400" dirty="0">
                <a:solidFill>
                  <a:schemeClr val="tx1"/>
                </a:solidFill>
              </a:rPr>
              <a:t> не </a:t>
            </a:r>
            <a:r>
              <a:rPr lang="ru-RU" sz="2400" dirty="0" err="1">
                <a:solidFill>
                  <a:schemeClr val="tx1"/>
                </a:solidFill>
              </a:rPr>
              <a:t>подобається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читати</a:t>
            </a:r>
            <a:r>
              <a:rPr lang="ru-RU" sz="2400" dirty="0">
                <a:solidFill>
                  <a:schemeClr val="tx1"/>
                </a:solidFill>
              </a:rPr>
              <a:t>, але вона любить </a:t>
            </a:r>
            <a:r>
              <a:rPr lang="ru-RU" sz="2400" dirty="0" err="1">
                <a:solidFill>
                  <a:schemeClr val="tx1"/>
                </a:solidFill>
              </a:rPr>
              <a:t>слухати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казки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чи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історії</a:t>
            </a:r>
            <a:r>
              <a:rPr lang="ru-RU" sz="2400" dirty="0">
                <a:solidFill>
                  <a:schemeClr val="tx1"/>
                </a:solidFill>
              </a:rPr>
              <a:t>, – читайте </a:t>
            </a:r>
            <a:r>
              <a:rPr lang="ru-RU" sz="2400" dirty="0" err="1">
                <a:solidFill>
                  <a:schemeClr val="tx1"/>
                </a:solidFill>
              </a:rPr>
              <a:t>дитині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вголос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  <a:endParaRPr lang="uk-UA" sz="2400" dirty="0">
              <a:solidFill>
                <a:schemeClr val="tx1"/>
              </a:solidFill>
            </a:endParaRPr>
          </a:p>
          <a:p>
            <a:pPr algn="just"/>
            <a:r>
              <a:rPr lang="ru-RU" sz="2400" dirty="0" err="1">
                <a:solidFill>
                  <a:schemeClr val="tx1"/>
                </a:solidFill>
              </a:rPr>
              <a:t>Дорослих</a:t>
            </a:r>
            <a:r>
              <a:rPr lang="ru-RU" sz="2400" dirty="0">
                <a:solidFill>
                  <a:schemeClr val="tx1"/>
                </a:solidFill>
              </a:rPr>
              <a:t> треба </a:t>
            </a:r>
            <a:r>
              <a:rPr lang="ru-RU" sz="2400" dirty="0" err="1">
                <a:solidFill>
                  <a:schemeClr val="tx1"/>
                </a:solidFill>
              </a:rPr>
              <a:t>заставляти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читати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дітям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щодня</a:t>
            </a:r>
            <a:r>
              <a:rPr lang="ru-RU" sz="2400" dirty="0">
                <a:solidFill>
                  <a:schemeClr val="tx1"/>
                </a:solidFill>
              </a:rPr>
              <a:t>. У </a:t>
            </a:r>
            <a:r>
              <a:rPr lang="ru-RU" sz="2400" dirty="0" err="1">
                <a:solidFill>
                  <a:schemeClr val="tx1"/>
                </a:solidFill>
              </a:rPr>
              <a:t>контексті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шкільної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освіти</a:t>
            </a:r>
            <a:r>
              <a:rPr lang="ru-RU" sz="2400" dirty="0">
                <a:solidFill>
                  <a:schemeClr val="tx1"/>
                </a:solidFill>
              </a:rPr>
              <a:t> ввести методику </a:t>
            </a:r>
            <a:r>
              <a:rPr lang="ru-RU" sz="2400" dirty="0" err="1">
                <a:solidFill>
                  <a:schemeClr val="tx1"/>
                </a:solidFill>
              </a:rPr>
              <a:t>голосного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прочитання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вчителями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текстів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уривків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поезії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учням</a:t>
            </a:r>
            <a:r>
              <a:rPr lang="ru-RU" sz="2400" dirty="0">
                <a:solidFill>
                  <a:schemeClr val="tx1"/>
                </a:solidFill>
              </a:rPr>
              <a:t> на уроках і </a:t>
            </a:r>
            <a:r>
              <a:rPr lang="ru-RU" sz="2400" dirty="0" err="1">
                <a:solidFill>
                  <a:schemeClr val="tx1"/>
                </a:solidFill>
              </a:rPr>
              <a:t>виділити</a:t>
            </a:r>
            <a:r>
              <a:rPr lang="ru-RU" sz="2400" dirty="0">
                <a:solidFill>
                  <a:schemeClr val="tx1"/>
                </a:solidFill>
              </a:rPr>
              <a:t> на </a:t>
            </a:r>
            <a:r>
              <a:rPr lang="ru-RU" sz="2400" dirty="0" err="1">
                <a:solidFill>
                  <a:schemeClr val="tx1"/>
                </a:solidFill>
              </a:rPr>
              <a:t>це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щонайменше</a:t>
            </a:r>
            <a:r>
              <a:rPr lang="ru-RU" sz="2400" dirty="0">
                <a:solidFill>
                  <a:schemeClr val="tx1"/>
                </a:solidFill>
              </a:rPr>
              <a:t> 20хв.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</a:rPr>
              <a:t>Вчитись розуміти твори, обговорювати головні ідей та цікаві подій з життя письменників набагато важливіше і легше запам’ятовується, аніж рутинне заучування стандартних біографічних описів та переказування.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uk-UA" dirty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74172"/>
      </p:ext>
    </p:extLst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235</TotalTime>
  <Words>1217</Words>
  <Application>Microsoft Office PowerPoint</Application>
  <PresentationFormat>Широкий екран</PresentationFormat>
  <Paragraphs>102</Paragraphs>
  <Slides>48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48</vt:i4>
      </vt:variant>
    </vt:vector>
  </HeadingPairs>
  <TitlesOfParts>
    <vt:vector size="53" baseType="lpstr">
      <vt:lpstr>Arial</vt:lpstr>
      <vt:lpstr>Century Gothic</vt:lpstr>
      <vt:lpstr>Times New Roman</vt:lpstr>
      <vt:lpstr>Wingdings 3</vt:lpstr>
      <vt:lpstr>Віхоть</vt:lpstr>
      <vt:lpstr>«Заохочуймо дітей до читання з легкістю та креативністю»</vt:lpstr>
      <vt:lpstr>Книга - це ключ до знань  Давні греки говорили: "Люди перестають мислити, коли перестають читати". </vt:lpstr>
      <vt:lpstr>Книга розвиває кругозір Адже цікаво зазирнути в неї і побачити  минулі битви, походи,  лицарські турніри,  різні дослідження, дізнатися про історію  своєї Батьківщини, пізнати її культуру.  </vt:lpstr>
      <vt:lpstr>Книга розвиває мислення і фантазію   Як здорово  буває представити себе  грецьким героєм або вченим чи міфічною істотою </vt:lpstr>
      <vt:lpstr>Книги допомагають  приймати правильні рішення,  пізнати себе, друзів, вчитися на чужих помилках і намагатися не допускати їх</vt:lpstr>
      <vt:lpstr>Книги допомагають поповнити словниковий запас і  роблять нас більш цікавими </vt:lpstr>
      <vt:lpstr>Презентація PowerPoint</vt:lpstr>
      <vt:lpstr>Читання</vt:lpstr>
      <vt:lpstr>Як же виховувати любов до читання?</vt:lpstr>
      <vt:lpstr>Презентація PowerPoint</vt:lpstr>
      <vt:lpstr>Презентація PowerPoint</vt:lpstr>
      <vt:lpstr>Презентація PowerPoint</vt:lpstr>
      <vt:lpstr> НОН-ФІКШН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Читацьке бінго</vt:lpstr>
      <vt:lpstr>Презентація PowerPoint</vt:lpstr>
      <vt:lpstr>Сторітайм – читання вголос                                                      Сторітайм – читання вголос </vt:lpstr>
      <vt:lpstr>Адвент-календар</vt:lpstr>
      <vt:lpstr>Презентація PowerPoint</vt:lpstr>
      <vt:lpstr>Презентація PowerPoint</vt:lpstr>
      <vt:lpstr>Фанфікшн або фанфік</vt:lpstr>
      <vt:lpstr>Значення фанкфікш у вирішенні проблеми дитячого читання</vt:lpstr>
      <vt:lpstr>Творчі прийоми написання/складання фанфіку</vt:lpstr>
      <vt:lpstr>Презентація PowerPoint</vt:lpstr>
      <vt:lpstr> Буккроссинг / книговорот</vt:lpstr>
      <vt:lpstr>Презентація PowerPoint</vt:lpstr>
      <vt:lpstr>7 беззаперечних причин, чому паперові книжки варто читати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«Заохочуймо дітей до читання з легкістю та креативністю»</dc:title>
  <dc:creator>Administrator</dc:creator>
  <cp:lastModifiedBy>Administrator</cp:lastModifiedBy>
  <cp:revision>1</cp:revision>
  <dcterms:created xsi:type="dcterms:W3CDTF">2024-01-02T10:14:14Z</dcterms:created>
  <dcterms:modified xsi:type="dcterms:W3CDTF">2024-01-02T14:09:24Z</dcterms:modified>
</cp:coreProperties>
</file>