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63" r:id="rId11"/>
    <p:sldId id="266" r:id="rId12"/>
    <p:sldId id="267" r:id="rId13"/>
    <p:sldId id="268" r:id="rId14"/>
    <p:sldId id="269" r:id="rId15"/>
  </p:sldIdLst>
  <p:sldSz cx="1216977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4" autoAdjust="0"/>
    <p:restoredTop sz="94660"/>
  </p:normalViewPr>
  <p:slideViewPr>
    <p:cSldViewPr>
      <p:cViewPr varScale="1">
        <p:scale>
          <a:sx n="103" d="100"/>
          <a:sy n="103" d="100"/>
        </p:scale>
        <p:origin x="-1002" y="-96"/>
      </p:cViewPr>
      <p:guideLst>
        <p:guide orient="horz" pos="2160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E618C-1E39-4E35-928D-45E1E4F0CCAC}" type="datetimeFigureOut">
              <a:rPr lang="uk-UA" smtClean="0"/>
              <a:t>18.01.2022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900B4-3AD3-4670-978B-ECFA86DDF820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6148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900B4-3AD3-4670-978B-ECFA86DDF820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4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900B4-3AD3-4670-978B-ECFA86DDF820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44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900B4-3AD3-4670-978B-ECFA86DDF820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4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900B4-3AD3-4670-978B-ECFA86DDF820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4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900B4-3AD3-4670-978B-ECFA86DDF820}" type="slidenum">
              <a:rPr lang="uk-UA" smtClean="0"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900B4-3AD3-4670-978B-ECFA86DDF820}" type="slidenum">
              <a:rPr lang="uk-UA" smtClean="0"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4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900B4-3AD3-4670-978B-ECFA86DDF820}" type="slidenum">
              <a:rPr lang="uk-UA" smtClean="0"/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4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733" y="2130426"/>
            <a:ext cx="10344309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466" y="3886200"/>
            <a:ext cx="851884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328" y="4406901"/>
            <a:ext cx="1034430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328" y="2906713"/>
            <a:ext cx="1034430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89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535113"/>
            <a:ext cx="53770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89" y="2174875"/>
            <a:ext cx="53770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077" y="1535113"/>
            <a:ext cx="53792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2077" y="2174875"/>
            <a:ext cx="5379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273050"/>
            <a:ext cx="40037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8044" y="273051"/>
            <a:ext cx="68032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89" y="1435101"/>
            <a:ext cx="40037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61" y="4800600"/>
            <a:ext cx="73018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361" y="612775"/>
            <a:ext cx="73018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361" y="5367338"/>
            <a:ext cx="73018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274638"/>
            <a:ext cx="1095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89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8007" y="6356351"/>
            <a:ext cx="3853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1672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vseosvita.ua/test/start/nft606%20&#1072;&#1073;&#1086;%20&#1079;&#1072;%20&#1082;&#1086;&#1076;&#1086;&#1084;%20nft6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0311" y="1196752"/>
            <a:ext cx="10344309" cy="1470025"/>
          </a:xfrm>
        </p:spPr>
        <p:txBody>
          <a:bodyPr>
            <a:noAutofit/>
          </a:bodyPr>
          <a:lstStyle/>
          <a:p>
            <a:r>
              <a:rPr lang="uk-UA" sz="8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Багатоатомні спирти. Гліцерол</a:t>
            </a:r>
            <a:endParaRPr lang="uk-UA" sz="8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22" y="3284984"/>
            <a:ext cx="5959973" cy="33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5032"/>
            <a:ext cx="10952798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Хімічні властивості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705675"/>
              </p:ext>
            </p:extLst>
          </p:nvPr>
        </p:nvGraphicFramePr>
        <p:xfrm>
          <a:off x="256160" y="980728"/>
          <a:ext cx="11593288" cy="197150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93288"/>
              </a:tblGrid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36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Якісна реакція</a:t>
                      </a:r>
                      <a:endParaRPr lang="uk-UA" sz="36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69424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2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з Купрум (ІІ) гідроксидом </a:t>
                      </a: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Cu(OH)</a:t>
                      </a:r>
                      <a:r>
                        <a:rPr lang="en-US" sz="1800" b="1" kern="1200" baseline="-25000" dirty="0" smtClean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  <a:endParaRPr lang="uk-UA" sz="22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69424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2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при взаємодії Гліцеролу зі свіжоздобутим осадом Купрум (ІІ) гідроксидом блакитний осад розчиняється, утворюючи синій розчин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3268" r="1998" b="17798"/>
          <a:stretch/>
        </p:blipFill>
        <p:spPr>
          <a:xfrm>
            <a:off x="330621" y="2992494"/>
            <a:ext cx="5682258" cy="191536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748869"/>
              </p:ext>
            </p:extLst>
          </p:nvPr>
        </p:nvGraphicFramePr>
        <p:xfrm>
          <a:off x="313224" y="5013177"/>
          <a:ext cx="5699654" cy="914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63655"/>
                <a:gridCol w="2227878"/>
                <a:gridCol w="1708121"/>
              </a:tblGrid>
              <a:tr h="900954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Розчин гліцеролу</a:t>
                      </a:r>
                      <a:endParaRPr lang="uk-UA" sz="18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Cu(OH)</a:t>
                      </a:r>
                      <a:r>
                        <a:rPr lang="en-US" sz="1800" b="1" kern="1200" baseline="-25000" dirty="0" smtClean="0">
                          <a:solidFill>
                            <a:srgbClr val="C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  <a:endParaRPr lang="uk-UA" sz="1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Розчин купрум</a:t>
                      </a:r>
                      <a:r>
                        <a:rPr lang="uk-UA" sz="1800" baseline="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 (ІІ) гліцерата</a:t>
                      </a:r>
                      <a:endParaRPr lang="uk-UA" sz="18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E699"/>
              </a:clrFrom>
              <a:clrTo>
                <a:srgbClr val="FFE6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9" y="5982729"/>
            <a:ext cx="586404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520623" y="6378811"/>
            <a:ext cx="5012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https://www.youtube.com/watch?v=hr8FikhG8zI</a:t>
            </a:r>
            <a:endParaRPr lang="uk-UA" sz="1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9 клас Взаємодія гліцеролу з купрумII гідро ксидом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887" y="2992494"/>
            <a:ext cx="5740368" cy="32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45283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5032"/>
            <a:ext cx="10952798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Застосування гліцеролу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1096916"/>
            <a:ext cx="6861769" cy="330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11085"/>
          <a:stretch/>
        </p:blipFill>
        <p:spPr bwMode="auto">
          <a:xfrm>
            <a:off x="10227541" y="3512672"/>
            <a:ext cx="1732452" cy="137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28" y="1116964"/>
            <a:ext cx="1735498" cy="173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4" t="14514" r="13832" b="14555"/>
          <a:stretch/>
        </p:blipFill>
        <p:spPr bwMode="auto">
          <a:xfrm>
            <a:off x="8888890" y="3567970"/>
            <a:ext cx="1406225" cy="113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72" y="2484837"/>
            <a:ext cx="1506224" cy="1154840"/>
          </a:xfrm>
          <a:prstGeom prst="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0" y="4527754"/>
            <a:ext cx="3384376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01" y="4404641"/>
            <a:ext cx="3113835" cy="181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92599" y="6176775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Е422 – харчова домішка</a:t>
            </a:r>
            <a:endParaRPr lang="uk-UA" sz="16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0231" y="6180471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Антифризи</a:t>
            </a:r>
            <a:endParaRPr lang="uk-UA" sz="16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92003" y="4705976"/>
            <a:ext cx="2161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Медичні препарати</a:t>
            </a:r>
            <a:endParaRPr lang="uk-UA" sz="16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90372" y="3464472"/>
            <a:ext cx="1746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Косметологічні засоби</a:t>
            </a:r>
            <a:endParaRPr lang="uk-UA" sz="1600" dirty="0">
              <a:solidFill>
                <a:srgbClr val="C00000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529" y="4868980"/>
            <a:ext cx="1477072" cy="14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0227541" y="6219942"/>
            <a:ext cx="1678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Прозорі свічки</a:t>
            </a:r>
            <a:endParaRPr lang="uk-UA" sz="1600" dirty="0">
              <a:solidFill>
                <a:srgbClr val="C00000"/>
              </a:solidFill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/>
          <a:stretch/>
        </p:blipFill>
        <p:spPr bwMode="auto">
          <a:xfrm>
            <a:off x="8796597" y="1125774"/>
            <a:ext cx="3240323" cy="194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796596" y="3064363"/>
            <a:ext cx="3245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Кріоконсервування живих тканини</a:t>
            </a:r>
            <a:endParaRPr lang="uk-UA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36" y="4404641"/>
            <a:ext cx="1956672" cy="175119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546741" y="6042752"/>
            <a:ext cx="1965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Виробництво динаміту</a:t>
            </a:r>
            <a:endParaRPr lang="uk-UA" sz="1600" dirty="0">
              <a:solidFill>
                <a:srgbClr val="C00000"/>
              </a:solidFill>
            </a:endParaRP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645" y="4589867"/>
            <a:ext cx="1463165" cy="14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383415" y="6042751"/>
            <a:ext cx="1661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Шкірне виробництво</a:t>
            </a:r>
            <a:endParaRPr lang="uk-UA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29739"/>
            <a:ext cx="10952798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Підсумки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247" y="1052736"/>
            <a:ext cx="11665296" cy="5472608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Гліцерол — триатомний спирт, молекулу якого розглядають як похідну пропану, у якого один атом Гідрогену біля кожного атома Карбону заміщений на гідроксильну групу. Систематична назва — </a:t>
            </a:r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пропан-1,2,3-триол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Наявність </a:t>
            </a:r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трьох характеристичних гідроксильних груп у молекулі гліцеролу визначає його </a:t>
            </a:r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властивості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Гліцерол </a:t>
            </a:r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— в'язка рідина, безбарвна, солодка на смак, гігроскопічна, добре розчинна у воді, має низьку температуру </a:t>
            </a:r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плавлення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Гліцерол </a:t>
            </a:r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вступає в </a:t>
            </a:r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екзотермічну реакцію </a:t>
            </a:r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повного окиснення з утворенням </a:t>
            </a:r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карбон (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IV) </a:t>
            </a:r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оксиду та </a:t>
            </a:r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води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Гліцеролу </a:t>
            </a:r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властиві реакції заміщення за рахунок атомів Гідрогену в гідроксильній групі або всієї </a:t>
            </a:r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групи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Гліцерол застосовується людиною у різних сферах та галузях промисловості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Домашнє завдання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6655" y="1463150"/>
            <a:ext cx="7416824" cy="4967789"/>
          </a:xfrm>
        </p:spPr>
        <p:txBody>
          <a:bodyPr>
            <a:normAutofit fontScale="92500" lnSpcReduction="20000"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Опрацювати </a:t>
            </a:r>
            <a:r>
              <a:rPr lang="uk-UA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§14;</a:t>
            </a:r>
          </a:p>
          <a:p>
            <a:r>
              <a:rPr lang="uk-UA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стор. 69 - 70 (завдання 1-7 виконати письмово); </a:t>
            </a:r>
          </a:p>
          <a:p>
            <a:r>
              <a:rPr lang="uk-UA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стор. 70 (ознайомитись з цікавою інформацією); </a:t>
            </a:r>
          </a:p>
          <a:p>
            <a:r>
              <a:rPr lang="uk-UA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виконати тест на сайті «Всеосвіта» за посиланням </a:t>
            </a: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https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://vseosvita.ua/test/start/nft606</a:t>
            </a:r>
            <a:r>
              <a:rPr lang="uk-UA" sz="4000" b="1" dirty="0" smtClean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 </a:t>
            </a:r>
            <a:r>
              <a:rPr lang="uk-UA" sz="4000" b="1" u="sng" dirty="0" smtClean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або за кодом</a:t>
            </a:r>
            <a:r>
              <a:rPr lang="uk-UA" sz="4000" b="1" dirty="0" smtClean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nft606</a:t>
            </a:r>
            <a:r>
              <a:rPr lang="uk-UA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чи </a:t>
            </a:r>
            <a:r>
              <a:rPr lang="en-US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QR-</a:t>
            </a: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кодом</a:t>
            </a:r>
            <a:endParaRPr lang="uk-UA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r="6263"/>
          <a:stretch/>
        </p:blipFill>
        <p:spPr bwMode="auto">
          <a:xfrm>
            <a:off x="468263" y="1463150"/>
            <a:ext cx="3454400" cy="496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399" y="5517232"/>
            <a:ext cx="12287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0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8489" y="274642"/>
            <a:ext cx="10952798" cy="1570037"/>
          </a:xfrm>
        </p:spPr>
        <p:txBody>
          <a:bodyPr/>
          <a:lstStyle/>
          <a:p>
            <a:r>
              <a:rPr lang="uk-UA" altLang="uk-UA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Дякую за увагу!</a:t>
            </a:r>
            <a:endParaRPr lang="ru-RU" altLang="uk-UA" sz="7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0" name="Picture 4" descr="97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55" y="1873333"/>
            <a:ext cx="4464496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4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План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r="17047"/>
          <a:stretch/>
        </p:blipFill>
        <p:spPr bwMode="auto">
          <a:xfrm>
            <a:off x="8903854" y="1484784"/>
            <a:ext cx="2715491" cy="406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962931"/>
              </p:ext>
            </p:extLst>
          </p:nvPr>
        </p:nvGraphicFramePr>
        <p:xfrm>
          <a:off x="684287" y="2015937"/>
          <a:ext cx="7992888" cy="30480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992888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44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Склад і будова молекули</a:t>
                      </a:r>
                      <a:endParaRPr lang="uk-UA" sz="4400" dirty="0"/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44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Фізичні властивості</a:t>
                      </a:r>
                      <a:endParaRPr lang="uk-UA" sz="4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44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Хімічні властивості</a:t>
                      </a:r>
                      <a:endParaRPr lang="uk-UA" sz="4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44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Застосування гліцеролу</a:t>
                      </a:r>
                      <a:endParaRPr lang="uk-UA" sz="4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5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Склад і будова молекули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49183" y="4901780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Гліцерол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</a:t>
            </a:r>
            <a:r>
              <a:rPr lang="en-US" sz="24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</a:t>
            </a:r>
            <a:r>
              <a:rPr lang="en-US" sz="24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8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  <a:r>
              <a:rPr lang="en-US" sz="24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uk-UA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структурна формула</a:t>
            </a:r>
            <a:endParaRPr lang="uk-UA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r="19970" b="16898"/>
          <a:stretch/>
        </p:blipFill>
        <p:spPr bwMode="auto">
          <a:xfrm>
            <a:off x="8918922" y="2673113"/>
            <a:ext cx="2676601" cy="222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897477"/>
              </p:ext>
            </p:extLst>
          </p:nvPr>
        </p:nvGraphicFramePr>
        <p:xfrm>
          <a:off x="468263" y="1484784"/>
          <a:ext cx="11449271" cy="1097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449271"/>
              </a:tblGrid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 складі молекули гліцеролу – три гідроксильні групи;</a:t>
                      </a:r>
                      <a:endParaRPr lang="uk-UA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гліцерол – триатомний спирт;</a:t>
                      </a:r>
                      <a:endParaRPr lang="uk-UA" sz="3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419594"/>
              </p:ext>
            </p:extLst>
          </p:nvPr>
        </p:nvGraphicFramePr>
        <p:xfrm>
          <a:off x="468263" y="2652580"/>
          <a:ext cx="8208912" cy="3383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208912"/>
              </a:tblGrid>
              <a:tr h="3708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назва за систематичною номенклатурою ІЮПАК </a:t>
                      </a:r>
                      <a:r>
                        <a:rPr lang="uk-UA" sz="3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1,2,3-триол;</a:t>
                      </a:r>
                      <a:endParaRPr lang="uk-UA" sz="3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Гліцерол можна розглядати як похідну насиченого вуглеводного пропану, в молекулі якого біля кожного атома Карбону один атом Гідрогену заміщений на гідроксильну групу</a:t>
                      </a:r>
                      <a:endParaRPr lang="uk-UA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9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Склад і будова молекули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73119" y="5233548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Гліцерол,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масштабна модель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75" y="1777164"/>
            <a:ext cx="5172820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1577880"/>
            <a:ext cx="6682287" cy="37056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32359" y="5373216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Гліцерол,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кулестержнева модель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3007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16632"/>
            <a:ext cx="10952798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Фізичні властивості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49083" y="3043187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Утворення частково негативного та частково позитивного зарядів</a:t>
            </a:r>
            <a:endParaRPr lang="uk-UA" sz="2400" dirty="0">
              <a:solidFill>
                <a:srgbClr val="C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241857"/>
              </p:ext>
            </p:extLst>
          </p:nvPr>
        </p:nvGraphicFramePr>
        <p:xfrm>
          <a:off x="394685" y="1196752"/>
          <a:ext cx="11593287" cy="5486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93287"/>
              </a:tblGrid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гліцерол (від грецьк.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glikeros </a:t>
                      </a: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– солодкий);</a:t>
                      </a:r>
                      <a:endParaRPr lang="uk-UA" sz="3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17778"/>
              </p:ext>
            </p:extLst>
          </p:nvPr>
        </p:nvGraphicFramePr>
        <p:xfrm>
          <a:off x="433346" y="1763027"/>
          <a:ext cx="7322539" cy="25603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322539"/>
              </a:tblGrid>
              <a:tr h="3708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безбарвна в’язка рідина;</a:t>
                      </a:r>
                      <a:endParaRPr lang="uk-UA" sz="3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солодкий на смак;</a:t>
                      </a:r>
                      <a:endParaRPr lang="uk-UA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в’язкість і висока густина залежать від кількості гідроксильних груп завдяки поляризації</a:t>
                      </a:r>
                      <a:r>
                        <a:rPr lang="uk-UA" sz="3000" b="1" baseline="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зв’язку;</a:t>
                      </a:r>
                      <a:endParaRPr lang="uk-UA" sz="3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071" y="2200225"/>
            <a:ext cx="404812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279" y="2420888"/>
            <a:ext cx="5760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85" y="2349450"/>
            <a:ext cx="9407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622" y="2119985"/>
            <a:ext cx="4730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129887"/>
              </p:ext>
            </p:extLst>
          </p:nvPr>
        </p:nvGraphicFramePr>
        <p:xfrm>
          <a:off x="418672" y="4365104"/>
          <a:ext cx="7337213" cy="2103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337213"/>
              </a:tblGrid>
              <a:tr h="3708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гігроскопічність</a:t>
                      </a: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– вбирає воду з повітря (40% від власної маси);</a:t>
                      </a:r>
                      <a:endParaRPr lang="uk-UA" sz="3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uk-UA" sz="3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 пл.</a:t>
                      </a:r>
                      <a:r>
                        <a:rPr lang="en-US" sz="3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= 17</a:t>
                      </a: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,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˚С;</a:t>
                      </a:r>
                      <a:r>
                        <a:rPr lang="en-US" sz="3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 t </a:t>
                      </a:r>
                      <a:r>
                        <a:rPr lang="uk-UA" sz="30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кип. </a:t>
                      </a: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= 290 ˚С;</a:t>
                      </a:r>
                      <a:endParaRPr lang="uk-UA" sz="3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30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необмеженно розчинний у воді</a:t>
                      </a:r>
                      <a:endParaRPr lang="uk-UA" sz="3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22985" r="-38" b="24104"/>
          <a:stretch/>
        </p:blipFill>
        <p:spPr bwMode="auto">
          <a:xfrm>
            <a:off x="7863352" y="4372214"/>
            <a:ext cx="3925842" cy="208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9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06" y="53752"/>
            <a:ext cx="10952798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Фізичні властивості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85" y="2349450"/>
            <a:ext cx="9407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622" y="2119985"/>
            <a:ext cx="4730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29982" y="6247549"/>
            <a:ext cx="6236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https://www.youtube.com/watch?v=ZOSSzaLEt8s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Вивчення фізичних властивостей гліцерину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4487" y="1100168"/>
            <a:ext cx="6863175" cy="51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6981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16632"/>
            <a:ext cx="10952798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Хімічні властивості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4526" y="5949279"/>
            <a:ext cx="6446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Реакція горіння</a:t>
            </a:r>
            <a:endParaRPr lang="uk-UA" sz="2400" dirty="0">
              <a:solidFill>
                <a:srgbClr val="C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36207"/>
              </p:ext>
            </p:extLst>
          </p:nvPr>
        </p:nvGraphicFramePr>
        <p:xfrm>
          <a:off x="324247" y="1336928"/>
          <a:ext cx="8784976" cy="184225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784976"/>
              </a:tblGrid>
              <a:tr h="7034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36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Горіння (повного окиснення)</a:t>
                      </a:r>
                      <a:endParaRPr lang="uk-UA" sz="36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69424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згорає майже безбарвним полум’ям</a:t>
                      </a:r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69424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екзотермічна реакція</a:t>
                      </a:r>
                      <a:endParaRPr lang="uk-UA" sz="28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t="5653" r="4807" b="29849"/>
          <a:stretch/>
        </p:blipFill>
        <p:spPr bwMode="auto">
          <a:xfrm>
            <a:off x="9283748" y="1268760"/>
            <a:ext cx="2608044" cy="18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01163"/>
              </p:ext>
            </p:extLst>
          </p:nvPr>
        </p:nvGraphicFramePr>
        <p:xfrm>
          <a:off x="324247" y="3284984"/>
          <a:ext cx="11593288" cy="17983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93288"/>
              </a:tblGrid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температура спалаху гліцеролу становить 150 °C, температура самозаймання — 362 °C. При нагріванні швидко випаровується, а у звичайних умовах — гліцерин не леткий.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36415" y="5269416"/>
            <a:ext cx="8462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 С</a:t>
            </a:r>
            <a:r>
              <a:rPr lang="uk-UA" sz="32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uk-UA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</a:t>
            </a:r>
            <a:r>
              <a:rPr lang="uk-UA" sz="32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8</a:t>
            </a:r>
            <a:r>
              <a:rPr lang="uk-UA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</a:t>
            </a:r>
            <a:r>
              <a:rPr lang="uk-UA" sz="32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uk-UA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+7О</a:t>
            </a:r>
            <a:r>
              <a:rPr lang="uk-UA" sz="32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uk-UA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→ 6СО</a:t>
            </a:r>
            <a:r>
              <a:rPr lang="uk-UA" sz="32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uk-UA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+ 8Н</a:t>
            </a:r>
            <a:r>
              <a:rPr lang="uk-UA" sz="3200" b="1" baseline="-2500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uk-UA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О, 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Δ</a:t>
            </a:r>
            <a:r>
              <a:rPr lang="uk-UA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 &lt; 0</a:t>
            </a:r>
          </a:p>
        </p:txBody>
      </p:sp>
    </p:spTree>
    <p:extLst>
      <p:ext uri="{BB962C8B-B14F-4D97-AF65-F5344CB8AC3E}">
        <p14:creationId xmlns:p14="http://schemas.microsoft.com/office/powerpoint/2010/main" val="13292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16632"/>
            <a:ext cx="10952798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Хімічні властивості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97464"/>
              </p:ext>
            </p:extLst>
          </p:nvPr>
        </p:nvGraphicFramePr>
        <p:xfrm>
          <a:off x="396256" y="1196752"/>
          <a:ext cx="5976663" cy="51816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76663"/>
              </a:tblGrid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36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Реакція заміщення</a:t>
                      </a:r>
                      <a:endParaRPr lang="uk-UA" sz="36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69424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2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зміщення електронної густини в гідроксильній групі до атома Оксигену послаблює його зв'язок з Гідрогеном. Завдяки цьому гліцерол, як і одноатомні насичені спирти, вступає в реакції заміщення. </a:t>
                      </a:r>
                      <a:endParaRPr lang="uk-UA" sz="22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569424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2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реакції з </a:t>
                      </a:r>
                      <a:r>
                        <a:rPr lang="uk-UA" sz="2200" b="1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лужними металами</a:t>
                      </a:r>
                      <a:r>
                        <a:rPr lang="uk-UA" sz="22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. Реакція відбувається залежно від співвідношення гліцеролу й металу в суміші реагентів. 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200" b="1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можуть заміщуватися один, два або всі три атоми Гідрогену в гідроксильних групах</a:t>
                      </a:r>
                      <a:endParaRPr lang="uk-UA" sz="22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1"/>
          <a:stretch/>
        </p:blipFill>
        <p:spPr bwMode="auto">
          <a:xfrm>
            <a:off x="6516935" y="1268760"/>
            <a:ext cx="534183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02"/>
          <a:stretch/>
        </p:blipFill>
        <p:spPr bwMode="auto">
          <a:xfrm>
            <a:off x="6516935" y="3068960"/>
            <a:ext cx="534183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818163"/>
              </p:ext>
            </p:extLst>
          </p:nvPr>
        </p:nvGraphicFramePr>
        <p:xfrm>
          <a:off x="6516935" y="2626112"/>
          <a:ext cx="5341836" cy="370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70918"/>
                <a:gridCol w="2670918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Гліцерол</a:t>
                      </a:r>
                      <a:endParaRPr lang="uk-UA" sz="16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Натрій гліцерат</a:t>
                      </a:r>
                      <a:endParaRPr lang="uk-UA" sz="16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952192"/>
              </p:ext>
            </p:extLst>
          </p:nvPr>
        </p:nvGraphicFramePr>
        <p:xfrm>
          <a:off x="6551113" y="4165740"/>
          <a:ext cx="5377304" cy="579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67911"/>
                <a:gridCol w="1603757"/>
                <a:gridCol w="2405636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Гліцерол</a:t>
                      </a:r>
                      <a:endParaRPr lang="uk-UA" sz="16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Нітратна кислота</a:t>
                      </a:r>
                      <a:endParaRPr lang="uk-UA" sz="16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Нітрогліцерин (тринітрат гліцерину)</a:t>
                      </a:r>
                      <a:endParaRPr lang="uk-UA" sz="16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189856"/>
              </p:ext>
            </p:extLst>
          </p:nvPr>
        </p:nvGraphicFramePr>
        <p:xfrm>
          <a:off x="6516935" y="4869160"/>
          <a:ext cx="5400600" cy="14630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40060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Оскільки атоми Гідрогену в гідроксильній групі більш рухливі, гліцерол може вступати в інші реакції заміщення: з гідроген галогенідами, нітратною кислотою, лугами та гідроксидами металічних елементів</a:t>
                      </a:r>
                      <a:endParaRPr lang="uk-UA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4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16632"/>
            <a:ext cx="10952798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Хімічні властивості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Взаємодія гліцерину з натрієм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4527" y="1196752"/>
            <a:ext cx="6432716" cy="48245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40539" y="6237312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https://www.youtube.com/watch?v=HGU5z384QDc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5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545</Words>
  <Application>Microsoft Office PowerPoint</Application>
  <PresentationFormat>Произвольный</PresentationFormat>
  <Paragraphs>86</Paragraphs>
  <Slides>14</Slides>
  <Notes>7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Багатоатомні спирти. Гліцерол</vt:lpstr>
      <vt:lpstr>План</vt:lpstr>
      <vt:lpstr>Склад і будова молекули</vt:lpstr>
      <vt:lpstr>Склад і будова молекули</vt:lpstr>
      <vt:lpstr>Фізичні властивості</vt:lpstr>
      <vt:lpstr>Фізичні властивості</vt:lpstr>
      <vt:lpstr>Хімічні властивості</vt:lpstr>
      <vt:lpstr>Хімічні властивості</vt:lpstr>
      <vt:lpstr>Хімічні властивості</vt:lpstr>
      <vt:lpstr>Хімічні властивості</vt:lpstr>
      <vt:lpstr>Застосування гліцеролу</vt:lpstr>
      <vt:lpstr>Підсумки</vt:lpstr>
      <vt:lpstr>Домашнє завдання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Багатоатомні спирти. Гліцерол</dc:title>
  <dc:creator>Ольга</dc:creator>
  <cp:lastModifiedBy>Ольга</cp:lastModifiedBy>
  <cp:revision>25</cp:revision>
  <dcterms:created xsi:type="dcterms:W3CDTF">2022-01-18T04:09:08Z</dcterms:created>
  <dcterms:modified xsi:type="dcterms:W3CDTF">2022-01-18T11:51:59Z</dcterms:modified>
</cp:coreProperties>
</file>