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4" r:id="rId4"/>
    <p:sldId id="282" r:id="rId5"/>
    <p:sldId id="281" r:id="rId6"/>
    <p:sldId id="283" r:id="rId7"/>
    <p:sldId id="278" r:id="rId8"/>
    <p:sldId id="277" r:id="rId9"/>
    <p:sldId id="279" r:id="rId10"/>
    <p:sldId id="293" r:id="rId11"/>
    <p:sldId id="285" r:id="rId12"/>
    <p:sldId id="286" r:id="rId13"/>
    <p:sldId id="287" r:id="rId14"/>
    <p:sldId id="288" r:id="rId15"/>
    <p:sldId id="274" r:id="rId16"/>
    <p:sldId id="294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36" y="6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31B-5B88-4749-A30E-79FA21AB29FD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838C-E268-45B6-A6E8-0B2207897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3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31B-5B88-4749-A30E-79FA21AB29FD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838C-E268-45B6-A6E8-0B2207897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7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31B-5B88-4749-A30E-79FA21AB29FD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838C-E268-45B6-A6E8-0B2207897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7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31B-5B88-4749-A30E-79FA21AB29FD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838C-E268-45B6-A6E8-0B2207897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3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31B-5B88-4749-A30E-79FA21AB29FD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838C-E268-45B6-A6E8-0B2207897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2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31B-5B88-4749-A30E-79FA21AB29FD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838C-E268-45B6-A6E8-0B2207897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3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31B-5B88-4749-A30E-79FA21AB29FD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838C-E268-45B6-A6E8-0B2207897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4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31B-5B88-4749-A30E-79FA21AB29FD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838C-E268-45B6-A6E8-0B2207897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31B-5B88-4749-A30E-79FA21AB29FD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838C-E268-45B6-A6E8-0B2207897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1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31B-5B88-4749-A30E-79FA21AB29FD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838C-E268-45B6-A6E8-0B2207897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5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131B-5B88-4749-A30E-79FA21AB29FD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838C-E268-45B6-A6E8-0B2207897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3131B-5B88-4749-A30E-79FA21AB29FD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C838C-E268-45B6-A6E8-0B2207897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31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11" Type="http://schemas.microsoft.com/office/2007/relationships/hdphoto" Target="../media/hdphoto1.wdp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1"/>
          <a:stretch/>
        </p:blipFill>
        <p:spPr bwMode="auto">
          <a:xfrm>
            <a:off x="0" y="0"/>
            <a:ext cx="134076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1"/>
          <a:stretch/>
        </p:blipFill>
        <p:spPr bwMode="auto">
          <a:xfrm rot="10800000">
            <a:off x="5589240" y="0"/>
            <a:ext cx="126876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rot="16200000">
            <a:off x="284962" y="4110334"/>
            <a:ext cx="260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Лепбук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140074" y="3694839"/>
            <a:ext cx="91440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Знайомство з українським козацтвом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746" y="370681"/>
            <a:ext cx="2964656" cy="22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03111" y="6244022"/>
            <a:ext cx="1763692" cy="227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6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653" y="179512"/>
            <a:ext cx="5649683" cy="7620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rgbClr val="FFFF00"/>
                </a:solidFill>
                <a:latin typeface="Arial Black" pitchFamily="34" charset="0"/>
              </a:rPr>
              <a:t>КОЗАЦЬКА РАДА 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8395" y="1530875"/>
            <a:ext cx="1768091" cy="5783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Гетьман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1960" y="2771800"/>
            <a:ext cx="4613068" cy="14826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Куренні (кошові) 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отамани, Запорізький </a:t>
            </a:r>
            <a:r>
              <a:rPr lang="uk-U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кіш 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Полковники, сотники, десятники</a:t>
            </a:r>
          </a:p>
          <a:p>
            <a:pPr algn="ctr">
              <a:defRPr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Військо(полки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сотні, десятки)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5462" y="1530876"/>
            <a:ext cx="2946818" cy="9525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Військові старшини; обозний, писар, суддя, осавули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857250" y="2882346"/>
            <a:ext cx="428625" cy="1261574"/>
          </a:xfrm>
          <a:prstGeom prst="leftBrace">
            <a:avLst>
              <a:gd name="adj1" fmla="val 23148"/>
              <a:gd name="adj2" fmla="val 47127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935028" y="2878053"/>
            <a:ext cx="375047" cy="1261574"/>
          </a:xfrm>
          <a:prstGeom prst="rightBrace">
            <a:avLst>
              <a:gd name="adj1" fmla="val 34152"/>
              <a:gd name="adj2" fmla="val 50912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80" name="TextBox 10"/>
          <p:cNvSpPr txBox="1">
            <a:spLocks noChangeArrowheads="1"/>
          </p:cNvSpPr>
          <p:nvPr/>
        </p:nvSpPr>
        <p:spPr bwMode="auto">
          <a:xfrm rot="5400000">
            <a:off x="5701685" y="3276726"/>
            <a:ext cx="16561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Як </a:t>
            </a:r>
            <a:r>
              <a:rPr lang="uk-UA" b="1" dirty="0" err="1" smtClean="0">
                <a:solidFill>
                  <a:srgbClr val="FF0000"/>
                </a:solidFill>
              </a:rPr>
              <a:t>війсьоква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одиниця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3381" name="TextBox 11"/>
          <p:cNvSpPr txBox="1">
            <a:spLocks noChangeArrowheads="1"/>
          </p:cNvSpPr>
          <p:nvPr/>
        </p:nvSpPr>
        <p:spPr bwMode="auto">
          <a:xfrm rot="16200000">
            <a:off x="-453232" y="3382354"/>
            <a:ext cx="1867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Кошова система на Січі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708920" y="1820073"/>
            <a:ext cx="1121916" cy="21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низ 15"/>
          <p:cNvSpPr/>
          <p:nvPr/>
        </p:nvSpPr>
        <p:spPr>
          <a:xfrm>
            <a:off x="1871707" y="1006996"/>
            <a:ext cx="321469" cy="52387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467961" y="1006996"/>
            <a:ext cx="133945" cy="17648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085184" y="1006996"/>
            <a:ext cx="321469" cy="52387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75" y="4647414"/>
            <a:ext cx="5117661" cy="316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20258" y="7956376"/>
            <a:ext cx="6229350" cy="95218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Козацька рада 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законодавчо-розпорядчі збори всіх козаків, де мав право вільно висловити свою думку кожен козак і на якій вирішувалися всі найважливіші питання. Рада була вищим органом влади на Січі.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13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4763" t="2694" r="29051" b="29292"/>
          <a:stretch>
            <a:fillRect/>
          </a:stretch>
        </p:blipFill>
        <p:spPr bwMode="auto">
          <a:xfrm rot="16200000">
            <a:off x="1705368" y="-1629540"/>
            <a:ext cx="3395371" cy="67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4763" t="2694" r="29051" b="29292"/>
          <a:stretch>
            <a:fillRect/>
          </a:stretch>
        </p:blipFill>
        <p:spPr bwMode="auto">
          <a:xfrm rot="16200000">
            <a:off x="1808682" y="2125966"/>
            <a:ext cx="3395371" cy="67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28596" y="2643182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Петро Конашевич-Сагайдачний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0138" y="2744948"/>
            <a:ext cx="193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Дмитро Вишневецький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2673" y="2660663"/>
            <a:ext cx="183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Богдан Хмельницький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624" y="651181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Іван Виговський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3174" y="6511811"/>
            <a:ext cx="1827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Іван Брюховецький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32735" y="4644256"/>
            <a:ext cx="2035983" cy="1285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Гетьмани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ÐÐ°ÑÑÐ¸Ð½ÐºÐ¸ Ð¿Ð¾ Ð·Ð°Ð¿ÑÐ¾ÑÑ Ð¿Ð¾ÑÑÑÐµÑÐ¸ ÑÐºÑÐ°ÑÐ½ÑÑÐºÐ¸Ñ Ð³ÐµÑÑÐ¼Ð°Ð½ÑÐ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8" y="285725"/>
            <a:ext cx="1713323" cy="2354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0" y="3995935"/>
            <a:ext cx="1915004" cy="2515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95102"/>
            <a:ext cx="1759364" cy="2444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Ð¿Ð¾ÑÑÑÐµÑÐ¸ ÑÐºÑÐ°ÑÐ½ÑÑÐºÐ¸Ñ Ð³ÐµÑÑÐ¼Ð°Ð½ÑÐ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50" y="4027582"/>
            <a:ext cx="1919559" cy="2484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28" y="195102"/>
            <a:ext cx="1680438" cy="2535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4763" t="2694" r="29051" b="29292"/>
          <a:stretch>
            <a:fillRect/>
          </a:stretch>
        </p:blipFill>
        <p:spPr bwMode="auto">
          <a:xfrm rot="16200000">
            <a:off x="1705368" y="-1629540"/>
            <a:ext cx="3395371" cy="67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28596" y="264318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Павло Полуботок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264318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Пилип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Орлик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277112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Петро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Дорошенко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4763" t="2694" r="29051" b="29292"/>
          <a:stretch>
            <a:fillRect/>
          </a:stretch>
        </p:blipFill>
        <p:spPr bwMode="auto">
          <a:xfrm rot="16200000">
            <a:off x="1808682" y="2125966"/>
            <a:ext cx="3395371" cy="67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780928" y="638530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Іван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Мазепа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9190" y="662262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Іван Сірко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267" y="6444248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Юрій Хмельницький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1850585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60" y="546025"/>
            <a:ext cx="1951940" cy="1765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05095"/>
            <a:ext cx="1643074" cy="2491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8" y="4067944"/>
            <a:ext cx="1833354" cy="2317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ÐÐ°ÑÑÐ¸Ð½ÐºÐ¸ Ð¿Ð¾ Ð·Ð°Ð¿ÑÐ¾ÑÑ Ð¿Ð¾ÑÑÑÐµÑÐ¸ ÑÐºÑÐ°ÑÐ½ÑÑÐºÐ¸Ñ Ð³ÐµÑÑÐ¼Ð°Ð½ÑÐ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09" y="4017436"/>
            <a:ext cx="1714512" cy="2367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962647"/>
            <a:ext cx="1655864" cy="2527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4763" t="2694" r="29051" b="29292"/>
          <a:stretch>
            <a:fillRect/>
          </a:stretch>
        </p:blipFill>
        <p:spPr bwMode="auto">
          <a:xfrm rot="16200000">
            <a:off x="1705368" y="-1629540"/>
            <a:ext cx="3395371" cy="67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28596" y="264318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Павло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Тетеря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487" y="2643182"/>
            <a:ext cx="198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Дем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ян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Многогрішний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264318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Іван Самойлович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4763" t="2694" r="29051" b="29292"/>
          <a:stretch>
            <a:fillRect/>
          </a:stretch>
        </p:blipFill>
        <p:spPr bwMode="auto">
          <a:xfrm rot="16200000">
            <a:off x="1808682" y="2125966"/>
            <a:ext cx="3395371" cy="67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780928" y="638530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Данило Апостол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9190" y="6416927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Кирило Розумовський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267" y="6444248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Іван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Скоропадський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51520"/>
            <a:ext cx="1795542" cy="2391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´ÐµÐ¼ÑÑÐ½ Ð¼Ð½Ð¾Ð³Ð¾Ð³ÑÑÑÐ½Ð¸Ð¹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 bwMode="auto">
          <a:xfrm>
            <a:off x="2508487" y="202569"/>
            <a:ext cx="1799059" cy="2440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ÐÐ°ÑÑÐ¸Ð½ÐºÐ¸ Ð¿Ð¾ Ð·Ð°Ð¿ÑÐ¾ÑÑ ÑÐ²Ð°Ð½ ÑÐ°Ð¼Ð¾Ð¹Ð»Ð¾Ð²Ð¸Ñ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ÐÐ°ÑÑÐ¸Ð½ÐºÐ¸ Ð¿Ð¾ Ð·Ð°Ð¿ÑÐ¾ÑÑ ÑÐ²Ð°Ð½ ÑÐ°Ð¼Ð¾Ð¹Ð»Ð¾Ð²Ð¸Ñ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85" y="223756"/>
            <a:ext cx="1798933" cy="2398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ÐÐ°ÑÑÐ¸Ð½ÐºÐ¸ Ð¿Ð¾ Ð·Ð°Ð¿ÑÐ¾ÑÑ ÑÐ²Ð°Ð½ ÑÐºÐ¾ÑÐ¾Ð¿Ð°Ð´ÑÑÐºÐ¸Ð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7" y="4133618"/>
            <a:ext cx="1758770" cy="2272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111351"/>
            <a:ext cx="1748255" cy="2261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24" y="4092211"/>
            <a:ext cx="1973912" cy="2280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5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3704" b="27608"/>
          <a:stretch>
            <a:fillRect/>
          </a:stretch>
        </p:blipFill>
        <p:spPr bwMode="auto">
          <a:xfrm>
            <a:off x="0" y="38799"/>
            <a:ext cx="6890050" cy="66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40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ºÐ¸ÑÐµÐ½ÑÐºÐ¸ Ð´Ð»Ñ Ð»ÐµÐ¿Ð±ÑÐºÑÐ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2638" r="30488" b="5392"/>
          <a:stretch/>
        </p:blipFill>
        <p:spPr bwMode="auto">
          <a:xfrm>
            <a:off x="34330" y="-1315"/>
            <a:ext cx="6869460" cy="91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2656" y="467544"/>
            <a:ext cx="3960440" cy="1285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Традиції і побут українського козацтва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6936" y="2491413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i="1" dirty="0" smtClean="0">
                <a:solidFill>
                  <a:srgbClr val="C00000"/>
                </a:solidFill>
              </a:rPr>
              <a:t>Прийняття </a:t>
            </a:r>
            <a:r>
              <a:rPr lang="uk-UA" sz="1400" b="1" i="1" dirty="0">
                <a:solidFill>
                  <a:srgbClr val="C00000"/>
                </a:solidFill>
              </a:rPr>
              <a:t>на Січ</a:t>
            </a:r>
            <a:r>
              <a:rPr lang="uk-UA" sz="1400" b="1" dirty="0"/>
              <a:t>. </a:t>
            </a:r>
            <a:r>
              <a:rPr lang="uk-UA" sz="1400" dirty="0"/>
              <a:t>Запорізьке військо формувалося на добровільних засадах. Умовами прийняття на Січ були: знання української мови, сповідування православної віри, володіння зброєю. Січовий козак мусив: дотримуватися традицій товариства й клятви на вірність йому, бути неодруженим. Сімейні козаки на Січ не допускалися. Жили вони за територією Січі на хуторах. Прийнятий у запорізькі козаки часто отримував якесь прізвисько, що свідчило про його характер, зовнішність або нагадувало про певні обставини життя. За порушення звичаїв Запорізької Січі козаків судили і жорстоко карали.</a:t>
            </a:r>
            <a:endParaRPr lang="ru-RU" sz="1400" dirty="0"/>
          </a:p>
        </p:txBody>
      </p:sp>
      <p:pic>
        <p:nvPicPr>
          <p:cNvPr id="8" name="Picture 3" descr="G:\Картинки\Козацька Україна\17464_Тріо козакі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158" y="251520"/>
            <a:ext cx="1954458" cy="195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2656" y="4716016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i="1" dirty="0">
                <a:solidFill>
                  <a:srgbClr val="C00000"/>
                </a:solidFill>
              </a:rPr>
              <a:t>Господарська діяльність козаків. </a:t>
            </a:r>
            <a:r>
              <a:rPr lang="uk-UA" sz="1400" dirty="0"/>
              <a:t>Козаки активно освоюють нові землі. Закладають зимівники – козацькі хутори, які складалися з 2-3 хат для людей та господарських будівель – комор, клунь, хлівів, льохів, тощо. Іноді на хуторі ставили кузню. У зимівниках використовувалися лише особиста або наймана праця. Основне заняття – землеробство. Також козаки займалися: скотарством, полюванням, рибальством. Розвивалися різноманітні ремесла. Популярні види ремесла: будування чайок, виробництво пороху та боєприпасів (куль, ядер), ковальство тощо. Займалися козаки й торгівлею: продавали продукти власного виробництва та здобич, купували хліб, одяг, зброю.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2656" y="6884174"/>
            <a:ext cx="6336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i="1" dirty="0">
                <a:solidFill>
                  <a:srgbClr val="C00000"/>
                </a:solidFill>
              </a:rPr>
              <a:t>Козацькі </a:t>
            </a:r>
            <a:r>
              <a:rPr lang="uk-UA" sz="1400" b="1" i="1" dirty="0" smtClean="0">
                <a:solidFill>
                  <a:srgbClr val="C00000"/>
                </a:solidFill>
              </a:rPr>
              <a:t>звич</a:t>
            </a:r>
            <a:r>
              <a:rPr lang="uk-UA" sz="1400" b="1" dirty="0" smtClean="0">
                <a:solidFill>
                  <a:srgbClr val="C00000"/>
                </a:solidFill>
              </a:rPr>
              <a:t>аї. </a:t>
            </a:r>
            <a:r>
              <a:rPr lang="uk-UA" sz="1400" dirty="0" smtClean="0"/>
              <a:t>Козацькі </a:t>
            </a:r>
            <a:r>
              <a:rPr lang="uk-UA" sz="1400" dirty="0"/>
              <a:t>звичаї були надзвичайно суворими: </a:t>
            </a:r>
            <a:r>
              <a:rPr lang="uk-UA" sz="1400" dirty="0" smtClean="0"/>
              <a:t>використо-вувалися </a:t>
            </a:r>
            <a:r>
              <a:rPr lang="uk-UA" sz="1400" dirty="0"/>
              <a:t>тілесні покарання та тортури; винних у вбивствах та крадіжках вішали, закопували живцем, забивали палицями біля ганебного стовпа, залишали зв’язаними в степу на поживу звірам та комахам; найтяжчим злочином на Запоріжжі вважалося вбивство козака іншим козаком </a:t>
            </a:r>
            <a:r>
              <a:rPr lang="uk-UA" sz="1400" dirty="0" smtClean="0"/>
              <a:t>(убивцю живцем </a:t>
            </a:r>
            <a:r>
              <a:rPr lang="uk-UA" sz="1400" dirty="0"/>
              <a:t>разом із убитим закопували в землю); за крадіжки карали на смерть; великим злочином </a:t>
            </a:r>
            <a:r>
              <a:rPr lang="uk-UA" sz="1400" dirty="0" smtClean="0"/>
              <a:t>вважалося </a:t>
            </a:r>
            <a:r>
              <a:rPr lang="uk-UA" sz="1400" dirty="0"/>
              <a:t>порушення дисципліни, особливо в поході; за неповагу до начальства практикувалося прив’язування винних ланцюгами до гармати на майдані; за вживання алкоголю під час походу могли засудити на смерть; жорстоко карали козаків, якщо вони приводили на Січ жінку.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805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ºÐ¸ÑÐµÐ½ÑÐºÐ¸ Ð´Ð»Ñ Ð»ÐµÐ¿Ð±ÑÐºÑÐ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2638" r="30488" b="5392"/>
          <a:stretch/>
        </p:blipFill>
        <p:spPr bwMode="auto">
          <a:xfrm>
            <a:off x="34330" y="-1315"/>
            <a:ext cx="6869460" cy="91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680" y="0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>
                <a:solidFill>
                  <a:srgbClr val="C00000"/>
                </a:solidFill>
              </a:rPr>
              <a:t>Козацькі звичаї.</a:t>
            </a:r>
            <a:r>
              <a:rPr lang="uk-UA" sz="1400" i="1" dirty="0">
                <a:solidFill>
                  <a:srgbClr val="C00000"/>
                </a:solidFill>
              </a:rPr>
              <a:t> </a:t>
            </a:r>
            <a:r>
              <a:rPr lang="uk-UA" sz="1400" dirty="0"/>
              <a:t>Не було місця в січовому товаристві зраді, боягузтву, підлості та шахрайству. Найтяжчою карою для запорожців було ганебне вигнання з Січі. Головна мета покарання – завдати страху іншим козакам.</a:t>
            </a:r>
            <a:endParaRPr lang="ru-RU" sz="1400" dirty="0"/>
          </a:p>
          <a:p>
            <a:r>
              <a:rPr lang="uk-UA" sz="1400" dirty="0"/>
              <a:t>Деякі звичаї козаки перейняли у тюркських народів: биття по п’ятках, підкидання гостя на руках, звичай не прощатися через поріг тощо. </a:t>
            </a:r>
            <a:endParaRPr lang="ru-RU" sz="1400" dirty="0"/>
          </a:p>
          <a:p>
            <a:r>
              <a:rPr lang="uk-UA" sz="1400" dirty="0"/>
              <a:t>Козаки були безстрашними вояками, які з презирством ставилися до смерті, не знали страху в битвах з ворогом, героїчно захищали рідну землю.</a:t>
            </a:r>
            <a:endParaRPr lang="ru-RU" sz="1400" dirty="0"/>
          </a:p>
          <a:p>
            <a:pPr algn="just"/>
            <a:r>
              <a:rPr lang="uk-UA" sz="1400" dirty="0"/>
              <a:t>На Січі дбали про фізичну загартованість і військову майстерність. Щоранку вони купалися, незалежно від пори року; дбали по господарству; займалися бойовим вишколом.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6672" y="2339752"/>
            <a:ext cx="6120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i="1" dirty="0">
                <a:solidFill>
                  <a:srgbClr val="C00000"/>
                </a:solidFill>
              </a:rPr>
              <a:t>Зовнішній вигляд козаків. </a:t>
            </a:r>
            <a:r>
              <a:rPr lang="uk-UA" sz="1400" dirty="0"/>
              <a:t>Вони були здебільшого середнього росту, сильні, хоробрі, міцні, плечисті, </a:t>
            </a:r>
            <a:r>
              <a:rPr lang="uk-UA" sz="1400" dirty="0" smtClean="0"/>
              <a:t>смаглявими</a:t>
            </a:r>
            <a:r>
              <a:rPr lang="uk-UA" sz="1400" dirty="0"/>
              <a:t>. З постриженою головою на якій був тільки чуб, з довгими вусами на верхній губі, вічно тримаючи люльку в зубах, погляд завжди був похмурим, зустрічаючи сторонніх спочатку непривітно, неохоче відповідаючи на питання, згодом лагіднішав, веселішав. </a:t>
            </a:r>
            <a:r>
              <a:rPr lang="uk-UA" sz="1400" dirty="0" smtClean="0"/>
              <a:t>Завжди </a:t>
            </a:r>
            <a:r>
              <a:rPr lang="uk-UA" sz="1400" dirty="0"/>
              <a:t>був здоровим, вільним від хвороб, умираючи в більшості на війні, віддавав шану свої рідній землі. Що стосується внутрішніх якостей козаків, то помітна суміш вад і чеснот, вважаючи головним </a:t>
            </a:r>
            <a:r>
              <a:rPr lang="uk-UA" sz="1400" dirty="0" smtClean="0"/>
              <a:t>заняттям </a:t>
            </a:r>
            <a:r>
              <a:rPr lang="uk-UA" sz="1400" dirty="0"/>
              <a:t>захист свої неньки України: часто підступні, хитрі, жорстокі, дикі щодо своїх ворогів. Козаки були справжніми братами один одному, друзями, вірними </a:t>
            </a:r>
            <a:r>
              <a:rPr lang="uk-UA" sz="1400" dirty="0" smtClean="0"/>
              <a:t>товаришами.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6672" y="4716016"/>
            <a:ext cx="59447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i="1" dirty="0">
                <a:solidFill>
                  <a:srgbClr val="C00000"/>
                </a:solidFill>
              </a:rPr>
              <a:t>Їжа запорізьких козаків. </a:t>
            </a:r>
            <a:r>
              <a:rPr lang="uk-UA" sz="1400" dirty="0"/>
              <a:t>Популярною їжею на Січі були кашоподібні страви з різних зернових: соломаха, тетеря, щерба, братко. Також часто готувалися й кулеші. Однією з особливостей харчування козаків було незначне споживання печеного хліба, адже борошно не завжди було в достатній кількості. Крім того, випікання хліба вимагало великої кількості людей, значних затрат праці і часу. Картопля ж з’явилась набагато пізніше.</a:t>
            </a:r>
            <a:endParaRPr lang="ru-RU" sz="1400" dirty="0"/>
          </a:p>
          <a:p>
            <a:pPr algn="just"/>
            <a:r>
              <a:rPr lang="uk-UA" sz="1400" dirty="0"/>
              <a:t>До столу, який на Січі звався «</a:t>
            </a:r>
            <a:r>
              <a:rPr lang="uk-UA" sz="1400" dirty="0" err="1"/>
              <a:t>сирном</a:t>
            </a:r>
            <a:r>
              <a:rPr lang="uk-UA" sz="1400" dirty="0"/>
              <a:t>», подавали наступні страви.</a:t>
            </a:r>
            <a:endParaRPr lang="ru-RU" sz="1400" dirty="0"/>
          </a:p>
          <a:p>
            <a:pPr algn="just"/>
            <a:r>
              <a:rPr lang="uk-UA" sz="1400" dirty="0"/>
              <a:t>Соломаху, тобто житнє борошно, густо зварене з водою й засмажене олією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6732" y="6958688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i="1" dirty="0">
                <a:solidFill>
                  <a:srgbClr val="C00000"/>
                </a:solidFill>
              </a:rPr>
              <a:t>Їжа запорізьких козаків. </a:t>
            </a:r>
            <a:r>
              <a:rPr lang="uk-UA" sz="1400" dirty="0"/>
              <a:t>Тетерю – рідку пшоняну кашу, до якої під час кипіння додавалося кисле житнє тісто; в крутому вигляді тетеря вживалася з риб’ячою юшкою, жиром, молоком чи просто водою. Тетеря подавалась до обіду і була улюбленою стравою козаків. Щербу – рідко зварене борошно на риб’ячій </a:t>
            </a:r>
            <a:r>
              <a:rPr lang="uk-UA" sz="1400" dirty="0" err="1"/>
              <a:t>ющці</a:t>
            </a:r>
            <a:r>
              <a:rPr lang="uk-UA" sz="1400" dirty="0"/>
              <a:t>. Братко – рідку пшоняну кашу з домішкою замість кислого житнього тіста пшеничне чи будь-яке інше прісне</a:t>
            </a:r>
            <a:r>
              <a:rPr lang="uk-UA" sz="1400" dirty="0" smtClean="0"/>
              <a:t>.</a:t>
            </a:r>
          </a:p>
          <a:p>
            <a:pPr algn="just"/>
            <a:r>
              <a:rPr lang="uk-UA" sz="1400" dirty="0" smtClean="0"/>
              <a:t>Їжа </a:t>
            </a:r>
            <a:r>
              <a:rPr lang="uk-UA" sz="1400" dirty="0" err="1"/>
              <a:t>запивалася</a:t>
            </a:r>
            <a:r>
              <a:rPr lang="uk-UA" sz="1400" dirty="0"/>
              <a:t> різними напоями з посуду, який називали </a:t>
            </a:r>
            <a:r>
              <a:rPr lang="uk-UA" sz="1400" dirty="0" err="1"/>
              <a:t>михайлик</a:t>
            </a:r>
            <a:r>
              <a:rPr lang="uk-UA" sz="1400" dirty="0"/>
              <a:t> чи коряк місткістю від 3 до 5 наших чарок. Рідка ложка їлась ложками, тверда бралась руками.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029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2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0" y="23246"/>
            <a:ext cx="6597352" cy="3828674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углая лента лицом вниз 2"/>
          <p:cNvSpPr/>
          <p:nvPr/>
        </p:nvSpPr>
        <p:spPr>
          <a:xfrm>
            <a:off x="152400" y="4860032"/>
            <a:ext cx="6597352" cy="3828674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60848" y="1679454"/>
            <a:ext cx="2286016" cy="128588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Клейноди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08068" y="6516216"/>
            <a:ext cx="2286016" cy="128588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Козацький одяг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310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0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214310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4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428624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2938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642938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2" name="Picture 2" descr="D:\наши документы\КАТЯ\Курси\Курси-сентябрь\робочий лист\Без названия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AE9"/>
              </a:clrFrom>
              <a:clrTo>
                <a:srgbClr val="E8EA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0552" y="178607"/>
            <a:ext cx="2545895" cy="1785926"/>
          </a:xfrm>
          <a:prstGeom prst="rect">
            <a:avLst/>
          </a:prstGeom>
          <a:noFill/>
        </p:spPr>
      </p:pic>
      <p:pic>
        <p:nvPicPr>
          <p:cNvPr id="14" name="Picture 5" descr="D:\наши документы\КАТЯ\Курси\Курси-сентябрь\робочий лист\шаровари-підростков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300200" y="1728243"/>
            <a:ext cx="1686600" cy="2971630"/>
          </a:xfrm>
          <a:prstGeom prst="rect">
            <a:avLst/>
          </a:prstGeom>
          <a:noFill/>
        </p:spPr>
      </p:pic>
      <p:pic>
        <p:nvPicPr>
          <p:cNvPr id="15" name="Picture 4" descr="D:\наши документы\КАТЯ\Курси\Курси-сентябрь\робочий лист\вишива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819822" y="1947137"/>
            <a:ext cx="2029091" cy="2533841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521969" y="428628"/>
            <a:ext cx="2286016" cy="128588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Козацький одяг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ÐÐ°ÑÑÐ¸Ð½ÐºÐ¸ Ð¿Ð¾ Ð·Ð°Ð¿ÑÐ¾ÑÑ Ð¶ÑÐ¿Ð°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671" y="3893348"/>
            <a:ext cx="1852613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3" y="4357170"/>
            <a:ext cx="2433583" cy="198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ÐÐ°ÑÑÐ¸Ð½ÐºÐ¸ Ð¿Ð¾ Ð·Ð°Ð¿ÑÐ¾ÑÑ Ð¾Ð´ÑÐ³ ÐºÐ¾Ð·Ð°ÐºÐ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9127" y="5970954"/>
            <a:ext cx="1688745" cy="306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3" y="6498767"/>
            <a:ext cx="27241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1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310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0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214310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4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428624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2938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642938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231493" y="-246268"/>
            <a:ext cx="1824014" cy="25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D:\наши документы\КАТЯ\Курси\Курси-сентябрь\робочий лист\литавр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40" y="4344885"/>
            <a:ext cx="3373919" cy="1698206"/>
          </a:xfrm>
          <a:prstGeom prst="rect">
            <a:avLst/>
          </a:prstGeom>
          <a:noFill/>
        </p:spPr>
      </p:pic>
      <p:pic>
        <p:nvPicPr>
          <p:cNvPr id="18" name="Picture 6" descr="D:\наши документы\КАТЯ\Курси\Курси-сентябрь\робочий лист\Пернач.jpg"/>
          <p:cNvPicPr>
            <a:picLocks noChangeAspect="1" noChangeArrowheads="1"/>
          </p:cNvPicPr>
          <p:nvPr/>
        </p:nvPicPr>
        <p:blipFill rotWithShape="1">
          <a:blip r:embed="rId5" cstate="print"/>
          <a:srcRect l="8031" t="1215"/>
          <a:stretch/>
        </p:blipFill>
        <p:spPr bwMode="auto">
          <a:xfrm rot="16200000">
            <a:off x="759333" y="5917021"/>
            <a:ext cx="1910333" cy="3167873"/>
          </a:xfrm>
          <a:prstGeom prst="rect">
            <a:avLst/>
          </a:prstGeom>
          <a:noFill/>
        </p:spPr>
      </p:pic>
      <p:pic>
        <p:nvPicPr>
          <p:cNvPr id="19" name="Picture 3" descr="D:\наши документы\КАТЯ\Курси\Курси-сентябрь\робочий лист\Булав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418" y="116403"/>
            <a:ext cx="2971630" cy="1910334"/>
          </a:xfrm>
          <a:prstGeom prst="rect">
            <a:avLst/>
          </a:prstGeom>
          <a:noFill/>
        </p:spPr>
      </p:pic>
      <p:pic>
        <p:nvPicPr>
          <p:cNvPr id="20" name="Picture 9" descr="D:\наши документы\КАТЯ\Курси\Курси-сентябрь\робочий лист\калама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1088" y="2339752"/>
            <a:ext cx="1516118" cy="1500182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ÐºÐ¾Ð·Ð°ÑÑÐºÑ Ð³Ð°ÑÐ¼Ð°ÑÐ¸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8"/>
          <a:stretch/>
        </p:blipFill>
        <p:spPr bwMode="auto">
          <a:xfrm>
            <a:off x="395000" y="2173266"/>
            <a:ext cx="2788164" cy="16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±ÑÐ½ÑÑÐ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86843" y="3743203"/>
            <a:ext cx="1441496" cy="318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ºÐ¾Ð·Ð°ÑÑÐºÐ° Ð¿ÐµÑÐ°ÑÐºÐ°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5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41" y="6499583"/>
            <a:ext cx="1807097" cy="16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5757979" y="873799"/>
            <a:ext cx="15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Корогви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5866043" y="5173151"/>
            <a:ext cx="15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Бунчуки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385934" y="7316291"/>
            <a:ext cx="15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Перначі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9002" y="1657405"/>
            <a:ext cx="15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Булава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1088" y="3839934"/>
            <a:ext cx="15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Каламар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5868" y="5998047"/>
            <a:ext cx="15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Литаври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5867" y="3851891"/>
            <a:ext cx="15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Гармати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0360" y="8171148"/>
            <a:ext cx="15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Печатка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24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428624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2938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6429388"/>
            <a:ext cx="342900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sp>
        <p:nvSpPr>
          <p:cNvPr id="1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ÐÐ°ÑÑÐ¸Ð½ÐºÐ¸ Ð¿Ð¾ Ð·Ð°Ð¿ÑÐ¾ÑÑ Ð½Ð¾ÑÐ¾Ð³ÑÑÐ¹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47" y="6512058"/>
            <a:ext cx="1831065" cy="167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22948" y="8165508"/>
            <a:ext cx="15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Носогрійка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ÑÑÐ¿ÑÐ¸Ð½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2" y="6429388"/>
            <a:ext cx="2678360" cy="18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75933" y="8086095"/>
            <a:ext cx="15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Чуприна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6" descr="ÐÐ°ÑÑÐ¸Ð½ÐºÐ¸ Ð¿Ð¾ Ð·Ð°Ð¿ÑÐ¾ÑÑ ÐºÐ¾Ð·Ð°ÑÑÐºÑ Ð°ÑÑÐ¸Ð±ÑÑÐ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ÐÐ°ÑÑÐ¸Ð½ÐºÐ¸ Ð¿Ð¾ Ð·Ð°Ð¿ÑÐ¾ÑÑ ÐºÐ¾Ð·Ð°ÑÑÐºÑ Ð°ÑÑÐ¸Ð±ÑÑÐ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18" y="4427984"/>
            <a:ext cx="316037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344276" y="5940152"/>
            <a:ext cx="15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Зброя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3" name="Picture 11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r="18441"/>
          <a:stretch/>
        </p:blipFill>
        <p:spPr bwMode="auto">
          <a:xfrm rot="16200000">
            <a:off x="348182" y="4172513"/>
            <a:ext cx="1910579" cy="22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 rot="16200000">
            <a:off x="2195420" y="5169817"/>
            <a:ext cx="159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Порохівниця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 rot="10800000">
            <a:off x="1206700" y="617538"/>
            <a:ext cx="3571900" cy="264320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18631" y="1170182"/>
            <a:ext cx="2286016" cy="128588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Особисті речі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/>
          <a:srcRect t="7560" b="8403"/>
          <a:stretch/>
        </p:blipFill>
        <p:spPr bwMode="auto">
          <a:xfrm>
            <a:off x="14670" y="4824711"/>
            <a:ext cx="6843330" cy="4313208"/>
          </a:xfrm>
          <a:prstGeom prst="rect">
            <a:avLst/>
          </a:prstGeom>
          <a:noFill/>
        </p:spPr>
      </p:pic>
      <p:pic>
        <p:nvPicPr>
          <p:cNvPr id="3" name="Picture 2" descr="http://www.psixologicheskoezerkalo.ru/wp-content/uploads/2016/08/%D0%BA%D0%B0%D1%80%D0%BC%D0%B0%D0%BD-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3" b="31649"/>
          <a:stretch>
            <a:fillRect/>
          </a:stretch>
        </p:blipFill>
        <p:spPr bwMode="auto">
          <a:xfrm>
            <a:off x="764704" y="48210"/>
            <a:ext cx="5635134" cy="531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64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/>
          <a:srcRect t="7122" b="9988"/>
          <a:stretch/>
        </p:blipFill>
        <p:spPr bwMode="auto">
          <a:xfrm>
            <a:off x="1" y="-29152"/>
            <a:ext cx="6858000" cy="4263472"/>
          </a:xfrm>
          <a:prstGeom prst="rect">
            <a:avLst/>
          </a:prstGeom>
          <a:noFill/>
        </p:spPr>
      </p:pic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/>
          <a:srcRect t="5987" b="5768"/>
          <a:stretch/>
        </p:blipFill>
        <p:spPr bwMode="auto">
          <a:xfrm>
            <a:off x="23436" y="4644009"/>
            <a:ext cx="6799216" cy="4499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4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і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98992" cy="4499992"/>
          </a:xfrm>
          <a:prstGeom prst="rect">
            <a:avLst/>
          </a:prstGeom>
          <a:noFill/>
        </p:spPr>
      </p:pic>
      <p:pic>
        <p:nvPicPr>
          <p:cNvPr id="3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37169"/>
            <a:ext cx="6858000" cy="470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04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1232712SlideId2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5224522SlideId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6121849SlideId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6112619SlideId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6112831SlideId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2141659SlideId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220510SlideId26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891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Виталиk</dc:creator>
  <cp:lastModifiedBy>Виталиk</cp:lastModifiedBy>
  <cp:revision>35</cp:revision>
  <dcterms:created xsi:type="dcterms:W3CDTF">2019-06-24T07:26:12Z</dcterms:created>
  <dcterms:modified xsi:type="dcterms:W3CDTF">2019-07-03T16:20:45Z</dcterms:modified>
</cp:coreProperties>
</file>