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6" r:id="rId3"/>
  </p:sldMasterIdLst>
  <p:sldIdLst>
    <p:sldId id="280" r:id="rId4"/>
    <p:sldId id="293" r:id="rId5"/>
    <p:sldId id="283" r:id="rId6"/>
    <p:sldId id="282" r:id="rId7"/>
    <p:sldId id="290" r:id="rId8"/>
    <p:sldId id="281" r:id="rId9"/>
    <p:sldId id="294" r:id="rId10"/>
    <p:sldId id="292" r:id="rId11"/>
    <p:sldId id="296" r:id="rId12"/>
    <p:sldId id="285" r:id="rId13"/>
    <p:sldId id="284" r:id="rId14"/>
    <p:sldId id="287" r:id="rId15"/>
    <p:sldId id="298" r:id="rId16"/>
    <p:sldId id="288" r:id="rId17"/>
    <p:sldId id="286" r:id="rId18"/>
    <p:sldId id="291" r:id="rId19"/>
    <p:sldId id="29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40" y="-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11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1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61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8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74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3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44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63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49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95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6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7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33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71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1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02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57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40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40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23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64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21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5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39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50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99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79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8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3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4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8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7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2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4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1018" y="980734"/>
            <a:ext cx="6889576" cy="225157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uk-UA" sz="5400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rebuchet MS"/>
                <a:ea typeface="+mj-ea"/>
                <a:cs typeface="+mj-cs"/>
              </a:rPr>
              <a:t>Математика</a:t>
            </a:r>
            <a:br>
              <a:rPr kumimoji="0" lang="uk-UA" sz="5400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5400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rebuchet MS"/>
                <a:ea typeface="+mj-ea"/>
                <a:cs typeface="+mj-cs"/>
              </a:rPr>
              <a:t>2 клас</a:t>
            </a:r>
            <a:endParaRPr kumimoji="0" lang="ru-RU" sz="5400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7152" y="2924947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5400" b="1" dirty="0">
                <a:solidFill>
                  <a:schemeClr val="bg1"/>
                </a:solidFill>
                <a:latin typeface="UA Propisi" panose="02000508030000020003" pitchFamily="2" charset="0"/>
              </a:rPr>
              <a:t>Обчислення виразів за допомогою числового ряду. Кути многокутника. Прямий кут.</a:t>
            </a:r>
          </a:p>
        </p:txBody>
      </p:sp>
    </p:spTree>
    <p:extLst>
      <p:ext uri="{BB962C8B-B14F-4D97-AF65-F5344CB8AC3E}">
        <p14:creationId xmlns:p14="http://schemas.microsoft.com/office/powerpoint/2010/main" val="32181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290" t="50265" r="30436" b="27825"/>
          <a:stretch/>
        </p:blipFill>
        <p:spPr>
          <a:xfrm>
            <a:off x="107506" y="980728"/>
            <a:ext cx="892899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708" t="34461" r="31503" b="47123"/>
          <a:stretch/>
        </p:blipFill>
        <p:spPr>
          <a:xfrm>
            <a:off x="353200" y="188640"/>
            <a:ext cx="8640949" cy="1872208"/>
          </a:xfrm>
          <a:prstGeom prst="rect">
            <a:avLst/>
          </a:prstGeom>
        </p:spPr>
      </p:pic>
      <p:sp>
        <p:nvSpPr>
          <p:cNvPr id="3" name="Подзаголовок 8"/>
          <p:cNvSpPr txBox="1">
            <a:spLocks/>
          </p:cNvSpPr>
          <p:nvPr/>
        </p:nvSpPr>
        <p:spPr>
          <a:xfrm>
            <a:off x="353200" y="2204864"/>
            <a:ext cx="8539283" cy="1627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Задача 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Умова 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З  синіми квітами-8 вазонів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З червоними квітами-9 вазонів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З жовтими квітами-?</a:t>
            </a:r>
            <a:endParaRPr lang="ru-RU" sz="4000" b="1" dirty="0">
              <a:solidFill>
                <a:schemeClr val="bg1"/>
              </a:solidFill>
              <a:latin typeface="UA 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8"/>
          <p:cNvSpPr txBox="1">
            <a:spLocks/>
          </p:cNvSpPr>
          <p:nvPr/>
        </p:nvSpPr>
        <p:spPr>
          <a:xfrm>
            <a:off x="251523" y="188640"/>
            <a:ext cx="8539283" cy="1627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Задача 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Умова 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З  синіми квітами-8 вазонів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З червоними квітами-9 вазонів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З жовтими квітами-?</a:t>
            </a:r>
          </a:p>
          <a:p>
            <a:pPr algn="ctr"/>
            <a:r>
              <a:rPr lang="uk-UA" sz="4000" b="1" dirty="0" err="1" smtClean="0">
                <a:solidFill>
                  <a:schemeClr val="bg1"/>
                </a:solidFill>
                <a:latin typeface="UA Propisi" panose="02000508030000020003" pitchFamily="2" charset="0"/>
              </a:rPr>
              <a:t>Розв</a:t>
            </a:r>
            <a:r>
              <a:rPr lang="en-US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’</a:t>
            </a:r>
            <a:r>
              <a:rPr lang="uk-UA" sz="4000" b="1" dirty="0" err="1" smtClean="0">
                <a:solidFill>
                  <a:schemeClr val="bg1"/>
                </a:solidFill>
                <a:latin typeface="UA Propisi" panose="02000508030000020003" pitchFamily="2" charset="0"/>
              </a:rPr>
              <a:t>язання</a:t>
            </a:r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:</a:t>
            </a:r>
          </a:p>
          <a:p>
            <a:pPr marL="742950" indent="-742950" algn="just">
              <a:buFont typeface="Georgia" pitchFamily="18" charset="0"/>
              <a:buAutoNum type="arabicParenR"/>
            </a:pPr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8+9=17 ( вазонів )</a:t>
            </a:r>
          </a:p>
          <a:p>
            <a:pPr algn="just"/>
            <a:r>
              <a:rPr lang="uk-UA" sz="4000" b="1" dirty="0" smtClean="0">
                <a:solidFill>
                  <a:schemeClr val="bg1"/>
                </a:solidFill>
                <a:latin typeface="UA Propisi" panose="02000508030000020003" pitchFamily="2" charset="0"/>
              </a:rPr>
              <a:t>Відповідь: 17 вазонів.</a:t>
            </a:r>
            <a:endParaRPr lang="ru-RU" sz="4000" b="1" dirty="0">
              <a:solidFill>
                <a:schemeClr val="bg1"/>
              </a:solidFill>
              <a:latin typeface="UA 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2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207126" y="620773"/>
            <a:ext cx="1186249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5478" y="421169"/>
            <a:ext cx="6549050" cy="63643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prstClr val="white"/>
                </a:solidFill>
              </a:rPr>
              <a:t>Фізкультхвилинка з </a:t>
            </a:r>
            <a:r>
              <a:rPr lang="uk-UA" sz="2000" b="1" dirty="0" err="1" smtClean="0">
                <a:solidFill>
                  <a:prstClr val="white"/>
                </a:solidFill>
              </a:rPr>
              <a:t>Ютуб</a:t>
            </a:r>
            <a:r>
              <a:rPr lang="uk-UA" sz="2000" b="1" dirty="0" smtClean="0">
                <a:solidFill>
                  <a:prstClr val="white"/>
                </a:solidFill>
              </a:rPr>
              <a:t> каналу «З любов'ю до дітей» з </a:t>
            </a:r>
            <a:r>
              <a:rPr lang="uk-UA" sz="2000" b="1" dirty="0" err="1" smtClean="0">
                <a:solidFill>
                  <a:prstClr val="white"/>
                </a:solidFill>
              </a:rPr>
              <a:t>РоНікою</a:t>
            </a:r>
            <a:r>
              <a:rPr lang="uk-UA" sz="2000" b="1" dirty="0" smtClean="0">
                <a:solidFill>
                  <a:prstClr val="white"/>
                </a:solidFill>
              </a:rPr>
              <a:t>.</a:t>
            </a:r>
            <a:endParaRPr lang="uk-UA" sz="2000" b="1" dirty="0">
              <a:solidFill>
                <a:prstClr val="white"/>
              </a:solidFill>
            </a:endParaRPr>
          </a:p>
        </p:txBody>
      </p:sp>
      <p:pic>
        <p:nvPicPr>
          <p:cNvPr id="9" name="Picture 2" descr="Конструктор LEGO The LEGO Movie 70835 Рэксследователь Рэкса — Конструкторы  — купить по выгодной цене на Яндекс Маркет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885" y="3946361"/>
            <a:ext cx="1856483" cy="212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ougar Marine USA - San Benito Custom Built Boats - CougarMarineUSABoats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8" y="1350840"/>
            <a:ext cx="1946641" cy="25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Фізкультхвилинка - СКІК ТА СКОК - Веселі Дитячі Пісні - RoNika і ютуб канал З Любов'ю до Діт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6233" y="1350837"/>
            <a:ext cx="6701199" cy="502589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9394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835" t="51193" r="42436" b="32920"/>
          <a:stretch/>
        </p:blipFill>
        <p:spPr>
          <a:xfrm>
            <a:off x="353197" y="128558"/>
            <a:ext cx="8305224" cy="2076306"/>
          </a:xfrm>
          <a:prstGeom prst="rect">
            <a:avLst/>
          </a:prstGeom>
        </p:spPr>
      </p:pic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627484"/>
              </p:ext>
            </p:extLst>
          </p:nvPr>
        </p:nvGraphicFramePr>
        <p:xfrm>
          <a:off x="353197" y="2348880"/>
          <a:ext cx="8496936" cy="2743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34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6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7"/>
                    </a:ext>
                  </a:extLst>
                </a:gridCol>
              </a:tblGrid>
              <a:tr h="265727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727"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727"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727"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727"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5727"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5727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5727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5727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958182"/>
              </p:ext>
            </p:extLst>
          </p:nvPr>
        </p:nvGraphicFramePr>
        <p:xfrm>
          <a:off x="353197" y="5085184"/>
          <a:ext cx="8496936" cy="1524000"/>
        </p:xfrm>
        <a:graphic>
          <a:graphicData uri="http://schemas.openxmlformats.org/drawingml/2006/table">
            <a:tbl>
              <a:tblPr firstRow="1" bandRow="1"/>
              <a:tblGrid>
                <a:gridCol w="3034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6"/>
                    </a:ext>
                  </a:extLst>
                </a:gridCol>
                <a:gridCol w="303462">
                  <a:extLst>
                    <a:ext uri="{9D8B030D-6E8A-4147-A177-3AD203B41FA5}">
                      <a16:colId xmlns:a16="http://schemas.microsoft.com/office/drawing/2014/main" xmlns="" val="20027"/>
                    </a:ext>
                  </a:extLst>
                </a:gridCol>
              </a:tblGrid>
              <a:tr h="2657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254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7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254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7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7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7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4E67C8"/>
                      </a:solidFill>
                    </a:lnL>
                    <a:lnR w="12700" cmpd="sng">
                      <a:solidFill>
                        <a:srgbClr val="4E67C8"/>
                      </a:solidFill>
                    </a:lnR>
                    <a:lnT w="12700" cmpd="sng">
                      <a:solidFill>
                        <a:srgbClr val="4E67C8"/>
                      </a:solidFill>
                    </a:lnT>
                    <a:lnB w="12700" cmpd="sng">
                      <a:solidFill>
                        <a:srgbClr val="4E67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8271" y="2420888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prstClr val="black"/>
                </a:solidFill>
                <a:latin typeface="Propisi" pitchFamily="2" charset="0"/>
              </a:rPr>
              <a:t> </a:t>
            </a:r>
            <a:r>
              <a:rPr lang="uk-UA" sz="4000" b="1" dirty="0" smtClean="0">
                <a:solidFill>
                  <a:prstClr val="black"/>
                </a:solidFill>
                <a:latin typeface="Propisi" pitchFamily="2" charset="0"/>
              </a:rPr>
              <a:t>  </a:t>
            </a:r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Приклади </a:t>
            </a:r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№ 307</a:t>
            </a:r>
            <a:endParaRPr lang="uk-UA" sz="4000" b="1" dirty="0" smtClean="0">
              <a:solidFill>
                <a:prstClr val="black"/>
              </a:solidFill>
              <a:latin typeface="Propisi" pitchFamily="2" charset="0"/>
            </a:endParaRPr>
          </a:p>
          <a:p>
            <a:r>
              <a:rPr lang="uk-UA" sz="4000" b="1" dirty="0">
                <a:solidFill>
                  <a:prstClr val="black"/>
                </a:solidFill>
                <a:latin typeface="UA Propisi" panose="02000508030000020003" pitchFamily="2" charset="0"/>
              </a:rPr>
              <a:t> </a:t>
            </a:r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 12-6= 6</a:t>
            </a:r>
          </a:p>
          <a:p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  7+5= 12</a:t>
            </a:r>
          </a:p>
          <a:p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  12+5= 17</a:t>
            </a:r>
          </a:p>
        </p:txBody>
      </p:sp>
      <p:sp>
        <p:nvSpPr>
          <p:cNvPr id="8" name="Овал 7"/>
          <p:cNvSpPr/>
          <p:nvPr/>
        </p:nvSpPr>
        <p:spPr>
          <a:xfrm>
            <a:off x="1925907" y="3122096"/>
            <a:ext cx="398909" cy="576064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2" y="4295060"/>
            <a:ext cx="504056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79" y="3698160"/>
            <a:ext cx="555581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01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560" t="22479" r="30117" b="65620"/>
          <a:stretch/>
        </p:blipFill>
        <p:spPr>
          <a:xfrm>
            <a:off x="467544" y="116632"/>
            <a:ext cx="8320924" cy="1152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8" y="1340768"/>
            <a:ext cx="829151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713" y="1367333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prstClr val="white"/>
                </a:solidFill>
                <a:latin typeface="Propisi" pitchFamily="2" charset="0"/>
              </a:rPr>
              <a:t> </a:t>
            </a:r>
            <a:r>
              <a:rPr lang="uk-UA" sz="4000" b="1" dirty="0" smtClean="0">
                <a:solidFill>
                  <a:prstClr val="white"/>
                </a:solidFill>
                <a:latin typeface="Propisi" pitchFamily="2" charset="0"/>
              </a:rPr>
              <a:t>  </a:t>
            </a:r>
            <a:r>
              <a:rPr lang="uk-UA" sz="4000" b="1" dirty="0">
                <a:solidFill>
                  <a:prstClr val="black"/>
                </a:solidFill>
                <a:latin typeface="UA Propisi" panose="02000508030000020003" pitchFamily="2" charset="0"/>
              </a:rPr>
              <a:t>П</a:t>
            </a:r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риклади </a:t>
            </a:r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№ 305</a:t>
            </a:r>
          </a:p>
          <a:p>
            <a:pPr algn="just"/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9+6=15             </a:t>
            </a:r>
          </a:p>
          <a:p>
            <a:pPr algn="just"/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15-9=6             17-1=16</a:t>
            </a:r>
          </a:p>
          <a:p>
            <a:pPr algn="just"/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6+4=10             16-8=8</a:t>
            </a:r>
          </a:p>
          <a:p>
            <a:pPr algn="just"/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10-8=2             8+5=13</a:t>
            </a:r>
          </a:p>
          <a:p>
            <a:pPr algn="just"/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2+5=7              13-4=9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7" y="1844824"/>
            <a:ext cx="20605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1763689" y="2060848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716016" y="4599605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603147" y="3933056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88025" y="3272363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693384" y="2717304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16016" y="2072494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63689" y="2696555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783534" y="3284567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816462" y="3940882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716832" y="4495202"/>
            <a:ext cx="504056" cy="504056"/>
          </a:xfrm>
          <a:prstGeom prst="ellipse">
            <a:avLst/>
          </a:prstGeom>
          <a:solidFill>
            <a:srgbClr val="4E67C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4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164" t="66052" r="29513" b="22047"/>
          <a:stretch/>
        </p:blipFill>
        <p:spPr>
          <a:xfrm>
            <a:off x="467544" y="2708920"/>
            <a:ext cx="8320924" cy="115212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54990" y="0"/>
            <a:ext cx="6858000" cy="238760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Домашнє завдання</a:t>
            </a:r>
            <a:br>
              <a:rPr lang="uk-UA" sz="5400" b="1" dirty="0" smtClean="0">
                <a:solidFill>
                  <a:schemeClr val="bg1"/>
                </a:solidFill>
              </a:rPr>
            </a:br>
            <a:r>
              <a:rPr lang="uk-UA" sz="5400" b="1" dirty="0" smtClean="0">
                <a:solidFill>
                  <a:schemeClr val="bg1"/>
                </a:solidFill>
              </a:rPr>
              <a:t> № 308, ст. 50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87624" y="4293096"/>
            <a:ext cx="6858000" cy="1655762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chemeClr val="bg1"/>
                </a:solidFill>
              </a:rPr>
              <a:t>оцінювання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uk-UA" sz="4800" b="1" dirty="0" smtClean="0">
                <a:solidFill>
                  <a:srgbClr val="E7E6E6"/>
                </a:solidFill>
                <a:latin typeface="Arial" charset="0"/>
              </a:rPr>
              <a:t>Як ви попрацювали?</a:t>
            </a:r>
            <a:endParaRPr lang="ru-RU" sz="4800" b="1" dirty="0" smtClean="0">
              <a:solidFill>
                <a:srgbClr val="E7E6E6"/>
              </a:solidFill>
              <a:latin typeface="Arial" charset="0"/>
            </a:endParaRPr>
          </a:p>
        </p:txBody>
      </p:sp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611190" y="1268416"/>
            <a:ext cx="4824412" cy="1584325"/>
          </a:xfrm>
          <a:prstGeom prst="ellipse">
            <a:avLst/>
          </a:prstGeom>
          <a:solidFill>
            <a:srgbClr val="2FBB2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6000" b="1" dirty="0">
                <a:solidFill>
                  <a:prstClr val="black"/>
                </a:solidFill>
              </a:rPr>
              <a:t>Було легко</a:t>
            </a:r>
            <a:endParaRPr lang="ru-RU" sz="6000" b="1" dirty="0">
              <a:solidFill>
                <a:prstClr val="black"/>
              </a:solidFill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2124078" y="2852738"/>
            <a:ext cx="4824413" cy="15843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4800" b="1" dirty="0">
                <a:solidFill>
                  <a:prstClr val="black"/>
                </a:solidFill>
              </a:rPr>
              <a:t>Не все вдалося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563938" y="4508506"/>
            <a:ext cx="4824412" cy="1584325"/>
          </a:xfrm>
          <a:prstGeom prst="ellipse">
            <a:avLst/>
          </a:prstGeom>
          <a:solidFill>
            <a:srgbClr val="F40A1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6000" b="1" dirty="0">
                <a:solidFill>
                  <a:prstClr val="black"/>
                </a:solidFill>
              </a:rPr>
              <a:t>Було важко</a:t>
            </a:r>
            <a:endParaRPr lang="ru-RU" sz="6000" b="1" dirty="0">
              <a:solidFill>
                <a:prstClr val="black"/>
              </a:solidFill>
            </a:endParaRPr>
          </a:p>
        </p:txBody>
      </p:sp>
      <p:sp>
        <p:nvSpPr>
          <p:cNvPr id="2050" name="AutoShape 2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52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54" name="AutoShape 6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56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406" t="39278" r="3813" b="22645"/>
          <a:stretch/>
        </p:blipFill>
        <p:spPr bwMode="auto">
          <a:xfrm>
            <a:off x="251520" y="1412776"/>
            <a:ext cx="8640960" cy="468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12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abetkaland.in.ua/wp-content/uploads/2018/11/sklad-chysla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12048" r="71178" b="65150"/>
          <a:stretch/>
        </p:blipFill>
        <p:spPr bwMode="auto">
          <a:xfrm>
            <a:off x="1619675" y="476672"/>
            <a:ext cx="3423989" cy="57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55250"/>
          <a:stretch/>
        </p:blipFill>
        <p:spPr>
          <a:xfrm>
            <a:off x="5220072" y="1412776"/>
            <a:ext cx="3707904" cy="12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betkaland.in.ua/wp-content/uploads/2018/11/sklad-chysla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11974" r="88074" b="65224"/>
          <a:stretch/>
        </p:blipFill>
        <p:spPr bwMode="auto">
          <a:xfrm>
            <a:off x="755579" y="931615"/>
            <a:ext cx="3423989" cy="57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betkaland.in.ua/wp-content/uploads/2018/11/sklad-chysla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t="12335" r="79722" b="64863"/>
          <a:stretch/>
        </p:blipFill>
        <p:spPr bwMode="auto">
          <a:xfrm>
            <a:off x="4499995" y="931615"/>
            <a:ext cx="3423989" cy="57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745" y="116632"/>
            <a:ext cx="8638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Обчисли вирази і дізнайся, скільки кілограмів буряка, гарбуза і картоплі зібрав дідусь Олексій на грядці.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65" y="1697391"/>
            <a:ext cx="1953754" cy="419252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633">
            <a:off x="3103206" y="1840751"/>
            <a:ext cx="1245419" cy="172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633">
            <a:off x="4972279" y="1863992"/>
            <a:ext cx="1245419" cy="172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633">
            <a:off x="6919633" y="1818675"/>
            <a:ext cx="1245419" cy="172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9875" y="2196988"/>
            <a:ext cx="4965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6</a:t>
            </a:r>
            <a:r>
              <a:rPr kumimoji="0" lang="uk-UA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  +   </a:t>
            </a:r>
            <a:r>
              <a:rPr kumimoji="0" lang="uk-UA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9</a:t>
            </a:r>
            <a:r>
              <a:rPr kumimoji="0" lang="uk-UA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   =   </a:t>
            </a:r>
            <a:r>
              <a:rPr kumimoji="0" lang="uk-UA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8" y="3799892"/>
            <a:ext cx="1415954" cy="13844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791774"/>
            <a:ext cx="1415954" cy="13844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364" y="3784290"/>
            <a:ext cx="1415954" cy="13844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0791" y="4073413"/>
            <a:ext cx="5114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7    +   5    =   ?</a:t>
            </a:r>
            <a:endParaRPr kumimoji="0" lang="uk-UA" sz="6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4" name="Picture 3" descr="C:\Users\Home\Desktop\Новая папка\101837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72">
            <a:off x="2958415" y="5387452"/>
            <a:ext cx="1280162" cy="10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Home\Desktop\Новая папка\101837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72">
            <a:off x="4834765" y="5414092"/>
            <a:ext cx="1280162" cy="10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Home\Desktop\Новая папка\101837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72">
            <a:off x="6752065" y="5387453"/>
            <a:ext cx="1280162" cy="10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67994" y="5318859"/>
            <a:ext cx="4844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9   +   8    =   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60606" y="2225538"/>
            <a:ext cx="127776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15</a:t>
            </a:r>
            <a:endParaRPr lang="ru-RU" sz="6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942365" y="4185194"/>
            <a:ext cx="1150493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</a:rPr>
              <a:t>12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82079" y="5432716"/>
            <a:ext cx="167105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</a:rPr>
              <a:t>17</a:t>
            </a:r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3" y="116632"/>
            <a:ext cx="8291513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60654"/>
            <a:ext cx="798222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prstClr val="white"/>
                </a:solidFill>
                <a:latin typeface="Propisi" pitchFamily="2" charset="0"/>
              </a:rPr>
              <a:t> </a:t>
            </a:r>
            <a:r>
              <a:rPr lang="uk-UA" sz="4000" b="1" dirty="0" smtClean="0">
                <a:solidFill>
                  <a:prstClr val="white"/>
                </a:solidFill>
                <a:latin typeface="Propisi" pitchFamily="2" charset="0"/>
              </a:rPr>
              <a:t>           </a:t>
            </a:r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10 ( десяте )</a:t>
            </a:r>
            <a:r>
              <a:rPr lang="uk-UA" sz="4000" b="1" dirty="0" smtClean="0">
                <a:solidFill>
                  <a:prstClr val="black"/>
                </a:solidFill>
                <a:latin typeface="Propisi" pitchFamily="2" charset="0"/>
              </a:rPr>
              <a:t> </a:t>
            </a:r>
            <a:r>
              <a:rPr lang="uk-UA" sz="40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листопада</a:t>
            </a:r>
          </a:p>
          <a:p>
            <a:pPr algn="ctr"/>
            <a:r>
              <a:rPr lang="uk-UA" sz="48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П</a:t>
            </a:r>
            <a:r>
              <a:rPr lang="en-US" sz="48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’</a:t>
            </a:r>
            <a:r>
              <a:rPr lang="uk-UA" sz="4800" b="1" dirty="0" err="1" smtClean="0">
                <a:solidFill>
                  <a:prstClr val="black"/>
                </a:solidFill>
                <a:latin typeface="UA Propisi" panose="02000508030000020003" pitchFamily="2" charset="0"/>
              </a:rPr>
              <a:t>ятниця</a:t>
            </a:r>
            <a:endParaRPr lang="uk-UA" sz="4800" b="1" dirty="0" smtClean="0">
              <a:solidFill>
                <a:prstClr val="black"/>
              </a:solidFill>
              <a:latin typeface="UA Propisi" panose="02000508030000020003" pitchFamily="2" charset="0"/>
            </a:endParaRPr>
          </a:p>
          <a:p>
            <a:pPr algn="ctr"/>
            <a:r>
              <a:rPr lang="uk-UA" sz="48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Класна робота</a:t>
            </a:r>
          </a:p>
          <a:p>
            <a:pPr algn="just"/>
            <a:r>
              <a:rPr lang="uk-UA" sz="48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Тема: Обчислення виразів за допомогою числового ряду. Кути многокутника. </a:t>
            </a:r>
            <a:r>
              <a:rPr lang="uk-UA" sz="48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Прямий кут</a:t>
            </a:r>
            <a:r>
              <a:rPr lang="uk-UA" sz="48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.</a:t>
            </a:r>
          </a:p>
          <a:p>
            <a:pPr algn="just"/>
            <a:r>
              <a:rPr lang="uk-UA" sz="4800" b="1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69   69    69    69   69    69   69   69</a:t>
            </a:r>
            <a:endParaRPr lang="uk-UA" sz="4800" b="1" dirty="0" smtClean="0">
              <a:solidFill>
                <a:prstClr val="black"/>
              </a:solidFill>
              <a:latin typeface="UA 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4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820891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7413" t="36908" r="3492" b="21643"/>
          <a:stretch/>
        </p:blipFill>
        <p:spPr bwMode="auto">
          <a:xfrm>
            <a:off x="458442" y="2441050"/>
            <a:ext cx="8136904" cy="4156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-2894"/>
            <a:ext cx="7632848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Найпростіша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геометрична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фігура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це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точка</a:t>
            </a:r>
            <a:endParaRPr lang="uk-UA" sz="2400" dirty="0" smtClean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Пряма </a:t>
            </a:r>
            <a:r>
              <a:rPr lang="uk-UA" sz="24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– це лінія яка не має початку і кінця</a:t>
            </a:r>
            <a:endParaRPr lang="ru-RU" sz="2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Відрізок – це частина прямої, яка має початок і кінець – точки, які позначаються великими літерами  - ім’я відрізка </a:t>
            </a:r>
            <a:endParaRPr lang="ru-RU" sz="2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uk-UA" sz="24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Промінь – це частина прямої, який має початок і не має кінця</a:t>
            </a:r>
            <a:endParaRPr lang="ru-RU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06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" b="2166"/>
          <a:stretch/>
        </p:blipFill>
        <p:spPr bwMode="auto">
          <a:xfrm>
            <a:off x="282576" y="1196758"/>
            <a:ext cx="8609904" cy="507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6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1556</TotalTime>
  <Words>231</Words>
  <Application>Microsoft Office PowerPoint</Application>
  <PresentationFormat>Экран (4:3)</PresentationFormat>
  <Paragraphs>48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Домашнє завдання  № 308, ст. 50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</dc:title>
  <dc:creator>Пользователь</dc:creator>
  <cp:lastModifiedBy>Пользователь Windows</cp:lastModifiedBy>
  <cp:revision>28</cp:revision>
  <dcterms:created xsi:type="dcterms:W3CDTF">2019-11-07T21:35:21Z</dcterms:created>
  <dcterms:modified xsi:type="dcterms:W3CDTF">2023-11-12T10:45:17Z</dcterms:modified>
</cp:coreProperties>
</file>