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C1"/>
    <a:srgbClr val="B7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9FAB-ED64-4952-A636-8E38EF891461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6B342-3423-4C90-8057-AEB8DB647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6B342-3423-4C90-8057-AEB8DB6471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9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okjqo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396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Дев’ятнадцяте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грудня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Дистанційна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робота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Читацький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практикум. </a:t>
            </a:r>
            <a:endParaRPr lang="ru-RU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Соціально-психологічна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драма. 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Ключі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» до </a:t>
            </a:r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прочитання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Рецензія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театральну</a:t>
            </a:r>
            <a:endParaRPr lang="ru-RU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постановку драматичного </a:t>
            </a:r>
            <a:r>
              <a:rPr lang="ru-RU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2640980"/>
            <a:ext cx="4769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Мета: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повторити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особливості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драматичних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творів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;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навчати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учнів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розуміти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особливості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драми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робити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узагальнення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висловлювати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власну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думку;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аналізувати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ідеї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та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проблеми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які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лежать в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основі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драматичного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твору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розвивати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зв'язне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усне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мовлення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школярів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давати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власну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оцінку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культурно-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мистецьким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явищам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навички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роботи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із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джерелами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;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виховувати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прагнення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до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літературної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освіти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естетичний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смак.</a:t>
            </a:r>
          </a:p>
        </p:txBody>
      </p:sp>
      <p:pic>
        <p:nvPicPr>
          <p:cNvPr id="1029" name="Picture 5" descr="C:\Users\AMD\Desktop\мик анн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1"/>
          <a:stretch/>
        </p:blipFill>
        <p:spPr bwMode="auto">
          <a:xfrm>
            <a:off x="395536" y="2705056"/>
            <a:ext cx="2720747" cy="21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D\Desktop\анна 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2"/>
          <a:stretch/>
        </p:blipFill>
        <p:spPr bwMode="auto">
          <a:xfrm>
            <a:off x="2123728" y="4221088"/>
            <a:ext cx="2191354" cy="18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D\Desktop\анна ми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5342"/>
            <a:ext cx="2328128" cy="15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16" y="548680"/>
            <a:ext cx="4752586" cy="316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Література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не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тільки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розважає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а й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дає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людині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уроки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Уроки,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можна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отримати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театрі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слухаючи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акторські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репліки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проймаючись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атмосферою театрального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дійства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Чим </a:t>
            </a:r>
            <a:r>
              <a:rPr lang="ru-RU" sz="2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талановитішим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буде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режисер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тим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ефективнішим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стане урок.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Якщо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проглянути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історію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людства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стане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зрозумілим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драматичне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мистецтво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виходило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перший план 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складні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часи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історії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світу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континенту.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Мабуть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причина 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спробі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вплинути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формування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світогляду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людини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допомогою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театральної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вистави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:,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передаючи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думку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автора через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 до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глядача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 -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одна з причин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популярності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драматичного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мистецтва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8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561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Великий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Мольєр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писав: «Театр…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володіє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безмежними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можливостями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виправлення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характеру… Ми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завдаємо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порокам тяжкого удару,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виставляючи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загальне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посміховище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036"/>
            <a:ext cx="2087750" cy="19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7405" y="2035190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Згадуючи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слова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Шекспіра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про те,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світ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є театром, а люди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ньому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акторами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особливо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чітко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розумієш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людина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все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бере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себе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якусь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роль 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соціумі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грає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силу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своїх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можливостей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психологічних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особливостей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Можливо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друга причина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популярності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театрального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5055" y="400506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щоб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урок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геніального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драматурга став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корисним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потрібно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вміти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прочитати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».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твір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Тому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сьогодні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ми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будемо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шукати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ключі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». для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прочитання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соціально-психологічної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драми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 b="16476"/>
          <a:stretch/>
        </p:blipFill>
        <p:spPr bwMode="auto">
          <a:xfrm>
            <a:off x="305754" y="2132856"/>
            <a:ext cx="2143125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085184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dirty="0">
                <a:solidFill>
                  <a:srgbClr val="FF97C1"/>
                </a:solidFill>
              </a:rPr>
              <a:t>Дра́ма (дав.-гр. </a:t>
            </a:r>
            <a:r>
              <a:rPr lang="el-GR" dirty="0">
                <a:solidFill>
                  <a:srgbClr val="FF97C1"/>
                </a:solidFill>
                <a:latin typeface="Georgia" panose="02040502050405020303" pitchFamily="18" charset="0"/>
              </a:rPr>
              <a:t>δρᾶμα — «</a:t>
            </a:r>
            <a:r>
              <a:rPr lang="vi-VN" dirty="0">
                <a:solidFill>
                  <a:srgbClr val="FF97C1"/>
                </a:solidFill>
              </a:rPr>
              <a:t>дія», «діяння», «дійство») — один з літературних родів, який змальовує світ у формі дії, здебільшого призначений для сценічного втілення.</a:t>
            </a:r>
            <a:endParaRPr lang="ru-RU" dirty="0">
              <a:solidFill>
                <a:srgbClr val="FF97C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97C1"/>
                </a:solidFill>
                <a:latin typeface="Georgia" panose="02040502050405020303" pitchFamily="18" charset="0"/>
              </a:rPr>
              <a:t>  </a:t>
            </a:r>
            <a:r>
              <a:rPr lang="ru-RU" b="1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Фронтальна</a:t>
            </a:r>
            <a:r>
              <a:rPr lang="ru-RU" b="1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бесіда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endParaRPr lang="ru-RU" b="1" dirty="0" smtClean="0">
              <a:solidFill>
                <a:srgbClr val="FF97C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чому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полягає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особливість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драми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Дайте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соціально-психологічної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драми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таке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ремарка? Яку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роль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відіграють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авторські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ремарки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впливає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сприйняття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одяг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сцени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».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декорації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відсутність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костюми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акторів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uk-UA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Як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впливає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на ваш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погляд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попереднє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знайомство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твором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перегляд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п’єси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театрі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943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Д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рама 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поділяється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дії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дії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поділяються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на яви (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сцени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картини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). Основу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драматичних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творів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становлять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монологи,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діалоги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полілоги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тобто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репліки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)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персонажів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авторські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ремарки.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04864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Соціально-психологічна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драма -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твір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у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якому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відображається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зіткнення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внутрішніх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поривань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героя з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соціальними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обставинами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глибоко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розкривається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психологія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персонажів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їхні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вчинки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думки і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почуття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свідчать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про стан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суспільних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відношень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і про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їх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вплив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духовний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світ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людини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295" y="3861048"/>
            <a:ext cx="8933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Ремарку з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літературознавчого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погляду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тлумачать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як «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авторські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пояснення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умов та часу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дії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зовнішнього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вигляду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й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поведінки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дійових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осіб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їхньої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міміки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інтонації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психологічного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змісту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висловлень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тощо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598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2.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Евристична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бесіда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спрямована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на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пошук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«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ключів</a:t>
            </a:r>
            <a:r>
              <a:rPr lang="ru-RU" b="1" dirty="0" smtClean="0">
                <a:solidFill>
                  <a:srgbClr val="FF97C1"/>
                </a:solidFill>
                <a:latin typeface="Georgia" panose="02040502050405020303" pitchFamily="18" charset="0"/>
              </a:rPr>
              <a:t>».</a:t>
            </a:r>
          </a:p>
          <a:p>
            <a:pPr algn="ctr"/>
            <a:endParaRPr lang="ru-RU" b="1" dirty="0">
              <a:solidFill>
                <a:srgbClr val="FF97C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впливає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розуміння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ідейно-художнього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змісту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п’єси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знання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біографії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автора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історії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Яку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допомогу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дасть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знання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світогляду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автора,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політичних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естетичних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етичних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переконань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Для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чого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потрібно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розуміти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особливості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мистецького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напряму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річищі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створена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п’єса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особливостей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часу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соціуму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представниками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герої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драматичного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✵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слід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звертати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особливу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увагу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час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читання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тексту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3033826"/>
            <a:ext cx="968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(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Художні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засоби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композиція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мова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персонажів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художні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endParaRPr lang="ru-RU" dirty="0" smtClean="0">
              <a:solidFill>
                <a:srgbClr val="FF97C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                         </a:t>
            </a:r>
            <a:r>
              <a:rPr lang="ru-RU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деталі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FF97C1"/>
                </a:solidFill>
                <a:latin typeface="Georgia" panose="02040502050405020303" pitchFamily="18" charset="0"/>
              </a:rPr>
              <a:t>підтекст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FF97C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FF97C1"/>
                </a:solidFill>
                <a:latin typeface="Georgia" panose="02040502050405020303" pitchFamily="18" charset="0"/>
              </a:rPr>
              <a:t>тощо</a:t>
            </a:r>
            <a:r>
              <a:rPr lang="ru-RU" dirty="0">
                <a:solidFill>
                  <a:srgbClr val="FF97C1"/>
                </a:solidFill>
                <a:latin typeface="Georgia" panose="02040502050405020303" pitchFamily="18" charset="0"/>
              </a:rPr>
              <a:t>.)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54" y="3789040"/>
            <a:ext cx="4834508" cy="284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4868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3. </a:t>
            </a:r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Словникова</a:t>
            </a:r>
            <a:r>
              <a:rPr lang="ru-RU" b="1" dirty="0">
                <a:solidFill>
                  <a:srgbClr val="FF97C1"/>
                </a:solidFill>
                <a:latin typeface="Georgia" panose="02040502050405020303" pitchFamily="18" charset="0"/>
              </a:rPr>
              <a:t> робота</a:t>
            </a: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Згадайте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рецензії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яке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давалося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уроці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присвяченому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пошуку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ключів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». для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прочитання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ліричного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16832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Довідка</a:t>
            </a:r>
            <a:endParaRPr lang="ru-RU" b="1" dirty="0">
              <a:solidFill>
                <a:srgbClr val="FF97C1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Рецензія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відгук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розбір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оцінка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художнього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літературного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театрального,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музичного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кінематографічного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.),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наукового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науково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-популярного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; жанр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літературної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критики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газетно-журнальної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публіцистики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рецензії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необхідно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проаналізувати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твір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так,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щоб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стала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зрозумілою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тема,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ідейна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спрямованість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характер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героїв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зміст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вчинків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їхній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настрій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позиція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автора.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9" y="2124075"/>
            <a:ext cx="4285821" cy="40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762" y="1002948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1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Тема й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ідея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спектаклю.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Прокоментуйте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назву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2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Час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епоха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про яку говориться в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п’єсі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3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У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чому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сутність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конфлікту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4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Образна система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5. Як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композиція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пов’язана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ідеями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образами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6.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Аналіз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характеру,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створеного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актором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—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виконавцем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головної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ролі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7.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Мовний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портрет героя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8. Як оформлена сцена?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відповідають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костюми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героїв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часу, у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якому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відбуваються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дії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9.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сподобалося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сподобалося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постановці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спектаклю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10.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Висловіть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свою думку про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зміст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проблеми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які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порушує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автор, про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ідею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твору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актуальні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вони в наш час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11.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виправдалися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ваші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сподівання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 перегляду </a:t>
            </a:r>
            <a:r>
              <a:rPr lang="ru-RU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п’єси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399"/>
            <a:ext cx="2110421" cy="211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2650" y="602838"/>
            <a:ext cx="4924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97C1"/>
                </a:solidFill>
                <a:latin typeface="Georgia" panose="02040502050405020303" pitchFamily="18" charset="0"/>
              </a:rPr>
              <a:t>4. </a:t>
            </a:r>
            <a:r>
              <a:rPr lang="ru-RU" sz="2000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Пам'ятка</a:t>
            </a:r>
            <a:r>
              <a:rPr lang="ru-RU" sz="2000" b="1" dirty="0">
                <a:solidFill>
                  <a:srgbClr val="FF97C1"/>
                </a:solidFill>
                <a:latin typeface="Georgia" panose="02040502050405020303" pitchFamily="18" charset="0"/>
              </a:rPr>
              <a:t> «</a:t>
            </a:r>
            <a:r>
              <a:rPr lang="ru-RU" sz="2000" b="1" dirty="0" err="1">
                <a:solidFill>
                  <a:srgbClr val="FF97C1"/>
                </a:solidFill>
                <a:latin typeface="Georgia" panose="02040502050405020303" pitchFamily="18" charset="0"/>
              </a:rPr>
              <a:t>Рецензія</a:t>
            </a:r>
            <a:r>
              <a:rPr lang="ru-RU" sz="2000" b="1" dirty="0">
                <a:solidFill>
                  <a:srgbClr val="FF97C1"/>
                </a:solidFill>
                <a:latin typeface="Georgia" panose="02040502050405020303" pitchFamily="18" charset="0"/>
              </a:rPr>
              <a:t> на </a:t>
            </a:r>
            <a:r>
              <a:rPr lang="ru-RU" sz="2000" b="1" dirty="0" err="1">
                <a:solidFill>
                  <a:srgbClr val="FF97C1"/>
                </a:solidFill>
                <a:latin typeface="Georgia" panose="02040502050405020303" pitchFamily="18" charset="0"/>
              </a:rPr>
              <a:t>виставу</a:t>
            </a:r>
            <a:r>
              <a:rPr lang="ru-RU" sz="2000" b="1" dirty="0">
                <a:solidFill>
                  <a:srgbClr val="FF97C1"/>
                </a:solidFill>
                <a:latin typeface="Georgia" panose="02040502050405020303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242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AMD\Desktop\анна мих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97" y="3048002"/>
            <a:ext cx="3131905" cy="21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MD\Desktop\сце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3" y="4713634"/>
            <a:ext cx="2887087" cy="19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4" y="116632"/>
            <a:ext cx="4845766" cy="282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747692"/>
            <a:ext cx="3744416" cy="231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271597"/>
            <a:ext cx="432048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Домашнє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завдання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1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r>
              <a:rPr lang="ru-RU" dirty="0" err="1" smtClean="0">
                <a:latin typeface="Georgia" panose="02040502050405020303" pitchFamily="18" charset="0"/>
              </a:rPr>
              <a:t>Переглянути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виставу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Київського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обласного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музичного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академічного</a:t>
            </a:r>
            <a:r>
              <a:rPr lang="ru-RU" dirty="0">
                <a:latin typeface="Georgia" panose="02040502050405020303" pitchFamily="18" charset="0"/>
              </a:rPr>
              <a:t> театру </a:t>
            </a:r>
            <a:r>
              <a:rPr lang="ru-RU" dirty="0" err="1">
                <a:latin typeface="Georgia" panose="02040502050405020303" pitchFamily="18" charset="0"/>
              </a:rPr>
              <a:t>ім</a:t>
            </a:r>
            <a:r>
              <a:rPr lang="ru-RU" dirty="0">
                <a:latin typeface="Georgia" panose="02040502050405020303" pitchFamily="18" charset="0"/>
              </a:rPr>
              <a:t>. П.К. </a:t>
            </a:r>
            <a:r>
              <a:rPr lang="ru-RU" dirty="0" err="1">
                <a:latin typeface="Georgia" panose="02040502050405020303" pitchFamily="18" charset="0"/>
              </a:rPr>
              <a:t>Саксаганського</a:t>
            </a:r>
            <a:r>
              <a:rPr lang="ru-RU" dirty="0">
                <a:latin typeface="Georgia" panose="02040502050405020303" pitchFamily="18" charset="0"/>
              </a:rPr>
              <a:t> "</a:t>
            </a:r>
            <a:r>
              <a:rPr lang="ru-RU" dirty="0" err="1">
                <a:latin typeface="Georgia" panose="02040502050405020303" pitchFamily="18" charset="0"/>
              </a:rPr>
              <a:t>Украдене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щастя</a:t>
            </a:r>
            <a:r>
              <a:rPr lang="ru-RU" dirty="0">
                <a:latin typeface="Georgia" panose="02040502050405020303" pitchFamily="18" charset="0"/>
              </a:rPr>
              <a:t>" </a:t>
            </a:r>
            <a:r>
              <a:rPr lang="ru-RU" dirty="0">
                <a:latin typeface="Georgia" panose="02040502050405020303" pitchFamily="18" charset="0"/>
                <a:hlinkClick r:id="rId6"/>
              </a:rPr>
              <a:t>http://</a:t>
            </a:r>
            <a:r>
              <a:rPr lang="ru-RU" dirty="0" smtClean="0">
                <a:latin typeface="Georgia" panose="02040502050405020303" pitchFamily="18" charset="0"/>
                <a:hlinkClick r:id="rId6"/>
              </a:rPr>
              <a:t>surl.li/okjqo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2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r>
              <a:rPr lang="ru-RU" dirty="0" err="1" smtClean="0">
                <a:latin typeface="Georgia" panose="02040502050405020303" pitchFamily="18" charset="0"/>
              </a:rPr>
              <a:t>Скласти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рецензію</a:t>
            </a:r>
            <a:r>
              <a:rPr lang="ru-RU" dirty="0">
                <a:latin typeface="Georgia" panose="02040502050405020303" pitchFamily="18" charset="0"/>
              </a:rPr>
              <a:t> на </a:t>
            </a:r>
            <a:r>
              <a:rPr lang="ru-RU" dirty="0" err="1">
                <a:latin typeface="Georgia" panose="02040502050405020303" pitchFamily="18" charset="0"/>
              </a:rPr>
              <a:t>переглянутий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твір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7172" name="Picture 4" descr="C:\Users\AMD\Desktop\теат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6" y="4259"/>
            <a:ext cx="772321" cy="14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MD\Desktop\ан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6" y="4510432"/>
            <a:ext cx="1937895" cy="13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852</Words>
  <Application>Microsoft Office PowerPoint</Application>
  <PresentationFormat>Экран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AMD</dc:creator>
  <cp:lastModifiedBy>AMD</cp:lastModifiedBy>
  <cp:revision>13</cp:revision>
  <dcterms:created xsi:type="dcterms:W3CDTF">2023-12-18T16:56:03Z</dcterms:created>
  <dcterms:modified xsi:type="dcterms:W3CDTF">2024-01-02T05:37:24Z</dcterms:modified>
</cp:coreProperties>
</file>