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4" r:id="rId11"/>
    <p:sldId id="266" r:id="rId12"/>
    <p:sldId id="267" r:id="rId13"/>
    <p:sldId id="268" r:id="rId14"/>
    <p:sldId id="265" r:id="rId15"/>
    <p:sldId id="269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628384" cy="1800200"/>
          </a:xfrm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Статеві клітини. Запліднення</a:t>
            </a:r>
            <a:endParaRPr 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702795" cy="35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128792" cy="128215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Порівняння </a:t>
            </a:r>
            <a:b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гамет людини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689749"/>
              </p:ext>
            </p:extLst>
          </p:nvPr>
        </p:nvGraphicFramePr>
        <p:xfrm>
          <a:off x="323529" y="1916832"/>
          <a:ext cx="8629749" cy="32027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8231"/>
                <a:gridCol w="3172292"/>
                <a:gridCol w="3369226"/>
              </a:tblGrid>
              <a:tr h="505319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Характеристика 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♂ </a:t>
                      </a:r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Сперматозоїд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♀ </a:t>
                      </a:r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Яйцеклітина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66303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Значення 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передача спадкового матеріалу;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забезпечує зустріч з яйцеклітиною та проникнення в неї;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вносить в яйцеклітину центриолі, необхідні для поділу зиготи</a:t>
                      </a:r>
                      <a:endParaRPr lang="uk-UA" sz="19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передача спадкового матеріалу майбутньому організму;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містить запас поживних речовин для зиготи</a:t>
                      </a:r>
                      <a:endParaRPr lang="uk-UA" sz="19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20" y="188640"/>
            <a:ext cx="1605558" cy="1605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57192"/>
            <a:ext cx="1248105" cy="1485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34322"/>
            <a:ext cx="1733178" cy="1483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32067" r="6746"/>
          <a:stretch/>
        </p:blipFill>
        <p:spPr bwMode="auto">
          <a:xfrm>
            <a:off x="7009791" y="5137616"/>
            <a:ext cx="1971550" cy="14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3528392" cy="148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95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Гаметогенез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584176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процес утворення гамет – овогенез (</a:t>
            </a:r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  <a:cs typeface="Times New Roman"/>
              </a:rPr>
              <a:t>♀), сперматогенез (♂)</a:t>
            </a:r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розвиток гамет в статевих залозах </a:t>
            </a:r>
            <a:r>
              <a:rPr lang="uk-UA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гонадах</a:t>
            </a:r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(тварини) або у </a:t>
            </a:r>
            <a:r>
              <a:rPr lang="uk-UA" sz="2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гаметангіях</a:t>
            </a:r>
            <a:r>
              <a:rPr lang="uk-UA" sz="2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(рослини, гриби)</a:t>
            </a:r>
          </a:p>
          <a:p>
            <a:endParaRPr lang="uk-UA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52661"/>
              </p:ext>
            </p:extLst>
          </p:nvPr>
        </p:nvGraphicFramePr>
        <p:xfrm>
          <a:off x="395536" y="2996952"/>
          <a:ext cx="8424936" cy="3535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0689"/>
                <a:gridCol w="6374247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Основні етапи гаметогенезу</a:t>
                      </a:r>
                      <a:endParaRPr lang="uk-UA" sz="28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1. Стадія розмноження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Клітини-попередники (овогонії й  сперматогонії) розмножуються шляхом мітозу, їхня кількість збільшується</a:t>
                      </a:r>
                      <a:endParaRPr lang="uk-UA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uk-UA" sz="20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Стадія росту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Утворені овогонії й сперматогонії ростуть й перетворюються на сперматоцити й овоцити І порядку</a:t>
                      </a:r>
                      <a:endParaRPr lang="uk-UA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3. Стадія дозрівання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Овоцити й сперматоцити І порядку  діляться шляхом мейозу. Післі першого поділу утворюються сперматоцити та овоцити ІІ порядку, після другого</a:t>
                      </a:r>
                      <a:r>
                        <a:rPr lang="uk-UA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поділу – сперматиди та овотиди</a:t>
                      </a:r>
                      <a:endParaRPr lang="uk-UA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90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99" y="152136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Схема гаметогенезу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4" b="10930"/>
          <a:stretch/>
        </p:blipFill>
        <p:spPr bwMode="auto">
          <a:xfrm>
            <a:off x="755576" y="1772816"/>
            <a:ext cx="780555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8285" y="1333997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Овогенез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295136"/>
            <a:ext cx="2428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Сперматогенез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844824"/>
            <a:ext cx="24416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b="1" u="sng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Стадія розмноження</a:t>
            </a:r>
            <a:endParaRPr lang="uk-UA" u="sng" dirty="0">
              <a:solidFill>
                <a:srgbClr val="5028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2263" y="3861048"/>
            <a:ext cx="144142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u="sng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Стадія рос</a:t>
            </a:r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ту</a:t>
            </a:r>
            <a:endParaRPr lang="uk-UA" sz="1600" dirty="0">
              <a:solidFill>
                <a:srgbClr val="5028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9830" y="4705031"/>
            <a:ext cx="123783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1600" b="1" u="sng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Стадія </a:t>
            </a:r>
          </a:p>
          <a:p>
            <a:pPr algn="ctr"/>
            <a:r>
              <a:rPr lang="uk-UA" sz="1600" b="1" u="sng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дозрівання</a:t>
            </a:r>
            <a:endParaRPr lang="uk-UA" sz="1600" u="sng" dirty="0">
              <a:solidFill>
                <a:srgbClr val="5028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026787"/>
            <a:ext cx="172034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полярні тільця</a:t>
            </a:r>
            <a:endParaRPr lang="uk-UA" sz="1600" dirty="0">
              <a:solidFill>
                <a:srgbClr val="5028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6365054"/>
            <a:ext cx="210987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u="sng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Стадія формування</a:t>
            </a:r>
            <a:endParaRPr lang="uk-UA" sz="1600" u="sng" dirty="0">
              <a:solidFill>
                <a:srgbClr val="5028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6030" y="6174425"/>
            <a:ext cx="171072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сперматозоони</a:t>
            </a:r>
            <a:endParaRPr lang="uk-UA" sz="1600" dirty="0">
              <a:solidFill>
                <a:srgbClr val="5028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6642" y="6047123"/>
            <a:ext cx="141096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502800"/>
                </a:solidFill>
                <a:latin typeface="Comic Sans MS" panose="030F0702030302020204" pitchFamily="66" charset="0"/>
              </a:rPr>
              <a:t>я</a:t>
            </a:r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йцеклітина</a:t>
            </a:r>
            <a:endParaRPr lang="uk-UA" sz="1600" dirty="0">
              <a:solidFill>
                <a:srgbClr val="5028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742914"/>
            <a:ext cx="156805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сперматогонії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89175" y="1791400"/>
            <a:ext cx="98135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овогонії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0159" y="3595502"/>
            <a:ext cx="170591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сперматоцити </a:t>
            </a:r>
          </a:p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І порядку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2280" y="3614827"/>
            <a:ext cx="119135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овоцити </a:t>
            </a:r>
          </a:p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І порядку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82" y="4509120"/>
            <a:ext cx="1705916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сперматоцити </a:t>
            </a:r>
          </a:p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ІІ порядку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89271" y="4010432"/>
            <a:ext cx="130356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овоцит</a:t>
            </a:r>
          </a:p>
          <a:p>
            <a:pPr algn="ctr"/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ІІ порядку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682" y="5169588"/>
            <a:ext cx="139333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сперматиди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9503" y="5688233"/>
            <a:ext cx="101341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овотида</a:t>
            </a:r>
            <a:endParaRPr lang="uk-UA" sz="16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6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44016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Порівняння овогенезу </a:t>
            </a:r>
            <a:b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й сперматогенезу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76251"/>
              </p:ext>
            </p:extLst>
          </p:nvPr>
        </p:nvGraphicFramePr>
        <p:xfrm>
          <a:off x="251520" y="1700808"/>
          <a:ext cx="8712968" cy="4800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46657"/>
                <a:gridCol w="44663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Сперматогенез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Овогенез 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Утворення й дозрівання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чоловічих гамет 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♂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Утворення й дозрівання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жіночих гамет 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♀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На стадії дозрівання з одного сперматоциту І порядку утворюються 4 однакові гаплоїдні клітини-сперматиди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Відбувається в три стадії: розмноження, ріст, дозрівання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На стадії формування сперматиди змінюються: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з кулястих клітин формуються видовжені сперматозоони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На стадії дозрівання з одного овоцита І порядку утворюються 4 неоднакові гаплоїдні клітини: одна велика яйцеклітина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і три дрібні полярні тільця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Дозрівання яйцеклітини завершується</a:t>
                      </a:r>
                      <a:r>
                        <a:rPr lang="uk-UA" sz="17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після її запліднення, а полярні тільця розсмоктуються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Розбіжності у формування сперматозоонів і яйцеклітин пояснюється їхніми функціями</a:t>
                      </a:r>
                      <a:endParaRPr lang="uk-UA" sz="17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19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Запліднення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800200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процес злиття зрілої чоловічої та жіночої статевих клітин (гамет) з утворенням зиготи;</a:t>
            </a:r>
          </a:p>
          <a:p>
            <a:r>
              <a:rPr lang="uk-UA" sz="2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зигота</a:t>
            </a:r>
            <a:r>
              <a:rPr lang="uk-UA" sz="22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– початок нового організму;</a:t>
            </a:r>
          </a:p>
          <a:p>
            <a:r>
              <a:rPr lang="uk-UA" sz="22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відновлення диплоїдного набору хромосом</a:t>
            </a:r>
          </a:p>
          <a:p>
            <a:endParaRPr lang="uk-UA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1279"/>
              </p:ext>
            </p:extLst>
          </p:nvPr>
        </p:nvGraphicFramePr>
        <p:xfrm>
          <a:off x="323528" y="2852936"/>
          <a:ext cx="8640960" cy="37143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6588"/>
                <a:gridCol w="5214372"/>
              </a:tblGrid>
              <a:tr h="507112"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Запліднення</a:t>
                      </a:r>
                      <a:endParaRPr lang="uk-UA" sz="3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302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Зовнішнє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Внутрішнє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9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поза організмами (водні</a:t>
                      </a:r>
                      <a:r>
                        <a:rPr lang="uk-UA" sz="21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хребетні)</a:t>
                      </a:r>
                      <a:endParaRPr lang="uk-UA" sz="21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зустріч</a:t>
                      </a:r>
                      <a:r>
                        <a:rPr lang="uk-UA" sz="21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гамет всередині тіла жіночої особини</a:t>
                      </a:r>
                      <a:endParaRPr lang="uk-UA" sz="21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8735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не вимагає спеціальних пристосувань для запліднення</a:t>
                      </a:r>
                      <a:endParaRPr lang="uk-UA" sz="21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сприятливі</a:t>
                      </a:r>
                      <a:r>
                        <a:rPr lang="uk-UA" sz="21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умови, зниження ризику загибелі статевих клітин;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можливий розвиток нащадків усередині організму матері;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21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підвищення шансів на виживання</a:t>
                      </a:r>
                      <a:endParaRPr lang="uk-UA" sz="21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43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Висновки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256584"/>
          </a:xfrm>
        </p:spPr>
        <p:txBody>
          <a:bodyPr>
            <a:noAutofit/>
          </a:bodyPr>
          <a:lstStyle/>
          <a:p>
            <a:r>
              <a:rPr lang="uk-UA" sz="23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Особливості хімічного складу та процесів життєдіяльності гамет сприяють їхній функції – передачі генетичної інформації від батьків до потомства</a:t>
            </a:r>
          </a:p>
          <a:p>
            <a:r>
              <a:rPr lang="uk-UA" sz="23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 гаметогенезі виділяють сперматогенез та овогенез</a:t>
            </a:r>
          </a:p>
          <a:p>
            <a:r>
              <a:rPr lang="uk-UA" sz="23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Сперматогенез та овогенез мають ознаки подібності, що пояснюється спільним походженням вихідних клітин-попередників, та відмінності, що зумовлені функціями зрілих клітин</a:t>
            </a:r>
          </a:p>
          <a:p>
            <a:r>
              <a:rPr lang="uk-UA" sz="23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Біологічне значення запліднення полягає в тому, що відновлюється хромосомний набір, притаманний даному виду та спостерігається збільшення спадкового різноманіття, оскільки нащадки поєднують у собі ознаки як материнського, так і батьківського організмів</a:t>
            </a:r>
            <a:endParaRPr lang="uk-UA" sz="23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4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Цікава інформація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49" y="3502111"/>
            <a:ext cx="8712969" cy="3097014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За один статевий акт у чоловіків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 спермі може налічуватись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до 200 млн сперматозоїдів </a:t>
            </a:r>
          </a:p>
          <a:p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 Мухи дрозофіли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(</a:t>
            </a:r>
            <a:r>
              <a:rPr lang="en-US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Drosophila bifurca)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утворюється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сперматозоїд у вигляді клубка.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Якщо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розмотати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клубок,  то його довжина більше у 20 разів за розміри тіла</a:t>
            </a:r>
          </a:p>
          <a:p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Найбільше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яйце (яйцеклітина)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серед живих істот відкладає страус. Воно в 20 разів важче курячого яйця — висота його досягає 15 см, ширина 13 см.</a:t>
            </a:r>
          </a:p>
          <a:p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Найменші яйця </a:t>
            </a: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птахів — менше 7 мм — відкладає колібрі-бджілка, найменша з колібрі.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8351" r="8538" b="4251"/>
          <a:stretch/>
        </p:blipFill>
        <p:spPr bwMode="auto">
          <a:xfrm>
            <a:off x="467544" y="1344899"/>
            <a:ext cx="2016224" cy="20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263231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Останні дослідження вчених Тихоокеанського північно-західного в  науково-дослідницького інституту виявили, що саме </a:t>
            </a:r>
            <a:r>
              <a:rPr lang="uk-UA" sz="2000" b="1" dirty="0">
                <a:solidFill>
                  <a:srgbClr val="502800"/>
                </a:solidFill>
                <a:latin typeface="Comic Sans MS" panose="030F0702030302020204" pitchFamily="66" charset="0"/>
              </a:rPr>
              <a:t>яйцеклітина схвалює або бракує сперматозоїди, що робить статевий відбір більш складнішим процесом на клітинному рівні.</a:t>
            </a:r>
          </a:p>
        </p:txBody>
      </p:sp>
    </p:spTree>
    <p:extLst>
      <p:ext uri="{BB962C8B-B14F-4D97-AF65-F5344CB8AC3E}">
        <p14:creationId xmlns:p14="http://schemas.microsoft.com/office/powerpoint/2010/main" val="170366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Домашнє завдання</a:t>
            </a:r>
            <a:endParaRPr lang="uk-UA" sz="6000" b="1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556792"/>
            <a:ext cx="4896544" cy="50405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Опрацювати </a:t>
            </a:r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§30;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стор</a:t>
            </a:r>
            <a:r>
              <a:rPr 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. </a:t>
            </a:r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168-169 (виконати тести письмово,  </a:t>
            </a:r>
            <a:r>
              <a:rPr 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відповідати на питання </a:t>
            </a:r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усно);</a:t>
            </a:r>
          </a:p>
          <a:p>
            <a:r>
              <a:rPr 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П</a:t>
            </a:r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ереглядати </a:t>
            </a:r>
            <a:r>
              <a:rPr lang="ru-RU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презентацію на сайті "Дистанційне навчання"</a:t>
            </a:r>
            <a:endParaRPr lang="uk-UA" sz="2800" b="1" dirty="0">
              <a:solidFill>
                <a:srgbClr val="6633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" y="1484784"/>
            <a:ext cx="3528392" cy="508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7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uk-UA" altLang="uk-UA" sz="7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altLang="uk-UA" sz="7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4" descr="97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619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4680520" cy="5005313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Будова та функції статевих клітин 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(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гамет):</a:t>
            </a:r>
            <a:endParaRPr lang="uk-UA" sz="3000" b="1" dirty="0" smtClean="0">
              <a:solidFill>
                <a:srgbClr val="5028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- 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сперматозоону;</a:t>
            </a:r>
          </a:p>
          <a:p>
            <a:pPr marL="0" indent="0">
              <a:buNone/>
            </a:pP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- </a:t>
            </a:r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яйцеклітини</a:t>
            </a:r>
          </a:p>
          <a:p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Гаметогенез</a:t>
            </a:r>
          </a:p>
          <a:p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Запліднення</a:t>
            </a:r>
          </a:p>
          <a:p>
            <a:r>
              <a:rPr lang="uk-UA" sz="30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Цікава інформація </a:t>
            </a:r>
            <a:endParaRPr lang="uk-UA" sz="3000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43883" cy="19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14754" y="3363640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Екстракорпоральне 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запліднення (ЕКЗ)</a:t>
            </a:r>
            <a:endParaRPr lang="uk-UA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42" y="4009971"/>
            <a:ext cx="3610372" cy="240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Статеві клітини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248" y="1277343"/>
            <a:ext cx="5112568" cy="5184576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гамети (</a:t>
            </a:r>
            <a:r>
              <a:rPr lang="en-US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n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), від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грец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- «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гамете» – дружина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- «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гаметес» - чоловік;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утворюються в результаті гаметогенезу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(грец. «генезіс» походження) в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процесі мейозу;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містять по одній хромосомі з кожної пари хромосом;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забезпечують передачу спадкової інформації від батьків до нащадків; 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у різних групах організмів можуть мати різні розміри, форму, рухливість</a:t>
            </a:r>
            <a:endParaRPr lang="uk-UA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16" y="1362788"/>
            <a:ext cx="3342457" cy="250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16" y="4005064"/>
            <a:ext cx="3372872" cy="22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10" y="165817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6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♂ </a:t>
            </a: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статеві клітини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91" y="1408276"/>
            <a:ext cx="6120680" cy="5261083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сперматозоони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здебільшого рухливі;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витягнута форма;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є джгутики (один або декілька) або псевдоніжок (ракоподібні);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реотаксис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– здатність рухатись проти течії;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спермії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(деякі рослини, тварини, гриби) без джгутиків;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розміри: мікроскопічні (довжина 10- 8000 мкм), деякі ракоподібні - 8000 мкм; дрозофіли -5 – 6 см (у 20 разів більше тіла самих комах)</a:t>
            </a:r>
            <a:endParaRPr lang="uk-UA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308817"/>
            <a:ext cx="2336208" cy="23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717032"/>
            <a:ext cx="2362354" cy="301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28619" y="1408277"/>
            <a:ext cx="22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Сперматозоон людини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26027" y="3717032"/>
            <a:ext cx="24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Сперматозоон дрозофіли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41763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/>
              </a:rPr>
              <a:t>Будова сперматозоона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6036"/>
            <a:ext cx="3024336" cy="51501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1680" y="1412776"/>
            <a:ext cx="5688632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Акросома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з ферментами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  <a:cs typeface="Times New Roman"/>
              </a:rPr>
              <a:t>→ проникнення в яйцеклітину</a:t>
            </a:r>
            <a:endParaRPr lang="uk-UA" sz="19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050360"/>
            <a:ext cx="1276893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Головка</a:t>
            </a:r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8378" y="2369998"/>
            <a:ext cx="3384376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Ядро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 хромосомами (</a:t>
            </a:r>
            <a:r>
              <a:rPr lang="en-US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n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)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06749" y="2754719"/>
            <a:ext cx="6912768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Проміжна частина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 мітохондріями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  <a:cs typeface="Times New Roman"/>
              </a:rPr>
              <a:t>→ забезпечення хвоста енергією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501008"/>
            <a:ext cx="6624736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Хвіст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мікротрубочок, містить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АТФ-скоротливий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механізм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  <a:cs typeface="Times New Roman"/>
              </a:rPr>
              <a:t>→ забезпечення рухів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99" y="4362942"/>
            <a:ext cx="2763089" cy="19558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362942"/>
            <a:ext cx="3407691" cy="195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29398" y="5949504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Сперматозоони водосвинки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301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577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6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♀ </a:t>
            </a: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статеві клітини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408276"/>
            <a:ext cx="4896543" cy="526108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яйцеклітини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здебільшого нерухомі;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куляста форма;</a:t>
            </a:r>
          </a:p>
          <a:p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більші, ніж соматичні та сперматозоони;</a:t>
            </a:r>
          </a:p>
          <a:p>
            <a:r>
              <a:rPr lang="en-US" b="1" dirty="0">
                <a:solidFill>
                  <a:srgbClr val="502800"/>
                </a:solidFill>
                <a:latin typeface="Comic Sans MS" panose="030F0702030302020204" pitchFamily="66" charset="0"/>
              </a:rPr>
              <a:t>d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у ссавців – 100-200 мкм,             у оселедцевої акули 22 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см</a:t>
            </a:r>
            <a:endParaRPr lang="uk-UA" b="1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5" y="1412776"/>
            <a:ext cx="2805112" cy="283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65" y="4287128"/>
            <a:ext cx="2793753" cy="21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84169" y="5789837"/>
            <a:ext cx="270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Яйцеклітина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свині у фолікулі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3604894"/>
            <a:ext cx="270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Яйцеклітина </a:t>
            </a:r>
          </a:p>
          <a:p>
            <a:pPr algn="r"/>
            <a:r>
              <a:rPr lang="uk-UA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людини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9" y="1484784"/>
            <a:ext cx="6009164" cy="480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417638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/>
              </a:rPr>
              <a:t>Будова яйцеклітини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508176"/>
            <a:ext cx="3672408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Фолікулярна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(зовнішня) оболонка</a:t>
            </a:r>
            <a:r>
              <a:rPr lang="uk-UA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 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1496" y="2348880"/>
            <a:ext cx="3384376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Первинна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(вітелінова) облонка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4178" y="5058916"/>
            <a:ext cx="3384376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Ядро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 хромосомами (</a:t>
            </a:r>
            <a:r>
              <a:rPr lang="en-US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n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)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3215601"/>
            <a:ext cx="2016224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Жовткова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облонка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4178" y="4267162"/>
            <a:ext cx="2016224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Ядерце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37515" y="5661248"/>
            <a:ext cx="3384376" cy="9694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Цитоплазма (овоплазма) </a:t>
            </a:r>
            <a:r>
              <a:rPr lang="uk-UA" sz="1900" b="1" dirty="0" smtClean="0">
                <a:solidFill>
                  <a:srgbClr val="502800"/>
                </a:solidFill>
                <a:latin typeface="Comic Sans MS" panose="030F0702030302020204" pitchFamily="66" charset="0"/>
              </a:rPr>
              <a:t>з мітохондріями, рибосомами</a:t>
            </a:r>
            <a:endParaRPr lang="uk-UA" dirty="0">
              <a:solidFill>
                <a:srgbClr val="5028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0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128792" cy="1354162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Порівняння </a:t>
            </a:r>
            <a:b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гамет людини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168261"/>
              </p:ext>
            </p:extLst>
          </p:nvPr>
        </p:nvGraphicFramePr>
        <p:xfrm>
          <a:off x="264730" y="2060848"/>
          <a:ext cx="8708975" cy="4267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52790"/>
                <a:gridCol w="3496387"/>
                <a:gridCol w="2859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Характеристика 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♂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Сперматозоїд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♀ </a:t>
                      </a: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Яйцеклітина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Місце</a:t>
                      </a:r>
                      <a:r>
                        <a:rPr lang="uk-UA" sz="2200" b="1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утворення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Сім’яні канальці яєчок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Яєчники, перебувають у фолікулах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Розмір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Малий, </a:t>
                      </a:r>
                    </a:p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у 85 разів </a:t>
                      </a:r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&lt;, ніж ♂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Велика, у людини </a:t>
                      </a:r>
                      <a:endParaRPr lang="en-US" sz="2000" b="1" dirty="0" smtClean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d=</a:t>
                      </a:r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0.12 мм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Форма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Витягнуті 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Округлі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Рухливість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Реотаксис  - рух проти течії)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Нерухома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2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Здатність до запліднення</a:t>
                      </a:r>
                      <a:endParaRPr lang="uk-UA" sz="22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Гамети зберігають здатність до запліднення 24-48 годин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Зберігають</a:t>
                      </a:r>
                      <a:r>
                        <a:rPr lang="uk-UA" sz="2000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здатність до запліднення 12-24 години</a:t>
                      </a:r>
                      <a:endParaRPr lang="uk-UA" sz="20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20" y="188640"/>
            <a:ext cx="1605558" cy="1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128792" cy="128215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Порівняння </a:t>
            </a:r>
            <a:b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uk-UA" sz="6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гамет людини</a:t>
            </a:r>
            <a:endParaRPr lang="uk-UA" sz="6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98363"/>
              </p:ext>
            </p:extLst>
          </p:nvPr>
        </p:nvGraphicFramePr>
        <p:xfrm>
          <a:off x="183505" y="1916832"/>
          <a:ext cx="8852991" cy="4815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68384"/>
                <a:gridCol w="3328223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Характеристика 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♂ </a:t>
                      </a:r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Сперматозоїд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cs typeface="Times New Roman"/>
                        </a:rPr>
                        <a:t>♀ </a:t>
                      </a:r>
                      <a:r>
                        <a:rPr lang="uk-UA" sz="19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Яйцеклітина</a:t>
                      </a:r>
                      <a:endParaRPr lang="uk-UA" sz="19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Особливості будови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Має головку, шийку, хвіст. Головка майже повністю складається з ядра, вкритого тонким шаром цитоплазми. Спереду на головці є акросома – з ферментом, що сприяє проникненню у яйцеклітину</a:t>
                      </a:r>
                      <a:endParaRPr lang="uk-UA" sz="19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900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Має особливий поверхневий шар цитоплазми і спеціальні оболонки, що її вкривають. Містить запасні поживні речовини (жовток) для розвитку нового організмі</a:t>
                      </a:r>
                      <a:endParaRPr lang="uk-UA" sz="1900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Коли утворюються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Безперервно, кілька млн на добу від статевої зрілості до старості</a:t>
                      </a:r>
                      <a:endParaRPr lang="uk-UA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В ембріональному періоді, завершується до народження, дозрівання від</a:t>
                      </a:r>
                      <a:r>
                        <a:rPr lang="uk-UA" b="1" baseline="0" dirty="0" smtClean="0">
                          <a:solidFill>
                            <a:srgbClr val="502800"/>
                          </a:solidFill>
                          <a:latin typeface="Comic Sans MS" panose="030F0702030302020204" pitchFamily="66" charset="0"/>
                        </a:rPr>
                        <a:t> статевого дозрівання до 45-50 р. Всього дозріває близько 400 яйцеклітин</a:t>
                      </a:r>
                      <a:endParaRPr lang="uk-UA" b="1" dirty="0">
                        <a:solidFill>
                          <a:srgbClr val="5028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20" y="188640"/>
            <a:ext cx="1605558" cy="1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42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998</Words>
  <Application>Microsoft Office PowerPoint</Application>
  <PresentationFormat>Экран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Статеві клітини. Запліднення</vt:lpstr>
      <vt:lpstr>План</vt:lpstr>
      <vt:lpstr>Статеві клітини</vt:lpstr>
      <vt:lpstr> ♂ статеві клітини</vt:lpstr>
      <vt:lpstr> Будова сперматозоона</vt:lpstr>
      <vt:lpstr> ♀ статеві клітини</vt:lpstr>
      <vt:lpstr> Будова яйцеклітини</vt:lpstr>
      <vt:lpstr>Порівняння  гамет людини</vt:lpstr>
      <vt:lpstr>Порівняння  гамет людини</vt:lpstr>
      <vt:lpstr>Порівняння  гамет людини</vt:lpstr>
      <vt:lpstr>Гаметогенез</vt:lpstr>
      <vt:lpstr>Схема гаметогенезу</vt:lpstr>
      <vt:lpstr>Порівняння овогенезу  й сперматогенезу</vt:lpstr>
      <vt:lpstr>Запліднення</vt:lpstr>
      <vt:lpstr>Висновки</vt:lpstr>
      <vt:lpstr>Цікава інформація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Статеві клітини</dc:title>
  <dc:creator>Ольга</dc:creator>
  <cp:lastModifiedBy>Ольга</cp:lastModifiedBy>
  <cp:revision>26</cp:revision>
  <dcterms:created xsi:type="dcterms:W3CDTF">2021-01-19T02:42:04Z</dcterms:created>
  <dcterms:modified xsi:type="dcterms:W3CDTF">2021-01-19T07:06:45Z</dcterms:modified>
</cp:coreProperties>
</file>