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Amatic SC"/>
      <p:regular r:id="rId22"/>
      <p:bold r:id="rId23"/>
    </p:embeddedFont>
    <p:embeddedFont>
      <p:font typeface="Source Code Pr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AmaticSC-regular.fntdata"/><Relationship Id="rId21" Type="http://schemas.openxmlformats.org/officeDocument/2006/relationships/font" Target="fonts/Roboto-boldItalic.fntdata"/><Relationship Id="rId24" Type="http://schemas.openxmlformats.org/officeDocument/2006/relationships/font" Target="fonts/SourceCodePro-regular.fntdata"/><Relationship Id="rId23" Type="http://schemas.openxmlformats.org/officeDocument/2006/relationships/font" Target="fonts/AmaticS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italic.fntdata"/><Relationship Id="rId25" Type="http://schemas.openxmlformats.org/officeDocument/2006/relationships/font" Target="fonts/SourceCodePro-bold.fntdata"/><Relationship Id="rId27"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a864cb294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a864cb294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a864cb294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a864cb294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a864cb294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a864cb294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696cc6aa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696cc6aa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a696cc6aa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a696cc6aa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696cc6aa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696cc6aa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a696cc6aa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a696cc6aa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a864cb294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a864cb294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864cb294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a864cb294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864cb294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864cb294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864cb294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a864cb294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uk"/>
              <a:t>Урок 4</a:t>
            </a:r>
            <a:endParaRPr/>
          </a:p>
        </p:txBody>
      </p:sp>
      <p:sp>
        <p:nvSpPr>
          <p:cNvPr id="57" name="Google Shape;57;p13"/>
          <p:cNvSpPr txBox="1"/>
          <p:nvPr>
            <p:ph idx="1" type="subTitle"/>
          </p:nvPr>
        </p:nvSpPr>
        <p:spPr>
          <a:xfrm>
            <a:off x="311700" y="3468900"/>
            <a:ext cx="8520600" cy="14430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uk"/>
              <a:t>Менеджмент навчання: планування й організація. Утома й відпочинок. Раціональний розподіл часу.</a:t>
            </a:r>
            <a:endParaRPr/>
          </a:p>
          <a:p>
            <a:pPr indent="0" lvl="0" marL="0" rtl="0" algn="l">
              <a:spcBef>
                <a:spcPts val="0"/>
              </a:spcBef>
              <a:spcAft>
                <a:spcPts val="0"/>
              </a:spcAft>
              <a:buNone/>
            </a:pPr>
            <a:r>
              <a:rPr lang="uk"/>
              <a:t>Власний освітній простір. Способи засвоєння навчальної інформації. Використання цифрових пристроїв у навчанні.</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способи засвоєння навчальної інформації</a:t>
            </a:r>
            <a:endParaRPr/>
          </a:p>
        </p:txBody>
      </p:sp>
      <p:sp>
        <p:nvSpPr>
          <p:cNvPr id="115" name="Google Shape;115;p22"/>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Під час навчання людина засвоює інформацію. Слово «інформація» в перекладі з латинської мови означає «роз’яснення». Коли ми кажемо «інформація», то маємо на увазі виклад фактів, подій, витлумачення. </a:t>
            </a:r>
            <a:r>
              <a:rPr b="1" i="1" lang="uk" sz="1150">
                <a:solidFill>
                  <a:srgbClr val="292B2C"/>
                </a:solidFill>
                <a:highlight>
                  <a:srgbClr val="FFFFFF"/>
                </a:highlight>
                <a:latin typeface="Roboto"/>
                <a:ea typeface="Roboto"/>
                <a:cs typeface="Roboto"/>
                <a:sym typeface="Roboto"/>
              </a:rPr>
              <a:t>Інформація</a:t>
            </a:r>
            <a:r>
              <a:rPr b="1" lang="uk" sz="1150">
                <a:solidFill>
                  <a:srgbClr val="292B2C"/>
                </a:solidFill>
                <a:highlight>
                  <a:srgbClr val="FFFFFF"/>
                </a:highlight>
                <a:latin typeface="Roboto"/>
                <a:ea typeface="Roboto"/>
                <a:cs typeface="Roboto"/>
                <a:sym typeface="Roboto"/>
              </a:rPr>
              <a:t> </a:t>
            </a:r>
            <a:r>
              <a:rPr lang="uk" sz="1150">
                <a:solidFill>
                  <a:srgbClr val="292B2C"/>
                </a:solidFill>
                <a:highlight>
                  <a:srgbClr val="FFFFFF"/>
                </a:highlight>
                <a:latin typeface="Roboto"/>
                <a:ea typeface="Roboto"/>
                <a:cs typeface="Roboto"/>
                <a:sym typeface="Roboto"/>
              </a:rPr>
              <a:t>— це зміст того, про що людина довідалася.</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Ми сприймаємо інформацію завдяки слуханню й читанню. Важливо не лише слухати й читати, але й розуміти те, що почув або прочитав. Розуміння є дуже важливим, бо інформація може бути правдивою, хибною, або неправдивою.</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150">
                <a:solidFill>
                  <a:srgbClr val="292B2C"/>
                </a:solidFill>
                <a:highlight>
                  <a:srgbClr val="FFFFFF"/>
                </a:highlight>
                <a:latin typeface="Roboto"/>
                <a:ea typeface="Roboto"/>
                <a:cs typeface="Roboto"/>
                <a:sym typeface="Roboto"/>
              </a:rPr>
              <a:t>• Коли людина навчається, то вона розвиває власні здібності.</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i="1" lang="uk" sz="1150">
                <a:solidFill>
                  <a:srgbClr val="292B2C"/>
                </a:solidFill>
                <a:highlight>
                  <a:srgbClr val="FFFFFF"/>
                </a:highlight>
                <a:latin typeface="Roboto"/>
                <a:ea typeface="Roboto"/>
                <a:cs typeface="Roboto"/>
                <a:sym typeface="Roboto"/>
              </a:rPr>
              <a:t>• Для досягнення поставлених цілей людина працює кожного дня.</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i="1" lang="uk" sz="1150">
                <a:solidFill>
                  <a:srgbClr val="292B2C"/>
                </a:solidFill>
                <a:highlight>
                  <a:srgbClr val="FFFFFF"/>
                </a:highlight>
                <a:latin typeface="Roboto"/>
                <a:ea typeface="Roboto"/>
                <a:cs typeface="Roboto"/>
                <a:sym typeface="Roboto"/>
              </a:rPr>
              <a:t>• Помічниками у спільній роботі є терпіння, увага, розуміння та дружба.</a:t>
            </a:r>
            <a:endParaRPr i="1" sz="1150">
              <a:solidFill>
                <a:srgbClr val="292B2C"/>
              </a:solidFill>
              <a:highlight>
                <a:srgbClr val="FFFFFF"/>
              </a:highlight>
              <a:latin typeface="Roboto"/>
              <a:ea typeface="Roboto"/>
              <a:cs typeface="Roboto"/>
              <a:sym typeface="Roboto"/>
            </a:endParaRPr>
          </a:p>
        </p:txBody>
      </p:sp>
      <p:pic>
        <p:nvPicPr>
          <p:cNvPr id="116" name="Google Shape;116;p22"/>
          <p:cNvPicPr preferRelativeResize="0"/>
          <p:nvPr/>
        </p:nvPicPr>
        <p:blipFill>
          <a:blip r:embed="rId3">
            <a:alphaModFix/>
          </a:blip>
          <a:stretch>
            <a:fillRect/>
          </a:stretch>
        </p:blipFill>
        <p:spPr>
          <a:xfrm>
            <a:off x="1899950" y="3690902"/>
            <a:ext cx="5156425" cy="1194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використання цифрових пристроїв у навчанні</a:t>
            </a:r>
            <a:endParaRPr/>
          </a:p>
        </p:txBody>
      </p:sp>
      <p:sp>
        <p:nvSpPr>
          <p:cNvPr id="122" name="Google Shape;122;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Цифровими пристроями називають пристосування, призначені для отримання й обробки інформації.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Ця інформація отримується й обробляється в цифровій формі. Комп’ютери, ноутбуки, смартфони, монітори, клавіатури, цифрові фотоапарати, цифрові відеокамери — усе це є цифровими приладами.</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Будь-які цифрові прилади можуть використовуватися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під час навчання.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Ви теж із ними працюєте на уроках і вдома.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1200"/>
              </a:spcAft>
              <a:buNone/>
            </a:pPr>
            <a:r>
              <a:t/>
            </a:r>
            <a:endParaRPr/>
          </a:p>
        </p:txBody>
      </p:sp>
      <p:pic>
        <p:nvPicPr>
          <p:cNvPr id="123" name="Google Shape;123;p23"/>
          <p:cNvPicPr preferRelativeResize="0"/>
          <p:nvPr/>
        </p:nvPicPr>
        <p:blipFill rotWithShape="1">
          <a:blip r:embed="rId3">
            <a:alphaModFix/>
          </a:blip>
          <a:srcRect b="0" l="0" r="0" t="0"/>
          <a:stretch/>
        </p:blipFill>
        <p:spPr>
          <a:xfrm>
            <a:off x="4222750" y="2070275"/>
            <a:ext cx="4837999" cy="272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мозковий штурм</a:t>
            </a:r>
            <a:endParaRPr/>
          </a:p>
        </p:txBody>
      </p:sp>
      <p:sp>
        <p:nvSpPr>
          <p:cNvPr id="129" name="Google Shape;129;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uk" sz="1750">
                <a:solidFill>
                  <a:srgbClr val="292B2C"/>
                </a:solidFill>
                <a:highlight>
                  <a:srgbClr val="FFFFFF"/>
                </a:highlight>
                <a:latin typeface="Roboto"/>
                <a:ea typeface="Roboto"/>
                <a:cs typeface="Roboto"/>
                <a:sym typeface="Roboto"/>
              </a:rPr>
              <a:t>Мозковий штурм відбувається за певними правилами.</a:t>
            </a:r>
            <a:endParaRPr b="1" i="1" sz="17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750">
                <a:solidFill>
                  <a:srgbClr val="292B2C"/>
                </a:solidFill>
                <a:highlight>
                  <a:srgbClr val="FFFFFF"/>
                </a:highlight>
                <a:latin typeface="Roboto"/>
                <a:ea typeface="Roboto"/>
                <a:cs typeface="Roboto"/>
                <a:sym typeface="Roboto"/>
              </a:rPr>
              <a:t>1. Кожен/кожна має право висловитися, запропонувати нову ідею.</a:t>
            </a:r>
            <a:endParaRPr i="1" sz="17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750">
                <a:solidFill>
                  <a:srgbClr val="292B2C"/>
                </a:solidFill>
                <a:highlight>
                  <a:srgbClr val="FFFFFF"/>
                </a:highlight>
                <a:latin typeface="Roboto"/>
                <a:ea typeface="Roboto"/>
                <a:cs typeface="Roboto"/>
                <a:sym typeface="Roboto"/>
              </a:rPr>
              <a:t>2. Ніхто не соромиться своїх думок, говорить усе, що вважає за потрібне.</a:t>
            </a:r>
            <a:endParaRPr i="1" sz="17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750">
                <a:solidFill>
                  <a:srgbClr val="292B2C"/>
                </a:solidFill>
                <a:highlight>
                  <a:srgbClr val="FFFFFF"/>
                </a:highlight>
                <a:latin typeface="Roboto"/>
                <a:ea typeface="Roboto"/>
                <a:cs typeface="Roboto"/>
                <a:sym typeface="Roboto"/>
              </a:rPr>
              <a:t>3. Жодну ідею й думку забороняється критикувати.</a:t>
            </a:r>
            <a:endParaRPr i="1" sz="17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750">
                <a:solidFill>
                  <a:srgbClr val="292B2C"/>
                </a:solidFill>
                <a:highlight>
                  <a:srgbClr val="FFFFFF"/>
                </a:highlight>
                <a:latin typeface="Roboto"/>
                <a:ea typeface="Roboto"/>
                <a:cs typeface="Roboto"/>
                <a:sym typeface="Roboto"/>
              </a:rPr>
              <a:t>4. Усі думки й ідеї стосуються виключно вказаної теми.</a:t>
            </a:r>
            <a:endParaRPr i="1" sz="17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750">
                <a:solidFill>
                  <a:srgbClr val="292B2C"/>
                </a:solidFill>
                <a:highlight>
                  <a:srgbClr val="FFFFFF"/>
                </a:highlight>
                <a:latin typeface="Roboto"/>
                <a:ea typeface="Roboto"/>
                <a:cs typeface="Roboto"/>
                <a:sym typeface="Roboto"/>
              </a:rPr>
              <a:t>5. Можна об’єднувати ідеї між собою.</a:t>
            </a:r>
            <a:endParaRPr i="1" sz="17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750">
                <a:solidFill>
                  <a:srgbClr val="292B2C"/>
                </a:solidFill>
                <a:highlight>
                  <a:srgbClr val="FFFFFF"/>
                </a:highlight>
                <a:latin typeface="Roboto"/>
                <a:ea typeface="Roboto"/>
                <a:cs typeface="Roboto"/>
                <a:sym typeface="Roboto"/>
              </a:rPr>
              <a:t>6. Усі доброзичливо ставляться один до одного, одна до одної.</a:t>
            </a:r>
            <a:endParaRPr i="1" sz="1750">
              <a:solidFill>
                <a:srgbClr val="292B2C"/>
              </a:solidFill>
              <a:highlight>
                <a:srgbClr val="FFFFFF"/>
              </a:highlight>
              <a:latin typeface="Roboto"/>
              <a:ea typeface="Roboto"/>
              <a:cs typeface="Roboto"/>
              <a:sym typeface="Roboto"/>
            </a:endParaRPr>
          </a:p>
          <a:p>
            <a:pPr indent="0" lvl="0" marL="0" rtl="0" algn="l">
              <a:spcBef>
                <a:spcPts val="800"/>
              </a:spcBef>
              <a:spcAft>
                <a:spcPts val="1200"/>
              </a:spcAft>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Як планувати й організувати навчання</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550">
                <a:solidFill>
                  <a:srgbClr val="292B2C"/>
                </a:solidFill>
                <a:highlight>
                  <a:srgbClr val="FFFFFF"/>
                </a:highlight>
                <a:latin typeface="Roboto"/>
                <a:ea typeface="Roboto"/>
                <a:cs typeface="Roboto"/>
                <a:sym typeface="Roboto"/>
              </a:rPr>
              <a:t>Слово «процес» походить від латинського «рух», тобто дія. </a:t>
            </a:r>
            <a:endParaRPr sz="15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550">
                <a:solidFill>
                  <a:srgbClr val="292B2C"/>
                </a:solidFill>
                <a:highlight>
                  <a:srgbClr val="FFFFFF"/>
                </a:highlight>
                <a:latin typeface="Roboto"/>
                <a:ea typeface="Roboto"/>
                <a:cs typeface="Roboto"/>
                <a:sym typeface="Roboto"/>
              </a:rPr>
              <a:t>Процесом називають послідовність дій, завдяки яким досягається мета. </a:t>
            </a:r>
            <a:endParaRPr sz="15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550">
                <a:solidFill>
                  <a:srgbClr val="292B2C"/>
                </a:solidFill>
                <a:highlight>
                  <a:srgbClr val="FFFFFF"/>
                </a:highlight>
                <a:latin typeface="Roboto"/>
                <a:ea typeface="Roboto"/>
                <a:cs typeface="Roboto"/>
                <a:sym typeface="Roboto"/>
              </a:rPr>
              <a:t>Навчання теж є послідовністю дій. </a:t>
            </a:r>
            <a:endParaRPr sz="15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550">
                <a:solidFill>
                  <a:srgbClr val="292B2C"/>
                </a:solidFill>
                <a:highlight>
                  <a:srgbClr val="FFFFFF"/>
                </a:highlight>
                <a:latin typeface="Roboto"/>
                <a:ea typeface="Roboto"/>
                <a:cs typeface="Roboto"/>
                <a:sym typeface="Roboto"/>
              </a:rPr>
              <a:t>Той, хто навчається, повинен спланувати послідовність </a:t>
            </a:r>
            <a:endParaRPr sz="15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550">
                <a:solidFill>
                  <a:srgbClr val="292B2C"/>
                </a:solidFill>
                <a:highlight>
                  <a:srgbClr val="FFFFFF"/>
                </a:highlight>
                <a:latin typeface="Roboto"/>
                <a:ea typeface="Roboto"/>
                <a:cs typeface="Roboto"/>
                <a:sym typeface="Roboto"/>
              </a:rPr>
              <a:t>власних дій відповідно до цілей. Якщо цілей немає, </a:t>
            </a:r>
            <a:endParaRPr sz="15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550">
                <a:solidFill>
                  <a:srgbClr val="292B2C"/>
                </a:solidFill>
                <a:highlight>
                  <a:srgbClr val="FFFFFF"/>
                </a:highlight>
                <a:latin typeface="Roboto"/>
                <a:ea typeface="Roboto"/>
                <a:cs typeface="Roboto"/>
                <a:sym typeface="Roboto"/>
              </a:rPr>
              <a:t>то планування не можливе.</a:t>
            </a:r>
            <a:endParaRPr sz="2200"/>
          </a:p>
        </p:txBody>
      </p:sp>
      <p:pic>
        <p:nvPicPr>
          <p:cNvPr id="64" name="Google Shape;64;p14"/>
          <p:cNvPicPr preferRelativeResize="0"/>
          <p:nvPr/>
        </p:nvPicPr>
        <p:blipFill>
          <a:blip r:embed="rId3">
            <a:alphaModFix/>
          </a:blip>
          <a:stretch>
            <a:fillRect/>
          </a:stretch>
        </p:blipFill>
        <p:spPr>
          <a:xfrm>
            <a:off x="5632804" y="2049575"/>
            <a:ext cx="3096325" cy="26034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Менеджмент</a:t>
            </a:r>
            <a:endParaRPr/>
          </a:p>
        </p:txBody>
      </p:sp>
      <p:sp>
        <p:nvSpPr>
          <p:cNvPr id="70" name="Google Shape;70;p1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Слово «менеджмент» походить від англійського дієслова to manage, що означає керувати.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b="1" i="1" lang="uk" sz="1150">
                <a:solidFill>
                  <a:srgbClr val="292B2C"/>
                </a:solidFill>
                <a:highlight>
                  <a:srgbClr val="FFFFFF"/>
                </a:highlight>
                <a:latin typeface="Roboto"/>
                <a:ea typeface="Roboto"/>
                <a:cs typeface="Roboto"/>
                <a:sym typeface="Roboto"/>
              </a:rPr>
              <a:t>Менеджер/менеджерка</a:t>
            </a:r>
            <a:r>
              <a:rPr lang="uk" sz="1150">
                <a:solidFill>
                  <a:srgbClr val="292B2C"/>
                </a:solidFill>
                <a:highlight>
                  <a:srgbClr val="FFFFFF"/>
                </a:highlight>
                <a:latin typeface="Roboto"/>
                <a:ea typeface="Roboto"/>
                <a:cs typeface="Roboto"/>
                <a:sym typeface="Roboto"/>
              </a:rPr>
              <a:t> — це людина, яка організовує роботу й відповідає за її якісне виконання. Тому головним завданням менеджера чи менеджерки є планування, управління та контроль.</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Кожен/кожна з вас також може самостійно керувати своїм навчанням.</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 Менеджмент — це вміння добиватися поставлених цілей. Менеджер/менеджерка повинні обов’язково зробити три кроки.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Перший крок — поставити цілі.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Другий крок — здійснити планування дій.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Третій крок — організувати процес, керувати ним. Окрім того, треба здійснювати самоконтроль за виконанням плану.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Менеджер/менеджерка завжди виконують роботу у співпраці з іншими людьми. Тому він/вона повинні вміти з ними спілкуватися, дружно працювати, бути відповідальними щодо власних обіцянок.</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Менеджмент навчання</a:t>
            </a:r>
            <a:endParaRPr/>
          </a:p>
        </p:txBody>
      </p:sp>
      <p:sp>
        <p:nvSpPr>
          <p:cNvPr id="76" name="Google Shape;76;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Робочий час треба витрачати ефективно. Це означає, що ви плануєте час із урахуванням правил здорового життя, правильно чергуєте роботу й відпочинок.</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Якщо людина довго виконує якусь роботу, то виникає тимчасове зниження працездатності, яке називають </a:t>
            </a:r>
            <a:r>
              <a:rPr lang="uk" sz="1150">
                <a:solidFill>
                  <a:srgbClr val="292B2C"/>
                </a:solidFill>
                <a:highlight>
                  <a:srgbClr val="FFFFFF"/>
                </a:highlight>
                <a:latin typeface="Roboto"/>
                <a:ea typeface="Roboto"/>
                <a:cs typeface="Roboto"/>
                <a:sym typeface="Roboto"/>
              </a:rPr>
              <a:t>втомою</a:t>
            </a:r>
            <a:r>
              <a:rPr lang="uk" sz="1150">
                <a:solidFill>
                  <a:srgbClr val="292B2C"/>
                </a:solidFill>
                <a:highlight>
                  <a:srgbClr val="FFFFFF"/>
                </a:highlight>
                <a:latin typeface="Roboto"/>
                <a:ea typeface="Roboto"/>
                <a:cs typeface="Roboto"/>
                <a:sym typeface="Roboto"/>
              </a:rPr>
              <a:t>.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Цей стан призводить до погіршення результатів роботи.</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 Коли людина втомлена, вона часто помиляється й не бачить власних помилок. </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150">
                <a:solidFill>
                  <a:srgbClr val="292B2C"/>
                </a:solidFill>
                <a:highlight>
                  <a:srgbClr val="FFFFFF"/>
                </a:highlight>
                <a:latin typeface="Roboto"/>
                <a:ea typeface="Roboto"/>
                <a:cs typeface="Roboto"/>
                <a:sym typeface="Roboto"/>
              </a:rPr>
              <a:t>Аби відновити сили, людина має чергувати роботу з відпочинком.</a:t>
            </a:r>
            <a:endParaRPr sz="1150">
              <a:solidFill>
                <a:srgbClr val="292B2C"/>
              </a:solidFill>
              <a:highlight>
                <a:srgbClr val="FFFFFF"/>
              </a:highlight>
              <a:latin typeface="Roboto"/>
              <a:ea typeface="Roboto"/>
              <a:cs typeface="Roboto"/>
              <a:sym typeface="Roboto"/>
            </a:endParaRPr>
          </a:p>
          <a:p>
            <a:pPr indent="0" lvl="0" marL="0" rtl="0" algn="l">
              <a:spcBef>
                <a:spcPts val="80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1810025" y="3151307"/>
            <a:ext cx="6116400" cy="184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Відпочинок</a:t>
            </a:r>
            <a:endParaRPr/>
          </a:p>
        </p:txBody>
      </p:sp>
      <p:sp>
        <p:nvSpPr>
          <p:cNvPr id="83" name="Google Shape;83;p17"/>
          <p:cNvSpPr txBox="1"/>
          <p:nvPr>
            <p:ph idx="1" type="body"/>
          </p:nvPr>
        </p:nvSpPr>
        <p:spPr>
          <a:xfrm>
            <a:off x="274850" y="1221300"/>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uk" sz="1450">
                <a:solidFill>
                  <a:srgbClr val="292B2C"/>
                </a:solidFill>
                <a:highlight>
                  <a:srgbClr val="FFFFFF"/>
                </a:highlight>
                <a:latin typeface="Roboto"/>
                <a:ea typeface="Roboto"/>
                <a:cs typeface="Roboto"/>
                <a:sym typeface="Roboto"/>
              </a:rPr>
              <a:t>Відпочинок</a:t>
            </a:r>
            <a:r>
              <a:rPr b="1" lang="uk" sz="1450">
                <a:solidFill>
                  <a:srgbClr val="292B2C"/>
                </a:solidFill>
                <a:highlight>
                  <a:srgbClr val="FFFFFF"/>
                </a:highlight>
                <a:latin typeface="Roboto"/>
                <a:ea typeface="Roboto"/>
                <a:cs typeface="Roboto"/>
                <a:sym typeface="Roboto"/>
              </a:rPr>
              <a:t> </a:t>
            </a:r>
            <a:r>
              <a:rPr lang="uk" sz="1450">
                <a:solidFill>
                  <a:srgbClr val="292B2C"/>
                </a:solidFill>
                <a:highlight>
                  <a:srgbClr val="FFFFFF"/>
                </a:highlight>
                <a:latin typeface="Roboto"/>
                <a:ea typeface="Roboto"/>
                <a:cs typeface="Roboto"/>
                <a:sym typeface="Roboto"/>
              </a:rPr>
              <a:t>— це таке проведення часу, коли людина розслаблюється, розважається, щоби знову стати до роботи.</a:t>
            </a:r>
            <a:endParaRPr sz="14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450">
                <a:solidFill>
                  <a:srgbClr val="292B2C"/>
                </a:solidFill>
                <a:highlight>
                  <a:srgbClr val="FFFFFF"/>
                </a:highlight>
                <a:latin typeface="Roboto"/>
                <a:ea typeface="Roboto"/>
                <a:cs typeface="Roboto"/>
                <a:sym typeface="Roboto"/>
              </a:rPr>
              <a:t> Відпочинок може бути активним — біг, плавання, туризм, а може бути творчим — малювання, написання віршів, підготовка театральних вистав. </a:t>
            </a:r>
            <a:endParaRPr sz="14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450">
                <a:solidFill>
                  <a:srgbClr val="292B2C"/>
                </a:solidFill>
                <a:highlight>
                  <a:srgbClr val="FFFFFF"/>
                </a:highlight>
                <a:latin typeface="Roboto"/>
                <a:ea typeface="Roboto"/>
                <a:cs typeface="Roboto"/>
                <a:sym typeface="Roboto"/>
              </a:rPr>
              <a:t>Після відпочинку втома проходить, </a:t>
            </a:r>
            <a:endParaRPr sz="14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450">
                <a:solidFill>
                  <a:srgbClr val="292B2C"/>
                </a:solidFill>
                <a:highlight>
                  <a:srgbClr val="FFFFFF"/>
                </a:highlight>
                <a:latin typeface="Roboto"/>
                <a:ea typeface="Roboto"/>
                <a:cs typeface="Roboto"/>
                <a:sym typeface="Roboto"/>
              </a:rPr>
              <a:t>і можна знову якісно працювати.</a:t>
            </a:r>
            <a:endParaRPr sz="14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450">
                <a:solidFill>
                  <a:srgbClr val="292B2C"/>
                </a:solidFill>
                <a:highlight>
                  <a:srgbClr val="FFFFFF"/>
                </a:highlight>
                <a:latin typeface="Roboto"/>
                <a:ea typeface="Roboto"/>
                <a:cs typeface="Roboto"/>
                <a:sym typeface="Roboto"/>
              </a:rPr>
              <a:t> Коли втома наростає, треба припиняти роботу.</a:t>
            </a:r>
            <a:endParaRPr sz="2100"/>
          </a:p>
        </p:txBody>
      </p:sp>
      <p:pic>
        <p:nvPicPr>
          <p:cNvPr id="84" name="Google Shape;84;p17"/>
          <p:cNvPicPr preferRelativeResize="0"/>
          <p:nvPr/>
        </p:nvPicPr>
        <p:blipFill>
          <a:blip r:embed="rId3">
            <a:alphaModFix/>
          </a:blip>
          <a:stretch>
            <a:fillRect/>
          </a:stretch>
        </p:blipFill>
        <p:spPr>
          <a:xfrm>
            <a:off x="4785700" y="2527525"/>
            <a:ext cx="3589625" cy="218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Створення власного портфоліо</a:t>
            </a:r>
            <a:endParaRPr/>
          </a:p>
        </p:txBody>
      </p:sp>
      <p:sp>
        <p:nvSpPr>
          <p:cNvPr id="90" name="Google Shape;90;p18"/>
          <p:cNvSpPr txBox="1"/>
          <p:nvPr>
            <p:ph idx="1" type="body"/>
          </p:nvPr>
        </p:nvSpPr>
        <p:spPr>
          <a:xfrm>
            <a:off x="311700" y="1228675"/>
            <a:ext cx="8520600" cy="3822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С</a:t>
            </a:r>
            <a:r>
              <a:rPr lang="uk" sz="1450">
                <a:solidFill>
                  <a:srgbClr val="292B2C"/>
                </a:solidFill>
                <a:highlight>
                  <a:srgbClr val="FFFFFF"/>
                </a:highlight>
                <a:latin typeface="Roboto"/>
                <a:ea typeface="Roboto"/>
                <a:cs typeface="Roboto"/>
                <a:sym typeface="Roboto"/>
              </a:rPr>
              <a:t>лово «портфоліо» італійською означає «портфель». Але в сучасній мові «портфоліо» означає збір і накопичення свідчень власних досягнень. Наприклад, у людини є папка, у якій вона зберігає отримані нею грамоти, дипломи, медалі, посвідки її успіхів і перемог. Це портфоліо документів.</a:t>
            </a:r>
            <a:endParaRPr sz="14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450">
                <a:solidFill>
                  <a:srgbClr val="292B2C"/>
                </a:solidFill>
                <a:highlight>
                  <a:srgbClr val="FFFFFF"/>
                </a:highlight>
                <a:latin typeface="Roboto"/>
                <a:ea typeface="Roboto"/>
                <a:cs typeface="Roboto"/>
                <a:sym typeface="Roboto"/>
              </a:rPr>
              <a:t>Можна збирати портфоліо робіт. Таке портфоліо містить інформацію про виконані роботи, участі в проектах, тексти власних виступів, альбоми зі світлинами, що свідчать про ті чи ті перемоги й успіхи.</a:t>
            </a:r>
            <a:endParaRPr sz="14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450">
                <a:solidFill>
                  <a:srgbClr val="292B2C"/>
                </a:solidFill>
                <a:highlight>
                  <a:srgbClr val="FFFFFF"/>
                </a:highlight>
                <a:latin typeface="Roboto"/>
                <a:ea typeface="Roboto"/>
                <a:cs typeface="Roboto"/>
                <a:sym typeface="Roboto"/>
              </a:rPr>
              <a:t>Існують професійні портфоліо: менеджера, акторки, учителя, програмістки, інших професій. Такі портфоліо показують, що людина є професіоналом високого рівня, постійно навчається і стає кращою.</a:t>
            </a:r>
            <a:endParaRPr sz="14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450">
                <a:solidFill>
                  <a:srgbClr val="292B2C"/>
                </a:solidFill>
                <a:highlight>
                  <a:srgbClr val="FFFFFF"/>
                </a:highlight>
                <a:latin typeface="Roboto"/>
                <a:ea typeface="Roboto"/>
                <a:cs typeface="Roboto"/>
                <a:sym typeface="Roboto"/>
              </a:rPr>
              <a:t>Портфоліо свідчить про досягнення, творчу діяльність, рух уперед. Людина робить його як для себе, так і для інших. Портфоліо розповідає іншим, яка це людина, чим вона займається, чим цікава.</a:t>
            </a:r>
            <a:endParaRPr sz="1450">
              <a:solidFill>
                <a:srgbClr val="292B2C"/>
              </a:solidFill>
              <a:highlight>
                <a:srgbClr val="FFFFFF"/>
              </a:highlight>
              <a:latin typeface="Roboto"/>
              <a:ea typeface="Roboto"/>
              <a:cs typeface="Roboto"/>
              <a:sym typeface="Roboto"/>
            </a:endParaRPr>
          </a:p>
          <a:p>
            <a:pPr indent="0" lvl="0" marL="0" rtl="0" algn="l">
              <a:spcBef>
                <a:spcPts val="800"/>
              </a:spcBef>
              <a:spcAft>
                <a:spcPts val="800"/>
              </a:spcAft>
              <a:buNone/>
            </a:pPr>
            <a:r>
              <a:rPr lang="uk" sz="1450">
                <a:solidFill>
                  <a:srgbClr val="292B2C"/>
                </a:solidFill>
                <a:highlight>
                  <a:srgbClr val="FFFFFF"/>
                </a:highlight>
                <a:latin typeface="Roboto"/>
                <a:ea typeface="Roboto"/>
                <a:cs typeface="Roboto"/>
                <a:sym typeface="Roboto"/>
              </a:rPr>
              <a:t>Кожен/кожна з вас має успіхи й досягнення. Про них може розказати створене вами портфоліо. Портфоліо не укладається за один день або місяць. Його треба створювати поступово. Скажімо, протягом п’ятого класу. Наприкінці року ви самі здивуєтеся, скільки всього цікавого зробили! Які корисні проекти виконали, скільки всього дізналися й навчилися! Такі портфоліо називають «Портфоліо досягнень».</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Кроки </a:t>
            </a:r>
            <a:r>
              <a:rPr lang="uk"/>
              <a:t>створення</a:t>
            </a:r>
            <a:r>
              <a:rPr lang="uk"/>
              <a:t> першого портфоліо</a:t>
            </a:r>
            <a:endParaRPr/>
          </a:p>
        </p:txBody>
      </p:sp>
      <p:sp>
        <p:nvSpPr>
          <p:cNvPr id="96" name="Google Shape;96;p19"/>
          <p:cNvSpPr txBox="1"/>
          <p:nvPr>
            <p:ph idx="1" type="body"/>
          </p:nvPr>
        </p:nvSpPr>
        <p:spPr>
          <a:xfrm>
            <a:off x="311700" y="994300"/>
            <a:ext cx="8520600" cy="4029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i="1" lang="uk" sz="1150">
                <a:solidFill>
                  <a:srgbClr val="292B2C"/>
                </a:solidFill>
                <a:highlight>
                  <a:srgbClr val="FFFFFF"/>
                </a:highlight>
                <a:latin typeface="Roboto"/>
                <a:ea typeface="Roboto"/>
                <a:cs typeface="Roboto"/>
                <a:sym typeface="Roboto"/>
              </a:rPr>
              <a:t>Перший крок.</a:t>
            </a:r>
            <a:endParaRPr b="1"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150">
                <a:solidFill>
                  <a:srgbClr val="292B2C"/>
                </a:solidFill>
                <a:highlight>
                  <a:srgbClr val="FFFFFF"/>
                </a:highlight>
                <a:latin typeface="Roboto"/>
                <a:ea typeface="Roboto"/>
                <a:cs typeface="Roboto"/>
                <a:sym typeface="Roboto"/>
              </a:rPr>
              <a:t>Дайте відповідь на запитання: «Для чого я хочу створити портфоліо? Яка в мене мета?»</a:t>
            </a:r>
            <a:endParaRPr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b="1" i="1" lang="uk" sz="1150">
                <a:solidFill>
                  <a:srgbClr val="292B2C"/>
                </a:solidFill>
                <a:highlight>
                  <a:srgbClr val="FFFFFF"/>
                </a:highlight>
                <a:latin typeface="Roboto"/>
                <a:ea typeface="Roboto"/>
                <a:cs typeface="Roboto"/>
                <a:sym typeface="Roboto"/>
              </a:rPr>
              <a:t>Другий крок.</a:t>
            </a:r>
            <a:endParaRPr b="1"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150">
                <a:solidFill>
                  <a:srgbClr val="292B2C"/>
                </a:solidFill>
                <a:highlight>
                  <a:srgbClr val="FFFFFF"/>
                </a:highlight>
                <a:latin typeface="Roboto"/>
                <a:ea typeface="Roboto"/>
                <a:cs typeface="Roboto"/>
                <a:sym typeface="Roboto"/>
              </a:rPr>
              <a:t>Вирішіть:</a:t>
            </a:r>
            <a:endParaRPr i="1" sz="1150">
              <a:solidFill>
                <a:srgbClr val="292B2C"/>
              </a:solidFill>
              <a:highlight>
                <a:srgbClr val="FFFFFF"/>
              </a:highlight>
              <a:latin typeface="Roboto"/>
              <a:ea typeface="Roboto"/>
              <a:cs typeface="Roboto"/>
              <a:sym typeface="Roboto"/>
            </a:endParaRPr>
          </a:p>
          <a:p>
            <a:pPr indent="-301625" lvl="0" marL="457200" rtl="0" algn="l">
              <a:spcBef>
                <a:spcPts val="800"/>
              </a:spcBef>
              <a:spcAft>
                <a:spcPts val="0"/>
              </a:spcAft>
              <a:buClr>
                <a:srgbClr val="292B2C"/>
              </a:buClr>
              <a:buSzPts val="1150"/>
              <a:buFont typeface="Roboto"/>
              <a:buChar char="●"/>
            </a:pPr>
            <a:r>
              <a:rPr i="1" lang="uk" sz="1150">
                <a:solidFill>
                  <a:srgbClr val="292B2C"/>
                </a:solidFill>
                <a:highlight>
                  <a:srgbClr val="FFFFFF"/>
                </a:highlight>
                <a:latin typeface="Roboto"/>
                <a:ea typeface="Roboto"/>
                <a:cs typeface="Roboto"/>
                <a:sym typeface="Roboto"/>
              </a:rPr>
              <a:t>що має бути в портфоліо, які матеріали слід відібрати;</a:t>
            </a:r>
            <a:endParaRPr i="1" sz="1150">
              <a:solidFill>
                <a:srgbClr val="292B2C"/>
              </a:solidFill>
              <a:highlight>
                <a:srgbClr val="FFFFFF"/>
              </a:highlight>
              <a:latin typeface="Roboto"/>
              <a:ea typeface="Roboto"/>
              <a:cs typeface="Roboto"/>
              <a:sym typeface="Roboto"/>
            </a:endParaRPr>
          </a:p>
          <a:p>
            <a:pPr indent="-301625" lvl="0" marL="457200" rtl="0" algn="l">
              <a:spcBef>
                <a:spcPts val="0"/>
              </a:spcBef>
              <a:spcAft>
                <a:spcPts val="0"/>
              </a:spcAft>
              <a:buClr>
                <a:srgbClr val="292B2C"/>
              </a:buClr>
              <a:buSzPts val="1150"/>
              <a:buFont typeface="Roboto"/>
              <a:buChar char="●"/>
            </a:pPr>
            <a:r>
              <a:rPr i="1" lang="uk" sz="1150">
                <a:solidFill>
                  <a:srgbClr val="292B2C"/>
                </a:solidFill>
                <a:highlight>
                  <a:srgbClr val="FFFFFF"/>
                </a:highlight>
                <a:latin typeface="Roboto"/>
                <a:ea typeface="Roboto"/>
                <a:cs typeface="Roboto"/>
                <a:sym typeface="Roboto"/>
              </a:rPr>
              <a:t>яким буде портфоліо (файлова папка, електронний варіант або щось інше);</a:t>
            </a:r>
            <a:endParaRPr i="1" sz="1150">
              <a:solidFill>
                <a:srgbClr val="292B2C"/>
              </a:solidFill>
              <a:highlight>
                <a:srgbClr val="FFFFFF"/>
              </a:highlight>
              <a:latin typeface="Roboto"/>
              <a:ea typeface="Roboto"/>
              <a:cs typeface="Roboto"/>
              <a:sym typeface="Roboto"/>
            </a:endParaRPr>
          </a:p>
          <a:p>
            <a:pPr indent="-301625" lvl="0" marL="457200" rtl="0" algn="l">
              <a:spcBef>
                <a:spcPts val="0"/>
              </a:spcBef>
              <a:spcAft>
                <a:spcPts val="0"/>
              </a:spcAft>
              <a:buClr>
                <a:srgbClr val="292B2C"/>
              </a:buClr>
              <a:buSzPts val="1150"/>
              <a:buFont typeface="Roboto"/>
              <a:buChar char="●"/>
            </a:pPr>
            <a:r>
              <a:rPr i="1" lang="uk" sz="1150">
                <a:solidFill>
                  <a:srgbClr val="292B2C"/>
                </a:solidFill>
                <a:highlight>
                  <a:srgbClr val="FFFFFF"/>
                </a:highlight>
                <a:latin typeface="Roboto"/>
                <a:ea typeface="Roboto"/>
                <a:cs typeface="Roboto"/>
                <a:sym typeface="Roboto"/>
              </a:rPr>
              <a:t>де буде зберігатися портфоліо (у класі, у шкільній бібліотеці, у методичному кабінеті школи тощо);</a:t>
            </a:r>
            <a:endParaRPr i="1" sz="1150">
              <a:solidFill>
                <a:srgbClr val="292B2C"/>
              </a:solidFill>
              <a:highlight>
                <a:srgbClr val="FFFFFF"/>
              </a:highlight>
              <a:latin typeface="Roboto"/>
              <a:ea typeface="Roboto"/>
              <a:cs typeface="Roboto"/>
              <a:sym typeface="Roboto"/>
            </a:endParaRPr>
          </a:p>
          <a:p>
            <a:pPr indent="-301625" lvl="0" marL="457200" rtl="0" algn="l">
              <a:spcBef>
                <a:spcPts val="0"/>
              </a:spcBef>
              <a:spcAft>
                <a:spcPts val="0"/>
              </a:spcAft>
              <a:buClr>
                <a:srgbClr val="292B2C"/>
              </a:buClr>
              <a:buSzPts val="1150"/>
              <a:buFont typeface="Roboto"/>
              <a:buChar char="●"/>
            </a:pPr>
            <a:r>
              <a:rPr i="1" lang="uk" sz="1150">
                <a:solidFill>
                  <a:srgbClr val="292B2C"/>
                </a:solidFill>
                <a:highlight>
                  <a:srgbClr val="FFFFFF"/>
                </a:highlight>
                <a:latin typeface="Roboto"/>
                <a:ea typeface="Roboto"/>
                <a:cs typeface="Roboto"/>
                <a:sym typeface="Roboto"/>
              </a:rPr>
              <a:t>як буде представлене портфоліо наприкінці року (захист портфоліо, презентація перед класом або якось інакше).</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b="1" i="1" lang="uk" sz="1150">
                <a:solidFill>
                  <a:srgbClr val="292B2C"/>
                </a:solidFill>
                <a:highlight>
                  <a:srgbClr val="FFFFFF"/>
                </a:highlight>
                <a:latin typeface="Roboto"/>
                <a:ea typeface="Roboto"/>
                <a:cs typeface="Roboto"/>
                <a:sym typeface="Roboto"/>
              </a:rPr>
              <a:t>Третій крок.</a:t>
            </a:r>
            <a:endParaRPr b="1"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150">
                <a:solidFill>
                  <a:srgbClr val="292B2C"/>
                </a:solidFill>
                <a:highlight>
                  <a:srgbClr val="FFFFFF"/>
                </a:highlight>
                <a:latin typeface="Roboto"/>
                <a:ea typeface="Roboto"/>
                <a:cs typeface="Roboto"/>
                <a:sym typeface="Roboto"/>
              </a:rPr>
              <a:t>Створення портфоліо в процесі навчання.</a:t>
            </a:r>
            <a:endParaRPr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150">
                <a:solidFill>
                  <a:srgbClr val="292B2C"/>
                </a:solidFill>
                <a:highlight>
                  <a:srgbClr val="FFFFFF"/>
                </a:highlight>
                <a:latin typeface="Roboto"/>
                <a:ea typeface="Roboto"/>
                <a:cs typeface="Roboto"/>
                <a:sym typeface="Roboto"/>
              </a:rPr>
              <a:t>Протягом року не забувайте поповнювати портфоліо.</a:t>
            </a:r>
            <a:endParaRPr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150">
                <a:solidFill>
                  <a:srgbClr val="292B2C"/>
                </a:solidFill>
                <a:highlight>
                  <a:srgbClr val="FFFFFF"/>
                </a:highlight>
                <a:latin typeface="Roboto"/>
                <a:ea typeface="Roboto"/>
                <a:cs typeface="Roboto"/>
                <a:sym typeface="Roboto"/>
              </a:rPr>
              <a:t>Виконали проект, зробили дослід, виступили з доповіддю — одразу ж додавайте цю інформацію до портфоліо (датуйте її, запишіть, коли ви це зробили).</a:t>
            </a:r>
            <a:endParaRPr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150">
                <a:solidFill>
                  <a:srgbClr val="292B2C"/>
                </a:solidFill>
                <a:highlight>
                  <a:srgbClr val="FFFFFF"/>
                </a:highlight>
                <a:latin typeface="Roboto"/>
                <a:ea typeface="Roboto"/>
                <a:cs typeface="Roboto"/>
                <a:sym typeface="Roboto"/>
              </a:rPr>
              <a:t>Покажіть у портфоліо всі свої сильні сторони, успіхи, творчі результати.</a:t>
            </a:r>
            <a:endParaRPr i="1" sz="11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b="1" i="1" lang="uk" sz="1150">
                <a:solidFill>
                  <a:srgbClr val="292B2C"/>
                </a:solidFill>
                <a:highlight>
                  <a:srgbClr val="FFFFFF"/>
                </a:highlight>
                <a:latin typeface="Roboto"/>
                <a:ea typeface="Roboto"/>
                <a:cs typeface="Roboto"/>
                <a:sym typeface="Roboto"/>
              </a:rPr>
              <a:t>Четвертий крок.</a:t>
            </a:r>
            <a:endParaRPr b="1" i="1" sz="1150">
              <a:solidFill>
                <a:srgbClr val="292B2C"/>
              </a:solidFill>
              <a:highlight>
                <a:srgbClr val="FFFFFF"/>
              </a:highlight>
              <a:latin typeface="Roboto"/>
              <a:ea typeface="Roboto"/>
              <a:cs typeface="Roboto"/>
              <a:sym typeface="Roboto"/>
            </a:endParaRPr>
          </a:p>
          <a:p>
            <a:pPr indent="0" lvl="0" marL="0" rtl="0" algn="l">
              <a:spcBef>
                <a:spcPts val="800"/>
              </a:spcBef>
              <a:spcAft>
                <a:spcPts val="800"/>
              </a:spcAft>
              <a:buNone/>
            </a:pPr>
            <a:r>
              <a:rPr lang="uk" sz="1150">
                <a:solidFill>
                  <a:srgbClr val="292B2C"/>
                </a:solidFill>
                <a:highlight>
                  <a:srgbClr val="FFFFFF"/>
                </a:highlight>
                <a:latin typeface="Roboto"/>
                <a:ea typeface="Roboto"/>
                <a:cs typeface="Roboto"/>
                <a:sym typeface="Roboto"/>
              </a:rPr>
              <a:t>Презентація</a:t>
            </a:r>
            <a:endParaRPr sz="1150">
              <a:solidFill>
                <a:srgbClr val="292B2C"/>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зручний простір для навчання</a:t>
            </a:r>
            <a:endParaRPr/>
          </a:p>
        </p:txBody>
      </p:sp>
      <p:sp>
        <p:nvSpPr>
          <p:cNvPr id="102" name="Google Shape;102;p2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Процес навчання вимагає спокійних і комфортних умов, зосередженості, уваги.</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Навчальний простір має бути добре освітленим, таким, щоб усе необхідне для навчання було зручно розташоване.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150">
                <a:solidFill>
                  <a:srgbClr val="292B2C"/>
                </a:solidFill>
                <a:highlight>
                  <a:srgbClr val="FFFFFF"/>
                </a:highlight>
                <a:latin typeface="Roboto"/>
                <a:ea typeface="Roboto"/>
                <a:cs typeface="Roboto"/>
                <a:sym typeface="Roboto"/>
              </a:rPr>
              <a:t>Ваше навчання відбувається у шкільному класі та вдома. Домашній робочий стіл ви повинні тримати в порядку.</a:t>
            </a:r>
            <a:endParaRPr/>
          </a:p>
        </p:txBody>
      </p:sp>
      <p:pic>
        <p:nvPicPr>
          <p:cNvPr id="103" name="Google Shape;103;p20"/>
          <p:cNvPicPr preferRelativeResize="0"/>
          <p:nvPr/>
        </p:nvPicPr>
        <p:blipFill>
          <a:blip r:embed="rId3">
            <a:alphaModFix/>
          </a:blip>
          <a:stretch>
            <a:fillRect/>
          </a:stretch>
        </p:blipFill>
        <p:spPr>
          <a:xfrm>
            <a:off x="2983000" y="2334602"/>
            <a:ext cx="3178000" cy="268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Як правильно облаштувати свій робочий стіл</a:t>
            </a:r>
            <a:endParaRPr/>
          </a:p>
        </p:txBody>
      </p:sp>
      <p:sp>
        <p:nvSpPr>
          <p:cNvPr id="109" name="Google Shape;109;p21"/>
          <p:cNvSpPr txBox="1"/>
          <p:nvPr>
            <p:ph idx="1" type="body"/>
          </p:nvPr>
        </p:nvSpPr>
        <p:spPr>
          <a:xfrm>
            <a:off x="311700" y="1221200"/>
            <a:ext cx="8520600" cy="36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uk" sz="1550">
                <a:solidFill>
                  <a:srgbClr val="292B2C"/>
                </a:solidFill>
                <a:highlight>
                  <a:srgbClr val="FFFFFF"/>
                </a:highlight>
                <a:latin typeface="Roboto"/>
                <a:ea typeface="Roboto"/>
                <a:cs typeface="Roboto"/>
                <a:sym typeface="Roboto"/>
              </a:rPr>
              <a:t>• Кожний предмет на столі завжди клади на своє місце.</a:t>
            </a:r>
            <a:endParaRPr i="1" sz="15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550">
                <a:solidFill>
                  <a:srgbClr val="292B2C"/>
                </a:solidFill>
                <a:highlight>
                  <a:srgbClr val="FFFFFF"/>
                </a:highlight>
                <a:latin typeface="Roboto"/>
                <a:ea typeface="Roboto"/>
                <a:cs typeface="Roboto"/>
                <a:sym typeface="Roboto"/>
              </a:rPr>
              <a:t>• Залишай мінімум речей, щоб було зручно читати, писати, малювати.</a:t>
            </a:r>
            <a:endParaRPr i="1" sz="15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550">
                <a:solidFill>
                  <a:srgbClr val="292B2C"/>
                </a:solidFill>
                <a:highlight>
                  <a:srgbClr val="FFFFFF"/>
                </a:highlight>
                <a:latin typeface="Roboto"/>
                <a:ea typeface="Roboto"/>
                <a:cs typeface="Roboto"/>
                <a:sym typeface="Roboto"/>
              </a:rPr>
              <a:t>• Стеж, щоб стіл був добре освітленим.</a:t>
            </a:r>
            <a:endParaRPr i="1" sz="15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550">
                <a:solidFill>
                  <a:srgbClr val="292B2C"/>
                </a:solidFill>
                <a:highlight>
                  <a:srgbClr val="FFFFFF"/>
                </a:highlight>
                <a:latin typeface="Roboto"/>
                <a:ea typeface="Roboto"/>
                <a:cs typeface="Roboto"/>
                <a:sym typeface="Roboto"/>
              </a:rPr>
              <a:t>• Щовечора прибирай зі столу все зайве.</a:t>
            </a:r>
            <a:endParaRPr i="1" sz="15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550">
                <a:solidFill>
                  <a:srgbClr val="292B2C"/>
                </a:solidFill>
                <a:highlight>
                  <a:srgbClr val="FFFFFF"/>
                </a:highlight>
                <a:latin typeface="Roboto"/>
                <a:ea typeface="Roboto"/>
                <a:cs typeface="Roboto"/>
                <a:sym typeface="Roboto"/>
              </a:rPr>
              <a:t>• Речі, не потрібні щодня, поклади в шухляди робочого столу.</a:t>
            </a:r>
            <a:endParaRPr i="1" sz="15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550">
                <a:solidFill>
                  <a:srgbClr val="292B2C"/>
                </a:solidFill>
                <a:highlight>
                  <a:srgbClr val="FFFFFF"/>
                </a:highlight>
                <a:latin typeface="Roboto"/>
                <a:ea typeface="Roboto"/>
                <a:cs typeface="Roboto"/>
                <a:sym typeface="Roboto"/>
              </a:rPr>
              <a:t>• Постав на стіл коробочку для дрібниць, щоб вони не загубилися.</a:t>
            </a:r>
            <a:endParaRPr i="1" sz="15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i="1" lang="uk" sz="1550">
                <a:solidFill>
                  <a:srgbClr val="292B2C"/>
                </a:solidFill>
                <a:highlight>
                  <a:srgbClr val="FFFFFF"/>
                </a:highlight>
                <a:latin typeface="Roboto"/>
                <a:ea typeface="Roboto"/>
                <a:cs typeface="Roboto"/>
                <a:sym typeface="Roboto"/>
              </a:rPr>
              <a:t>• Біля робочого столу облаштуй місце для рюкзака.</a:t>
            </a:r>
            <a:endParaRPr i="1" sz="1550">
              <a:solidFill>
                <a:srgbClr val="292B2C"/>
              </a:solidFill>
              <a:highlight>
                <a:srgbClr val="FFFFFF"/>
              </a:highlight>
              <a:latin typeface="Roboto"/>
              <a:ea typeface="Roboto"/>
              <a:cs typeface="Roboto"/>
              <a:sym typeface="Roboto"/>
            </a:endParaRPr>
          </a:p>
          <a:p>
            <a:pPr indent="0" lvl="0" marL="0" rtl="0" algn="l">
              <a:spcBef>
                <a:spcPts val="800"/>
              </a:spcBef>
              <a:spcAft>
                <a:spcPts val="800"/>
              </a:spcAft>
              <a:buNone/>
            </a:pPr>
            <a:r>
              <a:rPr i="1" lang="uk" sz="1550">
                <a:solidFill>
                  <a:srgbClr val="292B2C"/>
                </a:solidFill>
                <a:highlight>
                  <a:srgbClr val="FFFFFF"/>
                </a:highlight>
                <a:latin typeface="Roboto"/>
                <a:ea typeface="Roboto"/>
                <a:cs typeface="Roboto"/>
                <a:sym typeface="Roboto"/>
              </a:rPr>
              <a:t>• Пам’ятай, що впорядкований простір допомагає впорядкувати власні думки, сконцентрувати увагу на роботі.</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