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8"/>
  </p:notesMasterIdLst>
  <p:sldIdLst>
    <p:sldId id="256" r:id="rId2"/>
    <p:sldId id="257" r:id="rId3"/>
    <p:sldId id="261" r:id="rId4"/>
    <p:sldId id="262" r:id="rId5"/>
    <p:sldId id="260" r:id="rId6"/>
    <p:sldId id="258" r:id="rId7"/>
    <p:sldId id="267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E9BED-4EB3-46CF-8623-FD419D7CAD08}" type="datetimeFigureOut">
              <a:rPr lang="uk-UA" smtClean="0"/>
              <a:t>22.01.2020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8A1AC-3D2E-4060-92D9-E62D8E2EFA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1142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8A1AC-3D2E-4060-92D9-E62D8E2EFAA4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2419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31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664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0023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965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7133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250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304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268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72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11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26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871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834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76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28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6A427-7EAC-47B3-942B-0DC0DB6F9043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14C205-9C34-4D77-9F88-28BA76E39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27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4E2F7F-FFE0-45D8-9162-7F3C13E13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030" y="182879"/>
            <a:ext cx="11465169" cy="4075611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Сполуки неметалічних елементів з </a:t>
            </a:r>
            <a:r>
              <a:rPr lang="uk-U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Гідрогеном. </a:t>
            </a:r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Особливості водних розчинів цих сполук, їх застосування.</a:t>
            </a:r>
            <a:b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95E96966-ED30-4B46-9706-DAE384B34835}"/>
              </a:ext>
            </a:extLst>
          </p:cNvPr>
          <p:cNvSpPr/>
          <p:nvPr/>
        </p:nvSpPr>
        <p:spPr>
          <a:xfrm>
            <a:off x="801858" y="3530990"/>
            <a:ext cx="10635176" cy="246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8617" t="22326" r="38971" b="51960"/>
          <a:stretch/>
        </p:blipFill>
        <p:spPr bwMode="auto">
          <a:xfrm>
            <a:off x="3747634" y="3842280"/>
            <a:ext cx="4351338" cy="27675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4575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006" y="169817"/>
            <a:ext cx="11861074" cy="1760583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uk-UA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етали</a:t>
            </a:r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розміщені в ряду активності праворуч від водню, </a:t>
            </a:r>
            <a:r>
              <a:rPr lang="uk-UA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із кислотами </a:t>
            </a:r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взаємодіють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" t="65829" r="3019" b="16671"/>
          <a:stretch/>
        </p:blipFill>
        <p:spPr>
          <a:xfrm>
            <a:off x="0" y="2847703"/>
            <a:ext cx="12192000" cy="2292627"/>
          </a:xfrm>
        </p:spPr>
      </p:pic>
    </p:spTree>
    <p:extLst>
      <p:ext uri="{BB962C8B-B14F-4D97-AF65-F5344CB8AC3E}">
        <p14:creationId xmlns:p14="http://schemas.microsoft.com/office/powerpoint/2010/main" val="1828675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95943"/>
            <a:ext cx="11314369" cy="1734457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Реакція хлоридної кислоти із сіллю.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42424" t="19168" r="47004" b="58032"/>
          <a:stretch/>
        </p:blipFill>
        <p:spPr bwMode="auto">
          <a:xfrm>
            <a:off x="3840480" y="1384663"/>
            <a:ext cx="4049486" cy="5316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77748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67" y="104503"/>
            <a:ext cx="11939450" cy="953588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Реакція сульфідної кислоти із сіллю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41718" t="19619" r="47710" b="58033"/>
          <a:stretch/>
        </p:blipFill>
        <p:spPr bwMode="auto">
          <a:xfrm>
            <a:off x="3905794" y="1463041"/>
            <a:ext cx="4088674" cy="5394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2881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3" y="117566"/>
            <a:ext cx="11965577" cy="1812834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Хімічні властивості водного розчину амоніаку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503" y="1410789"/>
            <a:ext cx="11965577" cy="5447211"/>
          </a:xfrm>
        </p:spPr>
        <p:txBody>
          <a:bodyPr>
            <a:normAutofit/>
          </a:bodyPr>
          <a:lstStyle/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Водний розчин амоніаку поводиться в хімічних реакціях як дуже розбавлений розчин лугу. </a:t>
            </a:r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розчині амоніаку між його молекулами і молекулами води утворюються водневі 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зв’язки</a:t>
            </a: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Частина 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таких зв’язків спричиняє відокремлення катіонів Н</a:t>
            </a:r>
            <a:r>
              <a:rPr lang="uk-UA" sz="22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від молекул води, які сполучаються з атомами Нітрогену молекул амоніаку ковалентним зв’язком за донорно-акцепторним механізмом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Аніони ОН</a:t>
            </a:r>
            <a:r>
              <a:rPr lang="uk-UA" sz="22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залишаються в розчині, створюючи в ньому лужне середовище. 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Реакція 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амоніаку з водою є оборотною:</a:t>
            </a: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50752" t="56378" r="42057" b="40460"/>
          <a:stretch/>
        </p:blipFill>
        <p:spPr bwMode="auto">
          <a:xfrm>
            <a:off x="1659165" y="2551066"/>
            <a:ext cx="2063750" cy="5139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49194" t="19394" r="40374" b="76545"/>
          <a:stretch/>
        </p:blipFill>
        <p:spPr bwMode="auto">
          <a:xfrm>
            <a:off x="5194934" y="4199708"/>
            <a:ext cx="3217546" cy="7311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47083" t="30895" r="39946" b="66170"/>
          <a:stretch/>
        </p:blipFill>
        <p:spPr bwMode="auto">
          <a:xfrm>
            <a:off x="4836658" y="5577477"/>
            <a:ext cx="3406005" cy="535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58455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" y="130629"/>
            <a:ext cx="11861073" cy="6622868"/>
          </a:xfrm>
        </p:spPr>
        <p:txBody>
          <a:bodyPr/>
          <a:lstStyle/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звичайних умов перетворення зазнає менше 1 % розчиненого амоніаку. Частина газу постійно виділяється з розчину і зумовлює його характерний запах. </a:t>
            </a:r>
          </a:p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Розчин амоніаку іноді називають розчином амонійної основи. Її формулу правильно записувати так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Однак у хімічних рівняннях використовуватимемо іншу формулу — 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uk-UA" sz="32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Цей запис указує на схожість водного розчину амоніаку з розчинами лугів за хімічними властивостями. Крім формули 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uk-UA" sz="32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вживають і назву гіпотетичної сполуки — амоній гідроксид. </a:t>
            </a:r>
          </a:p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Завдяки основним властивостям розчин амоніаку взаємодіє майже з усіма кислотами. Це — реакції нейтралізації, у результаті яких утворюються солі амонію:</a:t>
            </a:r>
          </a:p>
          <a:p>
            <a:pPr marL="0" indent="0">
              <a:buNone/>
            </a:pPr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50743" t="46907" r="43619" b="50385"/>
          <a:stretch/>
        </p:blipFill>
        <p:spPr bwMode="auto">
          <a:xfrm>
            <a:off x="2816225" y="1362029"/>
            <a:ext cx="1951718" cy="597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46659" t="24356" r="37269" b="71582"/>
          <a:stretch/>
        </p:blipFill>
        <p:spPr bwMode="auto">
          <a:xfrm>
            <a:off x="3265715" y="5155293"/>
            <a:ext cx="4624251" cy="827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5184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691" y="182880"/>
            <a:ext cx="11887199" cy="6675119"/>
          </a:xfrm>
        </p:spPr>
        <p:txBody>
          <a:bodyPr>
            <a:normAutofit fontScale="55000" lnSpcReduction="20000"/>
          </a:bodyPr>
          <a:lstStyle/>
          <a:p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Амоніак може взаємодіяти з хлороводнем і за відсутності води. Часто виконують відповідний дослід, відомий під назвою </a:t>
            </a:r>
            <a:r>
              <a:rPr lang="uk-U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«Дим без вогню». 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Одну скляну паличку занурюють у концентрований розчин амоніаку, іншу — в концентровану хлоридну кислоту. Потім палички зближують. З’являється білий дим. Його утворюють дуже дрібні кристалики амоній хлориду — продукту реакції між газами (амоніак і хлороводень постійно виділяються із крапель розчинів, які залишилися на паличках</a:t>
            </a:r>
            <a:r>
              <a:rPr lang="uk-U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</a:p>
          <a:p>
            <a:r>
              <a:rPr lang="uk-UA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k-UA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uk-UA" sz="5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 НСІ = </a:t>
            </a:r>
            <a:r>
              <a:rPr lang="uk-UA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uk-UA" sz="5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k-UA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CI.</a:t>
            </a:r>
          </a:p>
          <a:p>
            <a:endParaRPr lang="uk-UA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Такий 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самий ефект можна спостерігати, якщо поставити склянки із вказаними розчинами поряд</a:t>
            </a:r>
            <a:r>
              <a:rPr lang="uk-U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Амоніак у водному розчині взаємодіє з багатьма солями. Реакції відбуваються з утворенням нерозчинної у воді основи або амфотерного гідроксиду:</a:t>
            </a:r>
          </a:p>
          <a:p>
            <a:endParaRPr lang="uk-UA" sz="2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42282" t="34278" r="34602" b="61661"/>
          <a:stretch/>
        </p:blipFill>
        <p:spPr bwMode="auto">
          <a:xfrm>
            <a:off x="1489165" y="4415155"/>
            <a:ext cx="7733212" cy="9928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3922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17" y="104504"/>
            <a:ext cx="11848011" cy="1071154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Дослід «Дим без вогню»: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41723" t="37210" r="44180" b="46543"/>
          <a:stretch/>
        </p:blipFill>
        <p:spPr bwMode="auto">
          <a:xfrm>
            <a:off x="2867296" y="1658983"/>
            <a:ext cx="6453051" cy="47418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1479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1" y="130630"/>
            <a:ext cx="11834948" cy="822960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Реакції сірководню й амоніаку з киснем</a:t>
            </a:r>
            <a:endParaRPr lang="uk-UA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1" y="953591"/>
            <a:ext cx="11834947" cy="5773780"/>
          </a:xfrm>
        </p:spPr>
        <p:txBody>
          <a:bodyPr>
            <a:normAutofit/>
          </a:bodyPr>
          <a:lstStyle/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Сполуки неметалічних елементів з Гідрогеном (крім галогеноводнів) здатні горіти на повітрі або в атмосфері кисню. Це — окисно-відновні реакції. Вам відомо, що при горінні вуглеводнів залежно від кількості кисню можуть утворюватися вуглець, чадний або вуглекислий газ. Аналогічна особливість притаманна горінню сірководню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Амоніак горить в атмосфері кисню (але не на повітрі) з утворенням азоту і водяної пари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Якщо реакція відбувається за наявності каталізатора (платини), то замість азоту утворюється нітроген(ІІ) оксид:</a:t>
            </a: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43551" t="58182" r="35727" b="36627"/>
          <a:stretch/>
        </p:blipFill>
        <p:spPr bwMode="auto">
          <a:xfrm>
            <a:off x="2840990" y="2439579"/>
            <a:ext cx="5911124" cy="9959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48072" t="45554" r="40086" b="51061"/>
          <a:stretch/>
        </p:blipFill>
        <p:spPr bwMode="auto">
          <a:xfrm>
            <a:off x="3267800" y="3853543"/>
            <a:ext cx="4008211" cy="7053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47933" t="52094" r="38674" b="44295"/>
          <a:stretch/>
        </p:blipFill>
        <p:spPr bwMode="auto">
          <a:xfrm>
            <a:off x="3056709" y="5368834"/>
            <a:ext cx="4728753" cy="818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549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914" y="130629"/>
            <a:ext cx="10620102" cy="1799771"/>
          </a:xfrm>
        </p:spPr>
        <p:txBody>
          <a:bodyPr>
            <a:normAutofit fontScale="90000"/>
          </a:bodyPr>
          <a:lstStyle/>
          <a:p>
            <a:r>
              <a:rPr lang="uk-UA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Горіння сірководню: </a:t>
            </a:r>
            <a:r>
              <a:rPr lang="uk-UA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k-UA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— за достатнього доступу повітря; </a:t>
            </a:r>
            <a:r>
              <a:rPr lang="uk-UA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 </a:t>
            </a:r>
            <a:r>
              <a:rPr lang="uk-UA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— за нестачі повітря.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41723" t="26385" r="35581" b="49928"/>
          <a:stretch/>
        </p:blipFill>
        <p:spPr bwMode="auto">
          <a:xfrm>
            <a:off x="1267097" y="1930399"/>
            <a:ext cx="8739052" cy="50712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2494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8" y="156754"/>
            <a:ext cx="11821885" cy="1619795"/>
          </a:xfrm>
        </p:spPr>
        <p:txBody>
          <a:bodyPr>
            <a:normAutofit fontScale="90000"/>
          </a:bodyPr>
          <a:lstStyle/>
          <a:p>
            <a:r>
              <a:rPr lang="uk-UA" sz="4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Горіння амоніаку у збагаченому киснем повітрі </a:t>
            </a:r>
            <a:br>
              <a:rPr lang="uk-UA" sz="4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4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Окиснення амоніаку за наявності каталізатора</a:t>
            </a:r>
            <a:r>
              <a:rPr lang="uk-UA" dirty="0"/>
              <a:t/>
            </a:r>
            <a:br>
              <a:rPr lang="uk-UA" dirty="0"/>
            </a:br>
            <a:endParaRPr lang="uk-UA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32700" t="29542" r="31215" b="44064"/>
          <a:stretch/>
        </p:blipFill>
        <p:spPr bwMode="auto">
          <a:xfrm>
            <a:off x="940526" y="1580607"/>
            <a:ext cx="9601200" cy="48724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8105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B0D6E8-5DD9-437F-B0ED-B9F2077CD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11" y="98474"/>
            <a:ext cx="11873133" cy="1831926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Утворення сполук неметалічних елементів з Гідрогеном</a:t>
            </a:r>
            <a:endParaRPr lang="ru-RU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1A5CADF-83D2-44C0-8043-8D3E0B6D6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730" t="38558" r="31865" b="52617"/>
          <a:stretch/>
        </p:blipFill>
        <p:spPr>
          <a:xfrm>
            <a:off x="757748" y="2757267"/>
            <a:ext cx="11284196" cy="202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45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1" y="169817"/>
            <a:ext cx="11991702" cy="1760583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Застосування гідроген хлориду, амоніаку та гідроген сульфіду</a:t>
            </a:r>
            <a:endParaRPr lang="uk-UA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3408" t="24356" r="31912" b="42024"/>
          <a:stretch/>
        </p:blipFill>
        <p:spPr bwMode="auto">
          <a:xfrm>
            <a:off x="352697" y="1384663"/>
            <a:ext cx="10920549" cy="54733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7850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2558" t="44652" r="33331" b="29405"/>
          <a:stretch/>
        </p:blipFill>
        <p:spPr bwMode="auto">
          <a:xfrm>
            <a:off x="1240971" y="627017"/>
            <a:ext cx="10502537" cy="55255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8249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1" y="169817"/>
            <a:ext cx="11848010" cy="6596743"/>
          </a:xfrm>
        </p:spPr>
        <p:txBody>
          <a:bodyPr>
            <a:normAutofit/>
          </a:bodyPr>
          <a:lstStyle/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Гідроген сульфід - дуже токсична сполука, що обмежує його застосування. </a:t>
            </a:r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аналітичній хімії його та сульфідну кислоту використовують для осадження важких металів, сульфіди яких малорозчинні. </a:t>
            </a:r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медицині - у складі природних і штучних сірководневих ванн, а також деяких мінеральних вод. </a:t>
            </a:r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Також </a:t>
            </a:r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його застосовують для добування сульфатної кислоти, сірки, сульфідів</a:t>
            </a:r>
            <a:r>
              <a:rPr lang="uk-U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Головним лікувальним чинником курорту «Синяк» (Закарпаття) є Синяцька сірководнева вода, синюватий відтінок якої й зумовив назву санаторію</a:t>
            </a:r>
          </a:p>
          <a:p>
            <a:endParaRPr lang="uk-UA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9881" t="27287" r="41647" b="57600"/>
          <a:stretch/>
        </p:blipFill>
        <p:spPr bwMode="auto">
          <a:xfrm>
            <a:off x="2076994" y="2691447"/>
            <a:ext cx="7197635" cy="26512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7949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" y="143691"/>
            <a:ext cx="11861074" cy="6609806"/>
          </a:xfrm>
        </p:spPr>
        <p:txBody>
          <a:bodyPr/>
          <a:lstStyle/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Поясніть, чому хлоридна і сульфідна кислоти істотно різняться за силою. </a:t>
            </a: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У розчині гідроген хлориду на кожну молекулу сполуки припадає 14 йонів. Обчисліть ступінь дисоціації гідроген хлориду в цьому розчині.</a:t>
            </a: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Напишіть рівняння таких реакцій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Чому молекула амоніаку сполучається з катіоном Гідрогену? </a:t>
            </a: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Складіть молекулярні та йонно-молекулярні рівняння реакцій між водними розчинами: а) сірководню і барій гідроксиду; б) амоніаку і ферум(ІІІ) сульфату. </a:t>
            </a: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6. Яку масу 10 %-го розчину хлороводню потрібно взяти для реакції з магній оксидом масою 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4г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7. Який об’єм газу (н. у.) виділиться під час взаємодії достатньої кількості хлоридної кислоти з кальцій карбонатом масою 10 г? </a:t>
            </a: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8. Обчисліть об’єм розчину амоніаку з масовою часткою NH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10 % і густиною 0,96г/см</a:t>
            </a:r>
            <a:r>
              <a:rPr lang="uk-UA" sz="20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необхідний для осадження 26 г алюміній гідроксиду з розчину солі Алюмінію.</a:t>
            </a:r>
          </a:p>
          <a:p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Який об'єм амоніаку теоретично можна одержати з водню об'ємом б л та азоту об'ємом 3 л? </a:t>
            </a:r>
          </a:p>
          <a:p>
            <a:endPara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6647" t="49613" r="38541" b="46325"/>
          <a:stretch/>
        </p:blipFill>
        <p:spPr bwMode="auto">
          <a:xfrm>
            <a:off x="4902835" y="1345428"/>
            <a:ext cx="6239781" cy="6923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26963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691" y="195943"/>
            <a:ext cx="11926389" cy="6557554"/>
          </a:xfrm>
        </p:spPr>
        <p:txBody>
          <a:bodyPr>
            <a:normAutofit/>
          </a:bodyPr>
          <a:lstStyle/>
          <a:p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Складіть рівняння реакцій, що відповідають скороченим йонно-молекулярним рівнянням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Доберіть коефіцієнти методом електронного балансу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Складіть рівняння реакцій для здійснення перетворень:</a:t>
            </a: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6365" t="24130" r="50385" b="70002"/>
          <a:stretch/>
        </p:blipFill>
        <p:spPr bwMode="auto">
          <a:xfrm>
            <a:off x="952635" y="563562"/>
            <a:ext cx="4194131" cy="1147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/>
          <a:srcRect l="36367" t="31797" r="45306" b="60532"/>
          <a:stretch/>
        </p:blipFill>
        <p:spPr bwMode="auto">
          <a:xfrm>
            <a:off x="952635" y="2365919"/>
            <a:ext cx="5278348" cy="14614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/>
          <a:srcRect l="36508" t="41490" r="35300" b="52615"/>
          <a:stretch/>
        </p:blipFill>
        <p:spPr bwMode="auto">
          <a:xfrm>
            <a:off x="952634" y="4482103"/>
            <a:ext cx="8073799" cy="1317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2700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" y="117567"/>
            <a:ext cx="11887200" cy="6609804"/>
          </a:xfrm>
        </p:spPr>
        <p:txBody>
          <a:bodyPr>
            <a:noAutofit/>
          </a:bodyPr>
          <a:lstStyle/>
          <a:p>
            <a:r>
              <a:rPr lang="uk-UA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13.Обчисліть об'єм нітроген(ІІ) оксиду, який можна одержати шляхом каталітичного окиснення амоніаку об'ємом 100 л. Який об'єм кисню при цьому витратиться? </a:t>
            </a:r>
          </a:p>
          <a:p>
            <a:r>
              <a:rPr lang="uk-UA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14. Який об'єм амоніаку (н. у.) потрібний для приготування його розчину масою 50 г із масовою часткою амоніаку 25 %? </a:t>
            </a:r>
          </a:p>
          <a:p>
            <a:r>
              <a:rPr lang="uk-UA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15. Обчисліть об'єм амоніаку (н. у.), що утвориться під час нагрівання кальцій гідроксиду масою 9,2 г з амоній хлоридом масою 10,7 г.</a:t>
            </a:r>
          </a:p>
          <a:p>
            <a:r>
              <a:rPr lang="uk-UA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16. Обчисліть масу натрій нітрату, що можна одержати нейтралізацією розчину натрій гідроксиду масою 200 г із масовою часткою лугу 4% нітратною кислотою. </a:t>
            </a:r>
          </a:p>
          <a:p>
            <a:r>
              <a:rPr lang="uk-UA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17. Сплав золота зі сріблом називають електрумом. Зразок такого сплаву масою 1,5 г обробили концентрованою нітратною кислотою. При цьому виділився нітроген(І\/) оксид об'ємом 89,6 мл (н. у.). Обчисліть масову частку золота в цьому зразку електруму. </a:t>
            </a:r>
          </a:p>
          <a:p>
            <a:r>
              <a:rPr lang="uk-UA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18. Обчисліть масу нітратної кислоти, яку низкою перетворень можна добути з амоніаку об'ємом 5,6 л (н. у.), якщо відносний вихід продукту реакції становить 78%. </a:t>
            </a:r>
          </a:p>
          <a:p>
            <a:r>
              <a:rPr lang="uk-UA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19. Змішали розчин нітратної кислоти масою 48 г із розчином калій гідроксиду масою 56 г, де масові частки розчинених речовин дорівнюють 26,25% і 16%, відповідно. Обчисліть маси розчинених речовин в отриманому розчині.</a:t>
            </a:r>
          </a:p>
        </p:txBody>
      </p:sp>
    </p:spTree>
    <p:extLst>
      <p:ext uri="{BB962C8B-B14F-4D97-AF65-F5344CB8AC3E}">
        <p14:creationId xmlns:p14="http://schemas.microsoft.com/office/powerpoint/2010/main" val="483957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565" y="117565"/>
            <a:ext cx="11821886" cy="6622869"/>
          </a:xfrm>
        </p:spPr>
        <p:txBody>
          <a:bodyPr>
            <a:normAutofit/>
          </a:bodyPr>
          <a:lstStyle/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20. Запишіть рівняння реакцій для здійснення перетворень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Складіть рівняння реакцій для здійснення перетворень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Поживну цінність фосфатних добрив прийнято визначати, розраховуючи масову частку Р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кожному з них. Обчисліть масову частку Р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у преципітаті. </a:t>
            </a: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23. Порівняйте масову частку Нітрогену в сечовині CO(NH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амоніачній селітрі NH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NО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та натрієвій селітрі NaNО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Яке з цих добрив має найбільшу поживну цінність для рослин? </a:t>
            </a: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24. Юним агрономам дали завдання підгодувати яблуню амоніачною селітрою, приготувавши розчин: 1 г солі на 1 л води. Однак амоніачної селітри не було, і вони вирішили замінити її на калійну. Яку масу калійної селітри треба розчинити в 1 л води, щоб одержати розчин із тим самим умістом Нітрогену, що було потрібно? </a:t>
            </a: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25. Річну норму внесення в ґрунт фосфатних добрив визначають кількістю Р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Яка маса преципітату потрібна для обробки поля площею 50 га протягом року, якщо норма внесення фосфатного добрива становить 120 кг Р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sz="20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на гектар?</a:t>
            </a: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7496" t="36758" r="39807" b="57151"/>
          <a:stretch/>
        </p:blipFill>
        <p:spPr bwMode="auto">
          <a:xfrm>
            <a:off x="777694" y="463186"/>
            <a:ext cx="6890204" cy="10129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7494" t="35001" r="33469" b="60532"/>
          <a:stretch/>
        </p:blipFill>
        <p:spPr bwMode="auto">
          <a:xfrm>
            <a:off x="777694" y="1891504"/>
            <a:ext cx="6890204" cy="800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4631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F85217A0-4333-46B0-86E8-5505A8614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75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A8099-5493-43D1-B394-051BA95C1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18" y="112542"/>
            <a:ext cx="11732456" cy="2602522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Загальна формула сполук елементів з Гідрогеном має два варіанти написання — </a:t>
            </a:r>
            <a:b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en-US" sz="66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k-UA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 і ЕН</a:t>
            </a:r>
            <a:r>
              <a:rPr lang="en-US" sz="66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549BC62F-4140-40E0-ADD9-37D3E6900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96" t="79887" r="1591" b="15229"/>
          <a:stretch/>
        </p:blipFill>
        <p:spPr>
          <a:xfrm>
            <a:off x="300110" y="4142936"/>
            <a:ext cx="11685564" cy="784665"/>
          </a:xfrm>
          <a:prstGeom prst="rect">
            <a:avLst/>
          </a:prstGeom>
        </p:spPr>
      </p:pic>
      <p:pic>
        <p:nvPicPr>
          <p:cNvPr id="5" name="Місце для вмісту 3">
            <a:extLst>
              <a:ext uri="{FF2B5EF4-FFF2-40B4-BE49-F238E27FC236}">
                <a16:creationId xmlns:a16="http://schemas.microsoft.com/office/drawing/2014/main" id="{E971D80D-A713-463B-943D-958266CBFD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7" t="5332" r="1846" b="87487"/>
          <a:stretch/>
        </p:blipFill>
        <p:spPr>
          <a:xfrm>
            <a:off x="271974" y="3010487"/>
            <a:ext cx="11713699" cy="113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95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D4363-EA55-4D8A-BA94-9CD6B24B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5" y="126609"/>
            <a:ext cx="11746523" cy="1803791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Склад </a:t>
            </a:r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 назви сполук </a:t>
            </a:r>
            <a:b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неметалічних елементів з Гідрогеном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F7D0867-4CBA-48B9-A9A4-5F39D4971227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5513" t="30146" r="24414" b="21274"/>
          <a:stretch/>
        </p:blipFill>
        <p:spPr bwMode="auto">
          <a:xfrm>
            <a:off x="1055078" y="1308296"/>
            <a:ext cx="10550768" cy="54230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8473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35A87C4-7EB8-45CA-B40C-E03B596FCF25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30587" t="17139" r="29523" b="53126"/>
          <a:stretch/>
        </p:blipFill>
        <p:spPr bwMode="auto">
          <a:xfrm>
            <a:off x="1052731" y="2419643"/>
            <a:ext cx="10086536" cy="44383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C9F9BB7E-9648-4150-99CE-8AE7EE7CB347}"/>
              </a:ext>
            </a:extLst>
          </p:cNvPr>
          <p:cNvSpPr/>
          <p:nvPr/>
        </p:nvSpPr>
        <p:spPr>
          <a:xfrm>
            <a:off x="182880" y="140678"/>
            <a:ext cx="12009119" cy="2415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Леткі сполуки неметалічних елементів із Гідрогеном. Кольором позначено кислотно-основний характер їх водних розчинів:</a:t>
            </a:r>
            <a:r>
              <a:rPr lang="uk-U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4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— не виявляють кислотно-основні властивості,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4000" b="1" dirty="0">
                <a:solidFill>
                  <a:srgbClr val="F4B0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</a:t>
            </a:r>
            <a:r>
              <a:rPr lang="uk-U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— виявляють основні властивості, </a:t>
            </a:r>
            <a:r>
              <a:rPr lang="uk-UA" sz="4000" b="1" dirty="0">
                <a:solidFill>
                  <a:srgbClr val="C459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</a:t>
            </a:r>
            <a:r>
              <a:rPr lang="uk-U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— виявляють кислотні властивості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584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8F303-12EF-43CB-A144-7D3436283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474"/>
            <a:ext cx="12191999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Особливості розчинення у воді гідроген хлориду й амоніаку. Сполуки неметалічних елементів із Гідрогеном мають молекулярну будову. Галогеноводні та амоніак дуже добре розчиняються у воді.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87783F-C12C-42A1-AF45-1C788714B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93" y="1561514"/>
            <a:ext cx="11830929" cy="5296486"/>
          </a:xfrm>
        </p:spPr>
        <p:txBody>
          <a:bodyPr>
            <a:normAutofit lnSpcReduction="10000"/>
          </a:bodyPr>
          <a:lstStyle/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підставі електронної будови атомів Хлору й Нітрогену, розглянемо електронні та структурні формули продуктів їхньої взаємодії з Гідрогеном.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Атому Хлору достатньо утворити одну спільну електронну пару з одним атомом Гідрогену, щоб зовнішній енергетичний рівень обох атомів став завершеним:</a:t>
            </a: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Атом Нітрогену за рахунок трьох неспарених електронів зовнішнього енергетичного рівня утворює три спільні електронні пари з трьома атомами Гідрогену, і зовнішній енергетичний рівень кожного з атомів стає завершеним:</a:t>
            </a: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Вид хімічного зв’язку в обох сполуках — ковалентний полярний. Спільні електронні пари зміщені в бік більш електронегативних атомів Хлору та Нітрогену.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A0FE11-5564-4821-B599-8E9332911EA9}"/>
              </a:ext>
            </a:extLst>
          </p:cNvPr>
          <p:cNvPicPr/>
          <p:nvPr/>
        </p:nvPicPr>
        <p:blipFill rotWithShape="1">
          <a:blip r:embed="rId2"/>
          <a:srcRect l="43409" t="33151" r="43200" b="62111"/>
          <a:stretch/>
        </p:blipFill>
        <p:spPr bwMode="auto">
          <a:xfrm>
            <a:off x="3784209" y="2899263"/>
            <a:ext cx="3404381" cy="7561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1D1E5-8526-4D47-A6AA-B161C61A71FC}"/>
              </a:ext>
            </a:extLst>
          </p:cNvPr>
          <p:cNvPicPr/>
          <p:nvPr/>
        </p:nvPicPr>
        <p:blipFill rotWithShape="1">
          <a:blip r:embed="rId3"/>
          <a:srcRect l="39472" t="47132" r="39379" b="44969"/>
          <a:stretch/>
        </p:blipFill>
        <p:spPr bwMode="auto">
          <a:xfrm>
            <a:off x="3263703" y="4659043"/>
            <a:ext cx="4726746" cy="11953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432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91" y="117566"/>
            <a:ext cx="11900263" cy="1812834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Хімічні властивості водних розчинів гідроген хлориду і гідроген сульфіду.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3"/>
          <a:srcRect l="44260" t="29091" r="36006" b="65267"/>
          <a:stretch/>
        </p:blipFill>
        <p:spPr bwMode="auto">
          <a:xfrm>
            <a:off x="2704011" y="2263102"/>
            <a:ext cx="6309359" cy="17396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2677886"/>
            <a:ext cx="12192000" cy="417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uk-UA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uk-UA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Водний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розчин НС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поводиться як сильна одноосновна кислота (ступінь дисоціації сполуки в розбавленому розчині перевищує 90 %), а розчин H</a:t>
            </a:r>
            <a:r>
              <a:rPr lang="uk-UA" sz="28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— як слабка двохосновна кислота. </a:t>
            </a:r>
            <a:endParaRPr lang="uk-UA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Хімічні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назви цих розчинів — хлоридна кислота, сульфідна кислота. 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213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3" y="117566"/>
            <a:ext cx="11913325" cy="66620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Хлоридна кислота реагує: </a:t>
            </a: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943" y="783771"/>
            <a:ext cx="11495314" cy="5982789"/>
          </a:xfrm>
        </p:spPr>
        <p:txBody>
          <a:bodyPr/>
          <a:lstStyle/>
          <a:p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 металами з виділенням водню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 основними та амфотерними оксидами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 основами та амфотерними гідроксидами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із більшістю солей:</a:t>
            </a:r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47357" t="21875" r="39533" b="74966"/>
          <a:stretch/>
        </p:blipFill>
        <p:spPr bwMode="auto">
          <a:xfrm>
            <a:off x="3206930" y="1204776"/>
            <a:ext cx="3742509" cy="5839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46369" t="25032" r="36999" b="69103"/>
          <a:stretch/>
        </p:blipFill>
        <p:spPr bwMode="auto">
          <a:xfrm>
            <a:off x="3206930" y="2209709"/>
            <a:ext cx="4949099" cy="11269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45948" t="33827" r="36713" b="60756"/>
          <a:stretch/>
        </p:blipFill>
        <p:spPr bwMode="auto">
          <a:xfrm>
            <a:off x="3206931" y="3842792"/>
            <a:ext cx="4689566" cy="10527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44544" t="42171" r="35015" b="50156"/>
          <a:stretch/>
        </p:blipFill>
        <p:spPr bwMode="auto">
          <a:xfrm>
            <a:off x="3206931" y="5388791"/>
            <a:ext cx="5473337" cy="15115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0542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350</TotalTime>
  <Words>1369</Words>
  <Application>Microsoft Office PowerPoint</Application>
  <PresentationFormat>Широкоэкранный</PresentationFormat>
  <Paragraphs>140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Trebuchet MS</vt:lpstr>
      <vt:lpstr>Wingdings 3</vt:lpstr>
      <vt:lpstr>Грань</vt:lpstr>
      <vt:lpstr>Сполуки неметалічних елементів з Гідрогеном. Особливості водних розчинів цих сполук, їх застосування. </vt:lpstr>
      <vt:lpstr>Утворення сполук неметалічних елементів з Гідрогеном</vt:lpstr>
      <vt:lpstr>Презентация PowerPoint</vt:lpstr>
      <vt:lpstr> Загальна формула сполук елементів з Гідрогеном має два варіанти написання —  НnЕ і ЕНn</vt:lpstr>
      <vt:lpstr>1. Склад і назви сполук  неметалічних елементів з Гідрогеном</vt:lpstr>
      <vt:lpstr>Презентация PowerPoint</vt:lpstr>
      <vt:lpstr>Особливості розчинення у воді гідроген хлориду й амоніаку. Сполуки неметалічних елементів із Гідрогеном мають молекулярну будову. Галогеноводні та амоніак дуже добре розчиняються у воді.  </vt:lpstr>
      <vt:lpstr>1. Хімічні властивості водних розчинів гідроген хлориду і гідроген сульфіду.</vt:lpstr>
      <vt:lpstr>Хлоридна кислота реагує:    </vt:lpstr>
      <vt:lpstr>Метали, розміщені в ряду активності праворуч від водню, із кислотами не взаємодіють</vt:lpstr>
      <vt:lpstr>Реакція хлоридної кислоти із сіллю.</vt:lpstr>
      <vt:lpstr>Реакція сульфідної кислоти із сіллю</vt:lpstr>
      <vt:lpstr>2. Хімічні властивості водного розчину амоніаку</vt:lpstr>
      <vt:lpstr>Презентация PowerPoint</vt:lpstr>
      <vt:lpstr>Презентация PowerPoint</vt:lpstr>
      <vt:lpstr>Дослід «Дим без вогню»:</vt:lpstr>
      <vt:lpstr>3. Реакції сірководню й амоніаку з киснем</vt:lpstr>
      <vt:lpstr>Горіння сірководню:  а — за достатнього доступу повітря;  б — за нестачі повітря. </vt:lpstr>
      <vt:lpstr>Горіння амоніаку у збагаченому киснем повітрі  Окиснення амоніаку за наявності каталізатора </vt:lpstr>
      <vt:lpstr>4. Застосування гідроген хлориду, амоніаку та гідроген сульфіду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Сполуки неметалічних елементів з Гідрогеном</dc:title>
  <dc:creator>Таня</dc:creator>
  <cp:lastModifiedBy>User</cp:lastModifiedBy>
  <cp:revision>27</cp:revision>
  <dcterms:created xsi:type="dcterms:W3CDTF">2020-01-14T15:10:05Z</dcterms:created>
  <dcterms:modified xsi:type="dcterms:W3CDTF">2020-01-22T09:09:50Z</dcterms:modified>
</cp:coreProperties>
</file>