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928CE-F264-41D1-9DC3-2D099E81B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F4D3CD-7383-4CB1-B26A-B80FEB1BC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6BB9F8-2193-4A34-94DE-2FA0F8E7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F497E2-6D31-4E7C-B3CF-38F7543D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A729FB-9373-48D8-9E2F-2881DDD1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39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0AF4B-E209-4DA0-8DC5-08C8DC2D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1C4EAA-6746-4C4F-87EB-914D9F468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94DECC-4CD9-40F9-83D2-4177AECF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78BFF8-3AF4-4E4F-B5C5-44C49CE0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656249-7965-4CA0-98D3-F35D9833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58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2B1F675-EF1A-4986-9F40-AB6A78FBB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6C9749-201D-422C-8B26-05E9D3CBA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1D7B70-B4B7-49F9-BBB9-8AAE8F46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E4BB4E-D4DC-4E4A-9F25-7348DB7D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18CDD5-3BC9-4D69-98E9-3440EABB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32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CFC2-5ADD-4214-B7CD-5926B4E5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388E0B-C4B4-4A57-A878-A0269103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E665F6-787A-474F-8DE5-14DFF485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6E619D-2C31-46DB-89E2-44C7EF3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4FE7A9-0A17-4BDE-9825-B20A77C8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8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89E76-3D95-49E6-A0F9-B192169E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DCFE86-4E5F-443F-A03A-3A723CF57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DAB91E-9964-4B4E-B950-927D4B4F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479A68-E560-4213-9CB3-0EA85E5A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5B63A4-40DF-493D-BF71-593758E1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8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8E1F7-3BCA-4201-B398-FF9729A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D35030-FB32-443E-B6CF-C95953166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C227D8-91CA-461E-BF1C-20C36C249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A47FF-825B-4358-B596-E314CE85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DDFAE-4D8A-4084-A8A0-B322C1D8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22D982-B502-4F12-AE28-1A25ACEA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4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0215-82FA-4210-AE0F-2A489462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D4F470-8600-4659-AE4F-21086F3D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4AC48B-FD42-4E37-BD3B-E6CBF3A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3AFA8BF-A66F-4883-B2B6-4BF6FDF1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6101E0B-BB2C-46BC-B4E1-6058F69D1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8F07256-5F38-40F4-8353-5457EBCA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38CAB68-688B-4E22-954A-FD0E85C8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2766456-57F3-4229-A37A-8F7E57F3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0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4F38-1A2D-41C8-A973-24A91E4D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E308269-2FDF-4D28-8267-DB2976C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B42CB8-5E26-4D3E-B33C-ED0C578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F5BFE16-355C-4F97-AF34-E5049969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0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E01ADBF-85E1-4D40-8646-2D8CB24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356F16C-2CAB-488A-ACA9-500A4CF8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4736009-CF69-40EC-BDD4-14A43C39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54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FBA12-ADC7-4393-8B75-7988294E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36BB72-574E-4702-B7A9-F8899F2B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722A0B-AB8D-4C59-97C8-8863BBEA8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577DF0-6F5D-4C97-88F2-FC2F74B1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746CB9-C6F3-4BCA-AAF3-A2FB1B9A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DF3566-1F31-43EE-B1F2-56930E6C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6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8AEA9-B4A2-4875-AA4D-94EB8BDA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42FCDD4-1B1E-4F99-AD38-7FF7C99D6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15A6BC-D5F7-47F7-B21C-017C4D2D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63F9281-065C-400A-85C1-F0E16CD5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12C948-92D8-4314-B643-A254A6E9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B59CD64-1D69-430B-B090-26882344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0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D1003C4-EA3D-4FDB-8BCB-FE0460FF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0A050A-09F1-42A2-8861-31935104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4EBBB-F4FF-4F26-A97F-61437E2A3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71FD-D2C9-4907-BF88-F8D76BEB5EB1}" type="datetimeFigureOut">
              <a:rPr lang="uk-UA" smtClean="0"/>
              <a:t>09.11.2021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50AF73-D978-458A-B68F-1A7A5F5E7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99988C-1D68-47E3-8AF6-304D8A079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C007-4A5E-40DB-9AE3-12D3609ED8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1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E8ED2-86CF-4703-9E0C-BF37844C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Тема: «Торгівля та гільдії. Міська культура й повсякденне життя»</a:t>
            </a:r>
          </a:p>
        </p:txBody>
      </p:sp>
    </p:spTree>
    <p:extLst>
      <p:ext uri="{BB962C8B-B14F-4D97-AF65-F5344CB8AC3E}">
        <p14:creationId xmlns:p14="http://schemas.microsoft.com/office/powerpoint/2010/main" val="15139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596FC-1E2A-4D6C-BFD1-6A9E0CDD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/>
              <a:t>Середньовічна мода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5C5F9A1-DA59-4329-A0E6-07AB7D893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10" y="1224257"/>
            <a:ext cx="9051388" cy="5524467"/>
          </a:xfrm>
        </p:spPr>
      </p:pic>
    </p:spTree>
    <p:extLst>
      <p:ext uri="{BB962C8B-B14F-4D97-AF65-F5344CB8AC3E}">
        <p14:creationId xmlns:p14="http://schemas.microsoft.com/office/powerpoint/2010/main" val="277389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25514C9-439F-4742-A1C5-CB4B8A7CCC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73867" cy="3429000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E923AC0-6382-4629-9534-4BA88CAED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67" y="3277772"/>
            <a:ext cx="8072533" cy="3580228"/>
          </a:xfrm>
        </p:spPr>
      </p:pic>
    </p:spTree>
    <p:extLst>
      <p:ext uri="{BB962C8B-B14F-4D97-AF65-F5344CB8AC3E}">
        <p14:creationId xmlns:p14="http://schemas.microsoft.com/office/powerpoint/2010/main" val="81197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E697-3CC9-49D2-B632-66AD051E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pPr algn="ctr"/>
            <a:r>
              <a:rPr lang="uk-UA" b="1" dirty="0"/>
              <a:t>Домашнє завдання: Параграф№13-14 читати. Зробити конспект. Виконати онлайн тест.</a:t>
            </a:r>
          </a:p>
        </p:txBody>
      </p:sp>
    </p:spTree>
    <p:extLst>
      <p:ext uri="{BB962C8B-B14F-4D97-AF65-F5344CB8AC3E}">
        <p14:creationId xmlns:p14="http://schemas.microsoft.com/office/powerpoint/2010/main" val="33373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3C145-FD43-4B03-9E63-7D13A9F4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Розвиток товарного господарства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1EC24B41-4172-4947-8878-3F70D2A7C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1690689"/>
            <a:ext cx="5833403" cy="459647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EACE88-8521-4FE4-9284-F7CE9D405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515"/>
            <a:ext cx="6358597" cy="54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0AF47-435A-4BC4-80BD-44AE4CC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8"/>
            <a:ext cx="12192001" cy="1325563"/>
          </a:xfrm>
        </p:spPr>
        <p:txBody>
          <a:bodyPr/>
          <a:lstStyle/>
          <a:p>
            <a:r>
              <a:rPr lang="uk-UA" b="1" u="sng" dirty="0">
                <a:solidFill>
                  <a:srgbClr val="7030A0"/>
                </a:solidFill>
              </a:rPr>
              <a:t>Гільдії</a:t>
            </a:r>
            <a:r>
              <a:rPr lang="uk-UA" b="1" dirty="0"/>
              <a:t> – об’єднання купців для захисту своїх інтересів.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771017C-08EA-40D6-AE60-3F79CCBD85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88" y="706629"/>
            <a:ext cx="4012809" cy="615137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07B76A-A31A-4C1D-BA90-2272F5FF7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1367130"/>
            <a:ext cx="5978771" cy="54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97913-32BD-43D3-8205-FEFB76E1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uk-UA" b="1" dirty="0"/>
              <a:t>Основні напрямки європейської торгівлі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33015C-7E78-41B4-AE88-66D1843E4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2234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200" b="1" dirty="0"/>
              <a:t>Середземним морем до Сирії та Єгипту;</a:t>
            </a:r>
          </a:p>
          <a:p>
            <a:pPr>
              <a:buFontTx/>
              <a:buChar char="-"/>
            </a:pPr>
            <a:r>
              <a:rPr lang="uk-UA" sz="3200" b="1" dirty="0"/>
              <a:t>Чорним морем до Кавказу і Криму</a:t>
            </a:r>
          </a:p>
          <a:p>
            <a:pPr>
              <a:buFontTx/>
              <a:buChar char="-"/>
            </a:pPr>
            <a:r>
              <a:rPr lang="uk-UA" sz="3200" b="1" dirty="0"/>
              <a:t>Північним та Балтійськими морями на Півночі Європи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945F1A6-8851-4E92-BD4C-1B28E7540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73" y="1690688"/>
            <a:ext cx="6507242" cy="4470961"/>
          </a:xfrm>
        </p:spPr>
      </p:pic>
    </p:spTree>
    <p:extLst>
      <p:ext uri="{BB962C8B-B14F-4D97-AF65-F5344CB8AC3E}">
        <p14:creationId xmlns:p14="http://schemas.microsoft.com/office/powerpoint/2010/main" val="266264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AED36-673F-4849-9B08-DE423DE3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211"/>
            <a:ext cx="6458836" cy="4936221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BCE6A1-BD12-422C-8FE0-F923AD3D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5" y="151568"/>
            <a:ext cx="6011595" cy="135367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Середземноморську торгівлю контролювали італійські міста – </a:t>
            </a:r>
            <a:r>
              <a:rPr lang="uk-UA" b="1" dirty="0"/>
              <a:t>Генуя та Венеція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764186-A279-4A14-8C8E-33B0BCC9B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56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Торгівлю в Північному та балтійському морях контролювали:</a:t>
            </a:r>
          </a:p>
          <a:p>
            <a:pPr>
              <a:buFontTx/>
              <a:buChar char="-"/>
            </a:pPr>
            <a:r>
              <a:rPr lang="uk-UA" dirty="0" err="1"/>
              <a:t>м.Брюгге</a:t>
            </a:r>
            <a:endParaRPr lang="uk-UA" dirty="0"/>
          </a:p>
          <a:p>
            <a:pPr>
              <a:buFontTx/>
              <a:buChar char="-"/>
            </a:pPr>
            <a:r>
              <a:rPr lang="uk-UA" dirty="0" err="1"/>
              <a:t>Ганза</a:t>
            </a:r>
            <a:r>
              <a:rPr lang="uk-UA" dirty="0"/>
              <a:t> (союз купців з 70+північнонімецьких міст, який виник в Х</a:t>
            </a:r>
            <a:r>
              <a:rPr lang="en-US" dirty="0"/>
              <a:t>IV </a:t>
            </a:r>
            <a:r>
              <a:rPr lang="uk-UA" dirty="0"/>
              <a:t>ст., з центром в місті </a:t>
            </a:r>
            <a:r>
              <a:rPr lang="uk-UA" dirty="0" err="1"/>
              <a:t>Любек</a:t>
            </a:r>
            <a:r>
              <a:rPr lang="uk-UA" dirty="0"/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5E5472-BAA6-421D-B324-EBA1FC00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97" y="3685735"/>
            <a:ext cx="2265903" cy="3172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0A1DD-4E4A-4426-A82A-45A522FC0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89" y="4147756"/>
            <a:ext cx="4067908" cy="2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E6844-0A26-43AA-8C1B-CA9CC805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6091"/>
          </a:xfrm>
        </p:spPr>
        <p:txBody>
          <a:bodyPr/>
          <a:lstStyle/>
          <a:p>
            <a:pPr algn="ctr"/>
            <a:r>
              <a:rPr lang="uk-UA" b="1" dirty="0"/>
              <a:t>Городяни. Міська культура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9AA812-83FA-41CB-AD92-7A429DDDA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291051"/>
            <a:ext cx="6019801" cy="5566947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/>
              <a:t>Патриції – міська знать;</a:t>
            </a:r>
          </a:p>
          <a:p>
            <a:pPr>
              <a:buFontTx/>
              <a:buChar char="-"/>
            </a:pPr>
            <a:r>
              <a:rPr lang="uk-UA" dirty="0"/>
              <a:t>Бюргери – повноправні жителі міста;</a:t>
            </a:r>
          </a:p>
          <a:p>
            <a:pPr>
              <a:buFontTx/>
              <a:buChar char="-"/>
            </a:pPr>
            <a:r>
              <a:rPr lang="uk-UA" dirty="0"/>
              <a:t>Плебеї – чорнороби, жебраки та міська біднота.</a:t>
            </a:r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«Міське повітря робить тебе вільним»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0FFF619-3FEE-4639-AA88-85586EB85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8" y="2293034"/>
            <a:ext cx="6067291" cy="4459459"/>
          </a:xfrm>
        </p:spPr>
      </p:pic>
    </p:spTree>
    <p:extLst>
      <p:ext uri="{BB962C8B-B14F-4D97-AF65-F5344CB8AC3E}">
        <p14:creationId xmlns:p14="http://schemas.microsoft.com/office/powerpoint/2010/main" val="347926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1A10635-A65E-4648-8F44-D57D6BAE44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6548" cy="386553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74A279-1FC9-4632-9250-334AF3A4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3818456"/>
            <a:ext cx="6347827" cy="30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6AEF9-E7A1-4CB0-8C85-F634ABB9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3040"/>
          </a:xfrm>
        </p:spPr>
        <p:txBody>
          <a:bodyPr/>
          <a:lstStyle/>
          <a:p>
            <a:pPr algn="ctr"/>
            <a:r>
              <a:rPr lang="uk-UA" b="1" dirty="0"/>
              <a:t>Середньовічна гігієна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DF698F0-F22E-45E6-88FA-BD5EF50B7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040"/>
            <a:ext cx="4994031" cy="5102235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206E12E-F93F-429E-B0CD-CD973A7CE3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05" y="1433697"/>
            <a:ext cx="6624995" cy="5102235"/>
          </a:xfrm>
        </p:spPr>
      </p:pic>
    </p:spTree>
    <p:extLst>
      <p:ext uri="{BB962C8B-B14F-4D97-AF65-F5344CB8AC3E}">
        <p14:creationId xmlns:p14="http://schemas.microsoft.com/office/powerpoint/2010/main" val="855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0EBD38D-4D69-49A7-AE03-0514EDD3B1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1"/>
            <a:ext cx="9059594" cy="6858000"/>
          </a:xfrm>
        </p:spPr>
      </p:pic>
    </p:spTree>
    <p:extLst>
      <p:ext uri="{BB962C8B-B14F-4D97-AF65-F5344CB8AC3E}">
        <p14:creationId xmlns:p14="http://schemas.microsoft.com/office/powerpoint/2010/main" val="367955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142</Words>
  <Application>Microsoft Office PowerPoint</Application>
  <PresentationFormat>Широкий екран</PresentationFormat>
  <Paragraphs>21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Тема: «Торгівля та гільдії. Міська культура й повсякденне життя»</vt:lpstr>
      <vt:lpstr>Розвиток товарного господарства</vt:lpstr>
      <vt:lpstr>Гільдії – об’єднання купців для захисту своїх інтересів.</vt:lpstr>
      <vt:lpstr>Основні напрямки європейської торгівлі</vt:lpstr>
      <vt:lpstr>Презентація PowerPoint</vt:lpstr>
      <vt:lpstr>Городяни. Міська культура</vt:lpstr>
      <vt:lpstr>Презентація PowerPoint</vt:lpstr>
      <vt:lpstr>Середньовічна гігієна</vt:lpstr>
      <vt:lpstr>Презентація PowerPoint</vt:lpstr>
      <vt:lpstr>Середньовічна мода</vt:lpstr>
      <vt:lpstr>Презентація PowerPoint</vt:lpstr>
      <vt:lpstr>Домашнє завдання: Параграф№13-14 читати. Зробити конспект. Виконати онлайн тест.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«Торгівля та гільдії. Міська культура й повсякденне життя»</dc:title>
  <dc:creator>Крехелєв Володимир</dc:creator>
  <cp:lastModifiedBy>Крехелєв Володимир</cp:lastModifiedBy>
  <cp:revision>7</cp:revision>
  <dcterms:created xsi:type="dcterms:W3CDTF">2021-11-09T18:41:07Z</dcterms:created>
  <dcterms:modified xsi:type="dcterms:W3CDTF">2021-11-09T19:46:38Z</dcterms:modified>
</cp:coreProperties>
</file>