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3" r:id="rId6"/>
    <p:sldId id="270" r:id="rId7"/>
    <p:sldId id="271" r:id="rId8"/>
    <p:sldId id="280" r:id="rId9"/>
    <p:sldId id="276" r:id="rId10"/>
    <p:sldId id="265" r:id="rId11"/>
    <p:sldId id="278" r:id="rId12"/>
    <p:sldId id="264" r:id="rId13"/>
    <p:sldId id="273" r:id="rId14"/>
    <p:sldId id="267" r:id="rId15"/>
    <p:sldId id="266" r:id="rId16"/>
    <p:sldId id="27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CCFF"/>
    <a:srgbClr val="CCCCFF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162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9BF4A-BB6B-4C67-A319-062EB9A3F807}" type="datetimeFigureOut">
              <a:rPr lang="ru-RU" smtClean="0"/>
              <a:t>13.12.2023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133D9-AB04-43C8-84EF-98B0182CD4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89502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9BF4A-BB6B-4C67-A319-062EB9A3F807}" type="datetimeFigureOut">
              <a:rPr lang="ru-RU" smtClean="0"/>
              <a:t>13.12.2023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133D9-AB04-43C8-84EF-98B0182CD4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14596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9BF4A-BB6B-4C67-A319-062EB9A3F807}" type="datetimeFigureOut">
              <a:rPr lang="ru-RU" smtClean="0"/>
              <a:t>13.12.2023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133D9-AB04-43C8-84EF-98B0182CD4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16884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9BF4A-BB6B-4C67-A319-062EB9A3F807}" type="datetimeFigureOut">
              <a:rPr lang="ru-RU" smtClean="0"/>
              <a:t>13.12.2023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133D9-AB04-43C8-84EF-98B0182CD4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3546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9BF4A-BB6B-4C67-A319-062EB9A3F807}" type="datetimeFigureOut">
              <a:rPr lang="ru-RU" smtClean="0"/>
              <a:t>13.12.2023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133D9-AB04-43C8-84EF-98B0182CD4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85321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9BF4A-BB6B-4C67-A319-062EB9A3F807}" type="datetimeFigureOut">
              <a:rPr lang="ru-RU" smtClean="0"/>
              <a:t>13.12.2023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133D9-AB04-43C8-84EF-98B0182CD4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49292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9BF4A-BB6B-4C67-A319-062EB9A3F807}" type="datetimeFigureOut">
              <a:rPr lang="ru-RU" smtClean="0"/>
              <a:t>13.12.2023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133D9-AB04-43C8-84EF-98B0182CD4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76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9BF4A-BB6B-4C67-A319-062EB9A3F807}" type="datetimeFigureOut">
              <a:rPr lang="ru-RU" smtClean="0"/>
              <a:t>13.12.2023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133D9-AB04-43C8-84EF-98B0182CD4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4308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9BF4A-BB6B-4C67-A319-062EB9A3F807}" type="datetimeFigureOut">
              <a:rPr lang="ru-RU" smtClean="0"/>
              <a:t>13.12.2023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133D9-AB04-43C8-84EF-98B0182CD4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4077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9BF4A-BB6B-4C67-A319-062EB9A3F807}" type="datetimeFigureOut">
              <a:rPr lang="ru-RU" smtClean="0"/>
              <a:t>13.12.2023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133D9-AB04-43C8-84EF-98B0182CD4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1139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9BF4A-BB6B-4C67-A319-062EB9A3F807}" type="datetimeFigureOut">
              <a:rPr lang="ru-RU" smtClean="0"/>
              <a:t>13.12.2023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133D9-AB04-43C8-84EF-98B0182CD4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6554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99BF4A-BB6B-4C67-A319-062EB9A3F807}" type="datetimeFigureOut">
              <a:rPr lang="ru-RU" smtClean="0"/>
              <a:t>13.12.2023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4133D9-AB04-43C8-84EF-98B0182CD4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5660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83568" y="188640"/>
            <a:ext cx="8064896" cy="2308324"/>
          </a:xfrm>
          <a:prstGeom prst="rect">
            <a:avLst/>
          </a:prstGeom>
          <a:solidFill>
            <a:srgbClr val="FFCCFF"/>
          </a:solidFill>
        </p:spPr>
        <p:txBody>
          <a:bodyPr wrap="square">
            <a:spAutoFit/>
          </a:bodyPr>
          <a:lstStyle/>
          <a:p>
            <a:pPr algn="ctr"/>
            <a:r>
              <a:rPr lang="ru-RU" sz="3600" b="1" i="1" dirty="0" err="1" smtClean="0">
                <a:latin typeface="Century Schoolbook" panose="02040604050505020304" pitchFamily="18" charset="0"/>
              </a:rPr>
              <a:t>Особливості</a:t>
            </a:r>
            <a:r>
              <a:rPr lang="ru-RU" sz="3600" b="1" i="1" dirty="0" smtClean="0">
                <a:latin typeface="Century Schoolbook" panose="02040604050505020304" pitchFamily="18" charset="0"/>
              </a:rPr>
              <a:t> </a:t>
            </a:r>
            <a:r>
              <a:rPr lang="ru-RU" sz="3600" b="1" i="1" dirty="0" smtClean="0">
                <a:latin typeface="Century Schoolbook" panose="02040604050505020304" pitchFamily="18" charset="0"/>
              </a:rPr>
              <a:t>складання есе. Письмове есе про красу й милозвучність української </a:t>
            </a:r>
            <a:r>
              <a:rPr lang="ru-RU" sz="3600" b="1" i="1" dirty="0" err="1" smtClean="0">
                <a:latin typeface="Century Schoolbook" panose="02040604050505020304" pitchFamily="18" charset="0"/>
              </a:rPr>
              <a:t>мови</a:t>
            </a:r>
            <a:endParaRPr lang="ru-RU" sz="3600" b="1" i="1" dirty="0">
              <a:latin typeface="Century Schoolbook" panose="02040604050505020304" pitchFamily="18" charset="0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563380"/>
            <a:ext cx="4171043" cy="2195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8993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547664" y="382677"/>
            <a:ext cx="5844870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3600" dirty="0" smtClean="0">
                <a:solidFill>
                  <a:srgbClr val="C00000"/>
                </a:solidFill>
                <a:latin typeface="Arial Black" pitchFamily="34" charset="0"/>
              </a:rPr>
              <a:t>Словниковий</a:t>
            </a:r>
            <a:r>
              <a:rPr lang="ru-RU" sz="3600" dirty="0" smtClean="0">
                <a:latin typeface="Arial Black" pitchFamily="34" charset="0"/>
              </a:rPr>
              <a:t> </a:t>
            </a:r>
            <a:r>
              <a:rPr lang="ru-RU" sz="3600" dirty="0" smtClean="0">
                <a:solidFill>
                  <a:srgbClr val="C00000"/>
                </a:solidFill>
                <a:latin typeface="Arial Black" pitchFamily="34" charset="0"/>
              </a:rPr>
              <a:t>диктант</a:t>
            </a:r>
            <a:endParaRPr lang="ru-RU" sz="36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41707" y="1340768"/>
            <a:ext cx="7056784" cy="193899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400" dirty="0" err="1">
                <a:latin typeface="Arial Black" pitchFamily="34" charset="0"/>
              </a:rPr>
              <a:t>Б</a:t>
            </a:r>
            <a:r>
              <a:rPr lang="ru-RU" sz="2400" dirty="0" err="1" smtClean="0">
                <a:latin typeface="Arial Black" pitchFamily="34" charset="0"/>
              </a:rPr>
              <a:t>арвінкова</a:t>
            </a:r>
            <a:r>
              <a:rPr lang="ru-RU" sz="2400" dirty="0" smtClean="0">
                <a:latin typeface="Arial Black" pitchFamily="34" charset="0"/>
              </a:rPr>
              <a:t>, </a:t>
            </a:r>
            <a:r>
              <a:rPr lang="ru-RU" sz="2400" dirty="0" err="1" smtClean="0">
                <a:latin typeface="Arial Black" pitchFamily="34" charset="0"/>
              </a:rPr>
              <a:t>пустотлива</a:t>
            </a:r>
            <a:r>
              <a:rPr lang="ru-RU" sz="2400" dirty="0" smtClean="0">
                <a:latin typeface="Arial Black" pitchFamily="34" charset="0"/>
              </a:rPr>
              <a:t>, </a:t>
            </a:r>
            <a:r>
              <a:rPr lang="ru-RU" sz="2400" dirty="0" err="1" smtClean="0">
                <a:latin typeface="Arial Black" pitchFamily="34" charset="0"/>
              </a:rPr>
              <a:t>дзвінка</a:t>
            </a:r>
            <a:r>
              <a:rPr lang="ru-RU" sz="2400" dirty="0" smtClean="0">
                <a:latin typeface="Arial Black" pitchFamily="34" charset="0"/>
              </a:rPr>
              <a:t>, </a:t>
            </a:r>
            <a:r>
              <a:rPr lang="ru-RU" sz="2400" dirty="0" err="1" smtClean="0">
                <a:latin typeface="Arial Black" pitchFamily="34" charset="0"/>
              </a:rPr>
              <a:t>грайлива</a:t>
            </a:r>
            <a:r>
              <a:rPr lang="ru-RU" sz="2400" dirty="0" smtClean="0">
                <a:latin typeface="Arial Black" pitchFamily="34" charset="0"/>
              </a:rPr>
              <a:t>, </a:t>
            </a:r>
            <a:r>
              <a:rPr lang="ru-RU" sz="2400" dirty="0" err="1" smtClean="0">
                <a:latin typeface="Arial Black" pitchFamily="34" charset="0"/>
              </a:rPr>
              <a:t>мелодійна</a:t>
            </a:r>
            <a:r>
              <a:rPr lang="ru-RU" sz="2400" dirty="0" smtClean="0">
                <a:latin typeface="Arial Black" pitchFamily="34" charset="0"/>
              </a:rPr>
              <a:t>, легка, </a:t>
            </a:r>
            <a:r>
              <a:rPr lang="ru-RU" sz="2400" dirty="0" err="1" smtClean="0">
                <a:latin typeface="Arial Black" pitchFamily="34" charset="0"/>
              </a:rPr>
              <a:t>сонячна</a:t>
            </a:r>
            <a:r>
              <a:rPr lang="ru-RU" sz="2400" dirty="0" smtClean="0">
                <a:latin typeface="Arial Black" pitchFamily="34" charset="0"/>
              </a:rPr>
              <a:t>, проста, </a:t>
            </a:r>
            <a:r>
              <a:rPr lang="ru-RU" sz="2400" dirty="0" err="1" smtClean="0">
                <a:latin typeface="Arial Black" pitchFamily="34" charset="0"/>
              </a:rPr>
              <a:t>веселково-ніжна</a:t>
            </a:r>
            <a:r>
              <a:rPr lang="ru-RU" sz="2400" dirty="0" smtClean="0">
                <a:latin typeface="Arial Black" pitchFamily="34" charset="0"/>
              </a:rPr>
              <a:t>, морозно-</a:t>
            </a:r>
            <a:r>
              <a:rPr lang="ru-RU" sz="2400" dirty="0" err="1" smtClean="0">
                <a:latin typeface="Arial Black" pitchFamily="34" charset="0"/>
              </a:rPr>
              <a:t>сніжна</a:t>
            </a:r>
            <a:r>
              <a:rPr lang="ru-RU" sz="2400" dirty="0" smtClean="0">
                <a:latin typeface="Arial Black" pitchFamily="34" charset="0"/>
              </a:rPr>
              <a:t>, </a:t>
            </a:r>
            <a:r>
              <a:rPr lang="ru-RU" sz="2400" dirty="0" err="1" smtClean="0">
                <a:latin typeface="Arial Black" pitchFamily="34" charset="0"/>
              </a:rPr>
              <a:t>лебедина</a:t>
            </a:r>
            <a:r>
              <a:rPr lang="ru-RU" sz="2400" dirty="0" smtClean="0">
                <a:latin typeface="Arial Black" pitchFamily="34" charset="0"/>
              </a:rPr>
              <a:t>, одна-єдина, </a:t>
            </a:r>
            <a:r>
              <a:rPr lang="ru-RU" sz="2400" dirty="0" err="1" smtClean="0">
                <a:latin typeface="Arial Black" pitchFamily="34" charset="0"/>
              </a:rPr>
              <a:t>калинова</a:t>
            </a:r>
            <a:r>
              <a:rPr lang="ru-RU" sz="2400" dirty="0" smtClean="0">
                <a:latin typeface="Arial Black" pitchFamily="34" charset="0"/>
              </a:rPr>
              <a:t>, дивна, </a:t>
            </a:r>
            <a:r>
              <a:rPr lang="ru-RU" sz="2400" dirty="0" err="1" smtClean="0">
                <a:latin typeface="Arial Black" pitchFamily="34" charset="0"/>
              </a:rPr>
              <a:t>загадкова</a:t>
            </a:r>
            <a:endParaRPr lang="ru-RU" sz="2400" dirty="0">
              <a:latin typeface="Arial Black" pitchFamily="34" charset="0"/>
            </a:endParaRPr>
          </a:p>
        </p:txBody>
      </p:sp>
      <p:sp>
        <p:nvSpPr>
          <p:cNvPr id="4" name="Выноска со стрелкой вверх 3"/>
          <p:cNvSpPr/>
          <p:nvPr/>
        </p:nvSpPr>
        <p:spPr>
          <a:xfrm>
            <a:off x="941703" y="3645024"/>
            <a:ext cx="7230693" cy="2687479"/>
          </a:xfrm>
          <a:prstGeom prst="upArrow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/>
            <a:r>
              <a:rPr lang="ru-RU" sz="3600" dirty="0" smtClean="0">
                <a:solidFill>
                  <a:srgbClr val="0000FF"/>
                </a:solidFill>
                <a:latin typeface="Arial Black" pitchFamily="34" charset="0"/>
              </a:rPr>
              <a:t>Складіть  речення  про мову, використовуючи дані  слова.</a:t>
            </a:r>
            <a:endParaRPr lang="ru-RU" sz="3600" dirty="0">
              <a:solidFill>
                <a:srgbClr val="0000FF"/>
              </a:solidFill>
              <a:latin typeface="Arial Black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996952"/>
            <a:ext cx="2353444" cy="160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65117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726" y="476672"/>
            <a:ext cx="8302946" cy="52565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11219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Овал 1"/>
          <p:cNvSpPr/>
          <p:nvPr/>
        </p:nvSpPr>
        <p:spPr>
          <a:xfrm>
            <a:off x="3059832" y="2204864"/>
            <a:ext cx="2880320" cy="2077403"/>
          </a:xfrm>
          <a:prstGeom prst="ellipse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Arial Black" pitchFamily="34" charset="0"/>
              </a:rPr>
              <a:t>Що </a:t>
            </a:r>
            <a:r>
              <a:rPr lang="ru-RU" dirty="0" err="1" smtClean="0">
                <a:solidFill>
                  <a:schemeClr val="bg1"/>
                </a:solidFill>
                <a:latin typeface="Arial Black" pitchFamily="34" charset="0"/>
              </a:rPr>
              <a:t>робить</a:t>
            </a:r>
            <a:r>
              <a:rPr lang="ru-RU" dirty="0" smtClean="0">
                <a:solidFill>
                  <a:schemeClr val="bg1"/>
                </a:solidFill>
                <a:latin typeface="Arial Black" pitchFamily="34" charset="0"/>
              </a:rPr>
              <a:t> українську мову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  <a:latin typeface="Arial Black" pitchFamily="34" charset="0"/>
              </a:rPr>
              <a:t> красивою та </a:t>
            </a:r>
            <a:r>
              <a:rPr lang="ru-RU" dirty="0" err="1" smtClean="0">
                <a:solidFill>
                  <a:schemeClr val="bg1"/>
                </a:solidFill>
                <a:latin typeface="Arial Black" pitchFamily="34" charset="0"/>
              </a:rPr>
              <a:t>багатою</a:t>
            </a:r>
            <a:r>
              <a:rPr lang="ru-RU" dirty="0" smtClean="0">
                <a:solidFill>
                  <a:schemeClr val="bg1"/>
                </a:solidFill>
                <a:latin typeface="Arial Black" pitchFamily="34" charset="0"/>
              </a:rPr>
              <a:t>?</a:t>
            </a:r>
            <a:endParaRPr lang="ru-RU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3059832" y="538726"/>
            <a:ext cx="2543218" cy="1687890"/>
          </a:xfrm>
          <a:prstGeom prst="ellipse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 err="1" smtClean="0"/>
              <a:t>багата</a:t>
            </a:r>
            <a:r>
              <a:rPr lang="ru-RU" b="1" dirty="0" smtClean="0"/>
              <a:t> </a:t>
            </a:r>
            <a:r>
              <a:rPr lang="ru-RU" b="1" dirty="0" err="1" smtClean="0"/>
              <a:t>синоніміка</a:t>
            </a:r>
            <a:r>
              <a:rPr lang="ru-RU" b="1" dirty="0" smtClean="0"/>
              <a:t> на</a:t>
            </a:r>
          </a:p>
          <a:p>
            <a:pPr algn="ctr"/>
            <a:r>
              <a:rPr lang="ru-RU" b="1" dirty="0" smtClean="0"/>
              <a:t> </a:t>
            </a:r>
            <a:r>
              <a:rPr lang="ru-RU" b="1" dirty="0" err="1" smtClean="0"/>
              <a:t>рівні</a:t>
            </a:r>
            <a:r>
              <a:rPr lang="ru-RU" b="1" dirty="0" smtClean="0"/>
              <a:t> слів та речень</a:t>
            </a:r>
            <a:endParaRPr lang="ru-RU" b="1" dirty="0"/>
          </a:p>
        </p:txBody>
      </p:sp>
      <p:sp>
        <p:nvSpPr>
          <p:cNvPr id="4" name="Овал 3"/>
          <p:cNvSpPr/>
          <p:nvPr/>
        </p:nvSpPr>
        <p:spPr>
          <a:xfrm>
            <a:off x="5436096" y="776650"/>
            <a:ext cx="3024336" cy="2466915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велика </a:t>
            </a:r>
            <a:r>
              <a:rPr lang="ru-RU" b="1" dirty="0" err="1" smtClean="0"/>
              <a:t>багатозначність</a:t>
            </a:r>
            <a:r>
              <a:rPr lang="ru-RU" b="1" dirty="0" smtClean="0"/>
              <a:t> слів, </a:t>
            </a:r>
          </a:p>
          <a:p>
            <a:pPr algn="ctr"/>
            <a:r>
              <a:rPr lang="ru-RU" b="1" dirty="0" err="1" smtClean="0"/>
              <a:t>пряме</a:t>
            </a:r>
            <a:r>
              <a:rPr lang="ru-RU" b="1" dirty="0" smtClean="0"/>
              <a:t> та переносне </a:t>
            </a:r>
          </a:p>
          <a:p>
            <a:pPr algn="ctr"/>
            <a:r>
              <a:rPr lang="ru-RU" b="1" dirty="0" smtClean="0"/>
              <a:t>значення слів</a:t>
            </a:r>
            <a:endParaRPr lang="ru-RU" b="1" dirty="0"/>
          </a:p>
        </p:txBody>
      </p:sp>
      <p:sp>
        <p:nvSpPr>
          <p:cNvPr id="5" name="Овал 4"/>
          <p:cNvSpPr/>
          <p:nvPr/>
        </p:nvSpPr>
        <p:spPr>
          <a:xfrm>
            <a:off x="5292080" y="3243565"/>
            <a:ext cx="3510136" cy="2466915"/>
          </a:xfrm>
          <a:prstGeom prst="ellipse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милозвучність: </a:t>
            </a:r>
            <a:r>
              <a:rPr lang="ru-RU" b="1" dirty="0" err="1" smtClean="0"/>
              <a:t>чергування</a:t>
            </a:r>
            <a:r>
              <a:rPr lang="ru-RU" b="1" dirty="0" smtClean="0"/>
              <a:t> </a:t>
            </a:r>
          </a:p>
          <a:p>
            <a:pPr algn="ctr"/>
            <a:r>
              <a:rPr lang="ru-RU" b="1" dirty="0" smtClean="0"/>
              <a:t>сполучників та прийменників,</a:t>
            </a:r>
          </a:p>
          <a:p>
            <a:pPr algn="ctr"/>
            <a:r>
              <a:rPr lang="ru-RU" b="1" dirty="0" err="1" smtClean="0"/>
              <a:t>спрощення</a:t>
            </a:r>
            <a:r>
              <a:rPr lang="ru-RU" b="1" dirty="0" smtClean="0"/>
              <a:t> у групах приголосних</a:t>
            </a:r>
            <a:endParaRPr lang="ru-RU" b="1" dirty="0"/>
          </a:p>
        </p:txBody>
      </p:sp>
      <p:sp>
        <p:nvSpPr>
          <p:cNvPr id="6" name="Овал 5"/>
          <p:cNvSpPr/>
          <p:nvPr/>
        </p:nvSpPr>
        <p:spPr>
          <a:xfrm>
            <a:off x="2483768" y="4046861"/>
            <a:ext cx="2959208" cy="2077403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зменшено-пестливі та </a:t>
            </a:r>
          </a:p>
          <a:p>
            <a:pPr algn="ctr"/>
            <a:r>
              <a:rPr lang="ru-RU" b="1" dirty="0" err="1" smtClean="0"/>
              <a:t>збільшено-згрубілі</a:t>
            </a:r>
            <a:r>
              <a:rPr lang="ru-RU" b="1" dirty="0" smtClean="0"/>
              <a:t> форми </a:t>
            </a:r>
          </a:p>
          <a:p>
            <a:pPr algn="ctr"/>
            <a:r>
              <a:rPr lang="ru-RU" b="1" dirty="0" smtClean="0"/>
              <a:t>слів</a:t>
            </a:r>
            <a:endParaRPr lang="ru-RU" b="1" dirty="0"/>
          </a:p>
        </p:txBody>
      </p:sp>
      <p:sp>
        <p:nvSpPr>
          <p:cNvPr id="7" name="Овал 6"/>
          <p:cNvSpPr/>
          <p:nvPr/>
        </p:nvSpPr>
        <p:spPr>
          <a:xfrm>
            <a:off x="827584" y="2780927"/>
            <a:ext cx="2419942" cy="2077403"/>
          </a:xfrm>
          <a:prstGeom prst="ellipse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Фразеологізми</a:t>
            </a:r>
          </a:p>
          <a:p>
            <a:pPr algn="ctr"/>
            <a:r>
              <a:rPr lang="ru-RU" b="1" dirty="0" smtClean="0"/>
              <a:t>(співати соловейком, </a:t>
            </a:r>
          </a:p>
          <a:p>
            <a:pPr algn="ctr"/>
            <a:r>
              <a:rPr lang="ru-RU" b="1" dirty="0" err="1" smtClean="0"/>
              <a:t>додержатись</a:t>
            </a:r>
            <a:r>
              <a:rPr lang="ru-RU" b="1" dirty="0" smtClean="0"/>
              <a:t>  слова)</a:t>
            </a:r>
            <a:endParaRPr lang="ru-RU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50" y="26842"/>
            <a:ext cx="1943963" cy="16199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Овал 7"/>
          <p:cNvSpPr/>
          <p:nvPr/>
        </p:nvSpPr>
        <p:spPr>
          <a:xfrm>
            <a:off x="1043608" y="1360919"/>
            <a:ext cx="2520280" cy="168789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Епітети  (мова </a:t>
            </a:r>
            <a:r>
              <a:rPr lang="ru-RU" b="1" dirty="0" err="1" smtClean="0"/>
              <a:t>дзвінкоголоса</a:t>
            </a:r>
            <a:r>
              <a:rPr lang="ru-RU" b="1" dirty="0" smtClean="0"/>
              <a:t>, </a:t>
            </a:r>
          </a:p>
          <a:p>
            <a:pPr algn="ctr"/>
            <a:r>
              <a:rPr lang="ru-RU" b="1" dirty="0" err="1" smtClean="0"/>
              <a:t>солов’їна</a:t>
            </a:r>
            <a:r>
              <a:rPr lang="ru-RU" b="1" dirty="0" smtClean="0"/>
              <a:t>, рідна, мила )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1729956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195736" y="154712"/>
            <a:ext cx="677942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3200" dirty="0">
                <a:solidFill>
                  <a:srgbClr val="C00000"/>
                </a:solidFill>
                <a:latin typeface="Arial Black" pitchFamily="34" charset="0"/>
              </a:rPr>
              <a:t>У чому полягає краса мови?</a:t>
            </a:r>
          </a:p>
        </p:txBody>
      </p:sp>
      <p:sp>
        <p:nvSpPr>
          <p:cNvPr id="3" name="Пятиугольник 2"/>
          <p:cNvSpPr/>
          <p:nvPr/>
        </p:nvSpPr>
        <p:spPr>
          <a:xfrm>
            <a:off x="107504" y="277822"/>
            <a:ext cx="2052525" cy="461665"/>
          </a:xfrm>
          <a:prstGeom prst="homePlat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400" dirty="0">
                <a:solidFill>
                  <a:prstClr val="black"/>
                </a:solidFill>
                <a:latin typeface="Arial Black" pitchFamily="34" charset="0"/>
              </a:rPr>
              <a:t>Міркуємо!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1166843"/>
            <a:ext cx="6606480" cy="286232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prstClr val="black"/>
                </a:solidFill>
              </a:rPr>
              <a:t>Що таке краса? Це </a:t>
            </a:r>
            <a:r>
              <a:rPr lang="ru-RU" b="1" dirty="0" err="1">
                <a:solidFill>
                  <a:prstClr val="black"/>
                </a:solidFill>
              </a:rPr>
              <a:t>привабливість</a:t>
            </a:r>
            <a:r>
              <a:rPr lang="ru-RU" b="1" dirty="0">
                <a:solidFill>
                  <a:prstClr val="black"/>
                </a:solidFill>
              </a:rPr>
              <a:t>, </a:t>
            </a:r>
            <a:r>
              <a:rPr lang="ru-RU" b="1" dirty="0" err="1">
                <a:solidFill>
                  <a:prstClr val="black"/>
                </a:solidFill>
              </a:rPr>
              <a:t>врода</a:t>
            </a:r>
            <a:r>
              <a:rPr lang="ru-RU" b="1" dirty="0">
                <a:solidFill>
                  <a:prstClr val="black"/>
                </a:solidFill>
              </a:rPr>
              <a:t>, </a:t>
            </a:r>
            <a:r>
              <a:rPr lang="ru-RU" b="1" dirty="0" err="1">
                <a:solidFill>
                  <a:prstClr val="black"/>
                </a:solidFill>
              </a:rPr>
              <a:t>вишуканість</a:t>
            </a:r>
            <a:r>
              <a:rPr lang="ru-RU" b="1" dirty="0">
                <a:solidFill>
                  <a:prstClr val="black"/>
                </a:solidFill>
              </a:rPr>
              <a:t>. Якщо в людини це виявляється </a:t>
            </a:r>
            <a:r>
              <a:rPr lang="ru-RU" b="1" dirty="0" err="1">
                <a:solidFill>
                  <a:prstClr val="black"/>
                </a:solidFill>
              </a:rPr>
              <a:t>передовсім</a:t>
            </a:r>
            <a:r>
              <a:rPr lang="ru-RU" b="1" dirty="0">
                <a:solidFill>
                  <a:prstClr val="black"/>
                </a:solidFill>
              </a:rPr>
              <a:t> через її зовнішність, то в мові — через її </a:t>
            </a:r>
            <a:r>
              <a:rPr lang="ru-RU" b="1" dirty="0" err="1">
                <a:solidFill>
                  <a:prstClr val="black"/>
                </a:solidFill>
              </a:rPr>
              <a:t>звучання</a:t>
            </a:r>
            <a:r>
              <a:rPr lang="ru-RU" b="1" dirty="0">
                <a:solidFill>
                  <a:prstClr val="black"/>
                </a:solidFill>
              </a:rPr>
              <a:t>, а в українській мові — через її </a:t>
            </a:r>
            <a:r>
              <a:rPr lang="ru-RU" b="1" dirty="0" err="1">
                <a:solidFill>
                  <a:prstClr val="black"/>
                </a:solidFill>
              </a:rPr>
              <a:t>мелодійність</a:t>
            </a:r>
            <a:r>
              <a:rPr lang="ru-RU" b="1" dirty="0">
                <a:solidFill>
                  <a:prstClr val="black"/>
                </a:solidFill>
              </a:rPr>
              <a:t> і милозвучність. Милозвучності українського мовлення </a:t>
            </a:r>
            <a:r>
              <a:rPr lang="ru-RU" b="1" dirty="0" err="1">
                <a:solidFill>
                  <a:prstClr val="black"/>
                </a:solidFill>
              </a:rPr>
              <a:t>досягають</a:t>
            </a:r>
            <a:r>
              <a:rPr lang="ru-RU" b="1" dirty="0">
                <a:solidFill>
                  <a:prstClr val="black"/>
                </a:solidFill>
              </a:rPr>
              <a:t> </a:t>
            </a:r>
            <a:r>
              <a:rPr lang="ru-RU" b="1" dirty="0" err="1">
                <a:solidFill>
                  <a:prstClr val="black"/>
                </a:solidFill>
              </a:rPr>
              <a:t>чергуванням</a:t>
            </a:r>
            <a:r>
              <a:rPr lang="ru-RU" b="1" dirty="0">
                <a:solidFill>
                  <a:prstClr val="black"/>
                </a:solidFill>
              </a:rPr>
              <a:t> голосних і приголосних звуків, </a:t>
            </a:r>
            <a:r>
              <a:rPr lang="ru-RU" b="1" dirty="0" err="1">
                <a:solidFill>
                  <a:prstClr val="black"/>
                </a:solidFill>
              </a:rPr>
              <a:t>уникненням</a:t>
            </a:r>
            <a:r>
              <a:rPr lang="ru-RU" b="1" dirty="0">
                <a:solidFill>
                  <a:prstClr val="black"/>
                </a:solidFill>
              </a:rPr>
              <a:t> </a:t>
            </a:r>
            <a:r>
              <a:rPr lang="ru-RU" b="1" dirty="0" err="1">
                <a:solidFill>
                  <a:prstClr val="black"/>
                </a:solidFill>
              </a:rPr>
              <a:t>важких</a:t>
            </a:r>
            <a:r>
              <a:rPr lang="ru-RU" b="1" dirty="0">
                <a:solidFill>
                  <a:prstClr val="black"/>
                </a:solidFill>
              </a:rPr>
              <a:t> для </a:t>
            </a:r>
            <a:r>
              <a:rPr lang="ru-RU" b="1" dirty="0" err="1">
                <a:solidFill>
                  <a:prstClr val="black"/>
                </a:solidFill>
              </a:rPr>
              <a:t>вимови</a:t>
            </a:r>
            <a:r>
              <a:rPr lang="ru-RU" b="1" dirty="0">
                <a:solidFill>
                  <a:prstClr val="black"/>
                </a:solidFill>
              </a:rPr>
              <a:t> чи </a:t>
            </a:r>
            <a:r>
              <a:rPr lang="ru-RU" b="1" dirty="0" err="1">
                <a:solidFill>
                  <a:prstClr val="black"/>
                </a:solidFill>
              </a:rPr>
              <a:t>неприємних</a:t>
            </a:r>
            <a:r>
              <a:rPr lang="ru-RU" b="1" dirty="0">
                <a:solidFill>
                  <a:prstClr val="black"/>
                </a:solidFill>
              </a:rPr>
              <a:t> для слуху </a:t>
            </a:r>
            <a:r>
              <a:rPr lang="ru-RU" b="1" dirty="0" err="1">
                <a:solidFill>
                  <a:prstClr val="black"/>
                </a:solidFill>
              </a:rPr>
              <a:t>поєднань</a:t>
            </a:r>
            <a:r>
              <a:rPr lang="ru-RU" b="1" dirty="0">
                <a:solidFill>
                  <a:prstClr val="black"/>
                </a:solidFill>
              </a:rPr>
              <a:t> звуків. Милозвучність </a:t>
            </a:r>
            <a:r>
              <a:rPr lang="ru-RU" b="1" dirty="0" err="1">
                <a:solidFill>
                  <a:prstClr val="black"/>
                </a:solidFill>
              </a:rPr>
              <a:t>забезпечує</a:t>
            </a:r>
            <a:r>
              <a:rPr lang="ru-RU" b="1" dirty="0">
                <a:solidFill>
                  <a:prstClr val="black"/>
                </a:solidFill>
              </a:rPr>
              <a:t> </a:t>
            </a:r>
            <a:r>
              <a:rPr lang="ru-RU" b="1" dirty="0" err="1">
                <a:solidFill>
                  <a:prstClr val="black"/>
                </a:solidFill>
              </a:rPr>
              <a:t>природну</a:t>
            </a:r>
            <a:r>
              <a:rPr lang="ru-RU" b="1" dirty="0">
                <a:solidFill>
                  <a:prstClr val="black"/>
                </a:solidFill>
              </a:rPr>
              <a:t> для української мови </a:t>
            </a:r>
            <a:r>
              <a:rPr lang="ru-RU" b="1" dirty="0" err="1">
                <a:solidFill>
                  <a:prstClr val="black"/>
                </a:solidFill>
              </a:rPr>
              <a:t>наспівність</a:t>
            </a:r>
            <a:r>
              <a:rPr lang="ru-RU" b="1" dirty="0">
                <a:solidFill>
                  <a:prstClr val="black"/>
                </a:solidFill>
              </a:rPr>
              <a:t> і </a:t>
            </a:r>
            <a:r>
              <a:rPr lang="ru-RU" b="1" dirty="0" err="1">
                <a:solidFill>
                  <a:prstClr val="black"/>
                </a:solidFill>
              </a:rPr>
              <a:t>гармонійність</a:t>
            </a:r>
            <a:r>
              <a:rPr lang="ru-RU" b="1" dirty="0">
                <a:solidFill>
                  <a:prstClr val="black"/>
                </a:solidFill>
              </a:rPr>
              <a:t>. Красу </a:t>
            </a:r>
            <a:r>
              <a:rPr lang="ru-RU" b="1" dirty="0" err="1">
                <a:solidFill>
                  <a:prstClr val="black"/>
                </a:solidFill>
              </a:rPr>
              <a:t>звучання</a:t>
            </a:r>
            <a:r>
              <a:rPr lang="ru-RU" b="1" dirty="0">
                <a:solidFill>
                  <a:prstClr val="black"/>
                </a:solidFill>
              </a:rPr>
              <a:t> української мови особливо </a:t>
            </a:r>
            <a:r>
              <a:rPr lang="ru-RU" b="1" dirty="0" err="1">
                <a:solidFill>
                  <a:prstClr val="black"/>
                </a:solidFill>
              </a:rPr>
              <a:t>відзначають</a:t>
            </a:r>
            <a:r>
              <a:rPr lang="ru-RU" b="1" dirty="0">
                <a:solidFill>
                  <a:prstClr val="black"/>
                </a:solidFill>
              </a:rPr>
              <a:t> </a:t>
            </a:r>
            <a:r>
              <a:rPr lang="ru-RU" b="1" dirty="0" err="1">
                <a:solidFill>
                  <a:prstClr val="black"/>
                </a:solidFill>
              </a:rPr>
              <a:t>іноземці</a:t>
            </a:r>
            <a:r>
              <a:rPr lang="ru-RU" b="1" dirty="0">
                <a:solidFill>
                  <a:prstClr val="black"/>
                </a:solidFill>
              </a:rPr>
              <a:t>. </a:t>
            </a:r>
            <a:r>
              <a:rPr lang="ru-RU" b="1" dirty="0" err="1">
                <a:solidFill>
                  <a:prstClr val="black"/>
                </a:solidFill>
              </a:rPr>
              <a:t>Звичними</a:t>
            </a:r>
            <a:r>
              <a:rPr lang="ru-RU" b="1" dirty="0">
                <a:solidFill>
                  <a:prstClr val="black"/>
                </a:solidFill>
              </a:rPr>
              <a:t> стали такі означення </a:t>
            </a:r>
            <a:r>
              <a:rPr lang="ru-RU" b="1" dirty="0" err="1">
                <a:solidFill>
                  <a:prstClr val="black"/>
                </a:solidFill>
              </a:rPr>
              <a:t>нашої</a:t>
            </a:r>
            <a:r>
              <a:rPr lang="ru-RU" b="1" dirty="0">
                <a:solidFill>
                  <a:prstClr val="black"/>
                </a:solidFill>
              </a:rPr>
              <a:t> мови, як </a:t>
            </a:r>
            <a:r>
              <a:rPr lang="ru-RU" b="1" dirty="0" err="1">
                <a:solidFill>
                  <a:prstClr val="black"/>
                </a:solidFill>
              </a:rPr>
              <a:t>солов'їна</a:t>
            </a:r>
            <a:r>
              <a:rPr lang="ru-RU" b="1" dirty="0">
                <a:solidFill>
                  <a:prstClr val="black"/>
                </a:solidFill>
              </a:rPr>
              <a:t> і </a:t>
            </a:r>
            <a:r>
              <a:rPr lang="ru-RU" b="1" dirty="0" err="1">
                <a:solidFill>
                  <a:prstClr val="black"/>
                </a:solidFill>
              </a:rPr>
              <a:t>джерельна</a:t>
            </a:r>
            <a:r>
              <a:rPr lang="ru-RU" b="1" dirty="0">
                <a:solidFill>
                  <a:prstClr val="black"/>
                </a:solidFill>
              </a:rPr>
              <a:t>.</a:t>
            </a:r>
          </a:p>
        </p:txBody>
      </p:sp>
      <p:sp>
        <p:nvSpPr>
          <p:cNvPr id="5" name="Выноска со стрелкой вправо 4"/>
          <p:cNvSpPr/>
          <p:nvPr/>
        </p:nvSpPr>
        <p:spPr>
          <a:xfrm>
            <a:off x="251520" y="1052736"/>
            <a:ext cx="1944216" cy="3096344"/>
          </a:xfrm>
          <a:prstGeom prst="rightArrowCallou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>
                <a:solidFill>
                  <a:srgbClr val="C00000"/>
                </a:solidFill>
                <a:latin typeface="Arial Black" pitchFamily="34" charset="0"/>
              </a:rPr>
              <a:t>П</a:t>
            </a:r>
          </a:p>
          <a:p>
            <a:pPr algn="ctr"/>
            <a:r>
              <a:rPr lang="uk-UA" sz="2000" dirty="0">
                <a:solidFill>
                  <a:srgbClr val="C00000"/>
                </a:solidFill>
                <a:latin typeface="Arial Black" pitchFamily="34" charset="0"/>
              </a:rPr>
              <a:t>Р</a:t>
            </a:r>
          </a:p>
          <a:p>
            <a:pPr algn="ctr"/>
            <a:r>
              <a:rPr lang="uk-UA" sz="2000" dirty="0">
                <a:solidFill>
                  <a:srgbClr val="C00000"/>
                </a:solidFill>
                <a:latin typeface="Arial Black" pitchFamily="34" charset="0"/>
              </a:rPr>
              <a:t>О</a:t>
            </a:r>
          </a:p>
          <a:p>
            <a:pPr algn="ctr"/>
            <a:r>
              <a:rPr lang="uk-UA" sz="2000" dirty="0">
                <a:solidFill>
                  <a:srgbClr val="C00000"/>
                </a:solidFill>
                <a:latin typeface="Arial Black" pitchFamily="34" charset="0"/>
              </a:rPr>
              <a:t>Ч</a:t>
            </a:r>
          </a:p>
          <a:p>
            <a:pPr algn="ctr"/>
            <a:r>
              <a:rPr lang="uk-UA" sz="2000" dirty="0">
                <a:solidFill>
                  <a:srgbClr val="C00000"/>
                </a:solidFill>
                <a:latin typeface="Arial Black" pitchFamily="34" charset="0"/>
              </a:rPr>
              <a:t>И</a:t>
            </a:r>
          </a:p>
          <a:p>
            <a:pPr algn="ctr"/>
            <a:r>
              <a:rPr lang="uk-UA" sz="2000" dirty="0">
                <a:solidFill>
                  <a:srgbClr val="C00000"/>
                </a:solidFill>
                <a:latin typeface="Arial Black" pitchFamily="34" charset="0"/>
              </a:rPr>
              <a:t>Т</a:t>
            </a:r>
          </a:p>
          <a:p>
            <a:pPr algn="ctr"/>
            <a:r>
              <a:rPr lang="uk-UA" sz="2000" dirty="0">
                <a:solidFill>
                  <a:srgbClr val="C00000"/>
                </a:solidFill>
                <a:latin typeface="Arial Black" pitchFamily="34" charset="0"/>
              </a:rPr>
              <a:t>А</a:t>
            </a:r>
          </a:p>
          <a:p>
            <a:pPr algn="ctr"/>
            <a:r>
              <a:rPr lang="uk-UA" sz="2000" dirty="0">
                <a:solidFill>
                  <a:srgbClr val="C00000"/>
                </a:solidFill>
                <a:latin typeface="Arial Black" pitchFamily="34" charset="0"/>
              </a:rPr>
              <a:t>Й</a:t>
            </a:r>
          </a:p>
          <a:p>
            <a:pPr algn="ctr"/>
            <a:r>
              <a:rPr lang="uk-UA" sz="2000" dirty="0">
                <a:solidFill>
                  <a:srgbClr val="C00000"/>
                </a:solidFill>
                <a:latin typeface="Arial Black" pitchFamily="34" charset="0"/>
              </a:rPr>
              <a:t>!</a:t>
            </a:r>
            <a:endParaRPr lang="ru-RU" sz="20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6" name="Выноска со стрелкой вверх 5"/>
          <p:cNvSpPr/>
          <p:nvPr/>
        </p:nvSpPr>
        <p:spPr>
          <a:xfrm>
            <a:off x="467544" y="4581128"/>
            <a:ext cx="8280920" cy="1944216"/>
          </a:xfrm>
          <a:prstGeom prst="upArrow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600" dirty="0">
                <a:solidFill>
                  <a:srgbClr val="C00000"/>
                </a:solidFill>
                <a:latin typeface="Arial Black" pitchFamily="34" charset="0"/>
              </a:rPr>
              <a:t>А як думаєш  ти?</a:t>
            </a:r>
            <a:endParaRPr lang="ru-RU" sz="3600" dirty="0">
              <a:solidFill>
                <a:srgbClr val="C00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63500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188640"/>
            <a:ext cx="8640960" cy="224676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800" dirty="0">
                <a:solidFill>
                  <a:prstClr val="black"/>
                </a:solidFill>
                <a:latin typeface="Arial Black" pitchFamily="34" charset="0"/>
              </a:rPr>
              <a:t>Напишіть есе «Краса, милозвучність і багатство української мови» за поданим планом. За потреби використовуйте слова, словосполучення та сполуки слів з довідки.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59532" y="2492896"/>
            <a:ext cx="5508612" cy="397031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800" dirty="0">
                <a:solidFill>
                  <a:srgbClr val="0000FF"/>
                </a:solidFill>
                <a:latin typeface="Arial Black" pitchFamily="34" charset="0"/>
              </a:rPr>
              <a:t>1. Українська мова — мова наших </a:t>
            </a:r>
            <a:r>
              <a:rPr lang="ru-RU" sz="2800" dirty="0" err="1">
                <a:solidFill>
                  <a:srgbClr val="0000FF"/>
                </a:solidFill>
                <a:latin typeface="Arial Black" pitchFamily="34" charset="0"/>
              </a:rPr>
              <a:t>предків</a:t>
            </a:r>
            <a:r>
              <a:rPr lang="ru-RU" sz="2800" dirty="0">
                <a:solidFill>
                  <a:srgbClr val="0000FF"/>
                </a:solidFill>
                <a:latin typeface="Arial Black" pitchFamily="34" charset="0"/>
              </a:rPr>
              <a:t>.</a:t>
            </a:r>
          </a:p>
          <a:p>
            <a:pPr algn="just"/>
            <a:r>
              <a:rPr lang="ru-RU" sz="2800" dirty="0">
                <a:solidFill>
                  <a:srgbClr val="0000FF"/>
                </a:solidFill>
                <a:latin typeface="Arial Black" pitchFamily="34" charset="0"/>
              </a:rPr>
              <a:t>2. Українська мова — мова моєї країни.</a:t>
            </a:r>
          </a:p>
          <a:p>
            <a:pPr algn="just"/>
            <a:r>
              <a:rPr lang="ru-RU" sz="2800" dirty="0">
                <a:solidFill>
                  <a:srgbClr val="0000FF"/>
                </a:solidFill>
                <a:latin typeface="Arial Black" pitchFamily="34" charset="0"/>
              </a:rPr>
              <a:t>3. Лексичне багатство української мови.</a:t>
            </a:r>
          </a:p>
          <a:p>
            <a:pPr algn="just"/>
            <a:r>
              <a:rPr lang="ru-RU" sz="2800" dirty="0">
                <a:solidFill>
                  <a:srgbClr val="0000FF"/>
                </a:solidFill>
                <a:latin typeface="Arial Black" pitchFamily="34" charset="0"/>
              </a:rPr>
              <a:t>4. Українська мова — </a:t>
            </a:r>
            <a:r>
              <a:rPr lang="ru-RU" sz="2800" dirty="0" err="1">
                <a:solidFill>
                  <a:srgbClr val="0000FF"/>
                </a:solidFill>
                <a:latin typeface="Arial Black" pitchFamily="34" charset="0"/>
              </a:rPr>
              <a:t>мелодійна</a:t>
            </a:r>
            <a:r>
              <a:rPr lang="ru-RU" sz="2800" dirty="0">
                <a:solidFill>
                  <a:srgbClr val="0000FF"/>
                </a:solidFill>
                <a:latin typeface="Arial Black" pitchFamily="34" charset="0"/>
              </a:rPr>
              <a:t> та </a:t>
            </a:r>
            <a:r>
              <a:rPr lang="ru-RU" sz="2800" dirty="0" err="1">
                <a:solidFill>
                  <a:srgbClr val="0000FF"/>
                </a:solidFill>
                <a:latin typeface="Arial Black" pitchFamily="34" charset="0"/>
              </a:rPr>
              <a:t>милозвучна</a:t>
            </a:r>
            <a:r>
              <a:rPr lang="ru-RU" sz="2800" dirty="0">
                <a:solidFill>
                  <a:srgbClr val="0000FF"/>
                </a:solidFill>
                <a:latin typeface="Arial Black" pitchFamily="34" charset="0"/>
              </a:rPr>
              <a:t>.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0967" y="2480312"/>
            <a:ext cx="2956001" cy="2956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6205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83568" y="566678"/>
            <a:ext cx="7704856" cy="33547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3200" dirty="0" err="1">
                <a:solidFill>
                  <a:srgbClr val="C00000"/>
                </a:solidFill>
                <a:latin typeface="Arial Black" pitchFamily="34" charset="0"/>
              </a:rPr>
              <a:t>Довідка</a:t>
            </a:r>
            <a:r>
              <a:rPr lang="ru-RU" sz="3200" dirty="0">
                <a:solidFill>
                  <a:srgbClr val="C00000"/>
                </a:solidFill>
                <a:latin typeface="Arial Black" pitchFamily="34" charset="0"/>
              </a:rPr>
              <a:t>:</a:t>
            </a:r>
            <a:r>
              <a:rPr lang="ru-RU" sz="2000" dirty="0">
                <a:solidFill>
                  <a:prstClr val="black"/>
                </a:solidFill>
                <a:latin typeface="Arial Black" pitchFamily="34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Arial Black" pitchFamily="34" charset="0"/>
              </a:rPr>
              <a:t>усна</a:t>
            </a:r>
            <a:r>
              <a:rPr lang="ru-RU" sz="2000" dirty="0">
                <a:solidFill>
                  <a:prstClr val="black"/>
                </a:solidFill>
                <a:latin typeface="Arial Black" pitchFamily="34" charset="0"/>
              </a:rPr>
              <a:t> мова; вільний наголос; </a:t>
            </a:r>
            <a:r>
              <a:rPr lang="ru-RU" sz="2000" dirty="0" err="1">
                <a:solidFill>
                  <a:prstClr val="black"/>
                </a:solidFill>
                <a:latin typeface="Arial Black" pitchFamily="34" charset="0"/>
              </a:rPr>
              <a:t>урівноваженість</a:t>
            </a:r>
            <a:r>
              <a:rPr lang="ru-RU" sz="2000" dirty="0">
                <a:solidFill>
                  <a:prstClr val="black"/>
                </a:solidFill>
                <a:latin typeface="Arial Black" pitchFamily="34" charset="0"/>
              </a:rPr>
              <a:t> голосних і  приголосних звуків; </a:t>
            </a:r>
            <a:r>
              <a:rPr lang="ru-RU" sz="2000" dirty="0" err="1">
                <a:solidFill>
                  <a:prstClr val="black"/>
                </a:solidFill>
                <a:latin typeface="Arial Black" pitchFamily="34" charset="0"/>
              </a:rPr>
              <a:t>переважають</a:t>
            </a:r>
            <a:r>
              <a:rPr lang="ru-RU" sz="2000" dirty="0">
                <a:solidFill>
                  <a:prstClr val="black"/>
                </a:solidFill>
                <a:latin typeface="Arial Black" pitchFamily="34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Arial Black" pitchFamily="34" charset="0"/>
              </a:rPr>
              <a:t>відкриті</a:t>
            </a:r>
            <a:r>
              <a:rPr lang="ru-RU" sz="2000" dirty="0">
                <a:solidFill>
                  <a:prstClr val="black"/>
                </a:solidFill>
                <a:latin typeface="Arial Black" pitchFamily="34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Arial Black" pitchFamily="34" charset="0"/>
              </a:rPr>
              <a:t>склади</a:t>
            </a:r>
            <a:r>
              <a:rPr lang="ru-RU" sz="2000" dirty="0">
                <a:solidFill>
                  <a:prstClr val="black"/>
                </a:solidFill>
                <a:latin typeface="Arial Black" pitchFamily="34" charset="0"/>
              </a:rPr>
              <a:t>; </a:t>
            </a:r>
            <a:r>
              <a:rPr lang="ru-RU" sz="2000" dirty="0" err="1">
                <a:solidFill>
                  <a:prstClr val="black"/>
                </a:solidFill>
                <a:latin typeface="Arial Black" pitchFamily="34" charset="0"/>
              </a:rPr>
              <a:t>чергування</a:t>
            </a:r>
            <a:r>
              <a:rPr lang="ru-RU" sz="2000" dirty="0">
                <a:solidFill>
                  <a:prstClr val="black"/>
                </a:solidFill>
                <a:latin typeface="Arial Black" pitchFamily="34" charset="0"/>
              </a:rPr>
              <a:t> голосних і приголосних звуків; </a:t>
            </a:r>
            <a:r>
              <a:rPr lang="ru-RU" sz="2000" dirty="0" err="1">
                <a:solidFill>
                  <a:prstClr val="black"/>
                </a:solidFill>
                <a:latin typeface="Arial Black" pitchFamily="34" charset="0"/>
              </a:rPr>
              <a:t>протяжність</a:t>
            </a:r>
            <a:r>
              <a:rPr lang="ru-RU" sz="2000" dirty="0">
                <a:solidFill>
                  <a:prstClr val="black"/>
                </a:solidFill>
                <a:latin typeface="Arial Black" pitchFamily="34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Arial Black" pitchFamily="34" charset="0"/>
              </a:rPr>
              <a:t>складів</a:t>
            </a:r>
            <a:r>
              <a:rPr lang="ru-RU" sz="2000" dirty="0">
                <a:solidFill>
                  <a:prstClr val="black"/>
                </a:solidFill>
                <a:latin typeface="Arial Black" pitchFamily="34" charset="0"/>
              </a:rPr>
              <a:t> наприкінці слова; синоніми, антоніми, омоніми, пароніми; словники сучасної </a:t>
            </a:r>
            <a:r>
              <a:rPr lang="ru-RU" sz="2000" dirty="0" err="1">
                <a:solidFill>
                  <a:prstClr val="black"/>
                </a:solidFill>
                <a:latin typeface="Arial Black" pitchFamily="34" charset="0"/>
              </a:rPr>
              <a:t>української</a:t>
            </a:r>
            <a:r>
              <a:rPr lang="ru-RU" sz="2000" dirty="0">
                <a:solidFill>
                  <a:prstClr val="black"/>
                </a:solidFill>
                <a:latin typeface="Arial Black" pitchFamily="34" charset="0"/>
              </a:rPr>
              <a:t> мови; сотні </a:t>
            </a:r>
            <a:r>
              <a:rPr lang="ru-RU" sz="2000" dirty="0" err="1">
                <a:solidFill>
                  <a:prstClr val="black"/>
                </a:solidFill>
                <a:latin typeface="Arial Black" pitchFamily="34" charset="0"/>
              </a:rPr>
              <a:t>тисяч</a:t>
            </a:r>
            <a:r>
              <a:rPr lang="ru-RU" sz="2000" dirty="0">
                <a:solidFill>
                  <a:prstClr val="black"/>
                </a:solidFill>
                <a:latin typeface="Arial Black" pitchFamily="34" charset="0"/>
              </a:rPr>
              <a:t> слів; зменшено-пестливі слова; народні пісні, казки; </a:t>
            </a:r>
            <a:r>
              <a:rPr lang="ru-RU" sz="2000" dirty="0" err="1">
                <a:solidFill>
                  <a:prstClr val="black"/>
                </a:solidFill>
                <a:latin typeface="Arial Black" pitchFamily="34" charset="0"/>
              </a:rPr>
              <a:t>колискові</a:t>
            </a:r>
            <a:r>
              <a:rPr lang="ru-RU" sz="2000" dirty="0">
                <a:solidFill>
                  <a:prstClr val="black"/>
                </a:solidFill>
                <a:latin typeface="Arial Black" pitchFamily="34" charset="0"/>
              </a:rPr>
              <a:t>, прислів’я, приказки; </a:t>
            </a:r>
            <a:r>
              <a:rPr lang="ru-RU" sz="2000" dirty="0" err="1">
                <a:solidFill>
                  <a:prstClr val="black"/>
                </a:solidFill>
                <a:latin typeface="Arial Black" pitchFamily="34" charset="0"/>
              </a:rPr>
              <a:t>кличний</a:t>
            </a:r>
            <a:r>
              <a:rPr lang="ru-RU" sz="2000" dirty="0">
                <a:solidFill>
                  <a:prstClr val="black"/>
                </a:solidFill>
                <a:latin typeface="Arial Black" pitchFamily="34" charset="0"/>
              </a:rPr>
              <a:t> відмінок; </a:t>
            </a:r>
            <a:r>
              <a:rPr lang="ru-RU" sz="2000" dirty="0" err="1">
                <a:solidFill>
                  <a:prstClr val="black"/>
                </a:solidFill>
                <a:latin typeface="Arial Black" pitchFamily="34" charset="0"/>
              </a:rPr>
              <a:t>чітка</a:t>
            </a:r>
            <a:r>
              <a:rPr lang="ru-RU" sz="2000" dirty="0">
                <a:solidFill>
                  <a:prstClr val="black"/>
                </a:solidFill>
                <a:latin typeface="Arial Black" pitchFamily="34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Arial Black" pitchFamily="34" charset="0"/>
              </a:rPr>
              <a:t>вимова</a:t>
            </a:r>
            <a:r>
              <a:rPr lang="ru-RU" sz="2000" dirty="0">
                <a:solidFill>
                  <a:prstClr val="black"/>
                </a:solidFill>
                <a:latin typeface="Arial Black" pitchFamily="34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Arial Black" pitchFamily="34" charset="0"/>
              </a:rPr>
              <a:t>дзвінких</a:t>
            </a:r>
            <a:r>
              <a:rPr lang="ru-RU" sz="2000" dirty="0">
                <a:solidFill>
                  <a:prstClr val="black"/>
                </a:solidFill>
                <a:latin typeface="Arial Black" pitchFamily="34" charset="0"/>
              </a:rPr>
              <a:t> приголосних у кінці складу, слова.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6662" y="4005064"/>
            <a:ext cx="3852428" cy="2563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0103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64" y="1124744"/>
            <a:ext cx="8299759" cy="46805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41133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297599"/>
            <a:ext cx="5400600" cy="24597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Скругленная прямоугольная выноска 1"/>
          <p:cNvSpPr/>
          <p:nvPr/>
        </p:nvSpPr>
        <p:spPr>
          <a:xfrm>
            <a:off x="899592" y="404664"/>
            <a:ext cx="6678488" cy="4528899"/>
          </a:xfrm>
          <a:prstGeom prst="wedgeRoundRectCallout">
            <a:avLst/>
          </a:prstGeom>
          <a:solidFill>
            <a:srgbClr val="CCCCFF"/>
          </a:solidFill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rgbClr val="C00000"/>
                </a:solidFill>
                <a:latin typeface="Arial Black" pitchFamily="34" charset="0"/>
              </a:rPr>
              <a:t>Есе</a:t>
            </a:r>
            <a:r>
              <a:rPr lang="ru-RU" sz="2800" dirty="0" smtClean="0">
                <a:latin typeface="Arial Black" pitchFamily="34" charset="0"/>
              </a:rPr>
              <a:t> — невеликий за обсягом прозовий твір, що має довільну  композицію, у якому висловлено індивідуальні думки та враження з конкретного приводу чи питання.</a:t>
            </a:r>
          </a:p>
          <a:p>
            <a:pPr algn="ctr"/>
            <a:r>
              <a:rPr lang="ru-RU" sz="2800" dirty="0" smtClean="0">
                <a:latin typeface="Arial Black" pitchFamily="34" charset="0"/>
              </a:rPr>
              <a:t>Есе не </a:t>
            </a:r>
            <a:r>
              <a:rPr lang="ru-RU" sz="2800" dirty="0" err="1" smtClean="0">
                <a:latin typeface="Arial Black" pitchFamily="34" charset="0"/>
              </a:rPr>
              <a:t>претендує</a:t>
            </a:r>
            <a:r>
              <a:rPr lang="ru-RU" sz="2800" dirty="0" smtClean="0">
                <a:latin typeface="Arial Black" pitchFamily="34" charset="0"/>
              </a:rPr>
              <a:t> на вичерпне </a:t>
            </a:r>
            <a:r>
              <a:rPr lang="ru-RU" sz="2800" dirty="0" err="1" smtClean="0">
                <a:latin typeface="Arial Black" pitchFamily="34" charset="0"/>
              </a:rPr>
              <a:t>тлумачення</a:t>
            </a:r>
            <a:r>
              <a:rPr lang="ru-RU" sz="2800" dirty="0" smtClean="0">
                <a:latin typeface="Arial Black" pitchFamily="34" charset="0"/>
              </a:rPr>
              <a:t> теми.</a:t>
            </a:r>
            <a:endParaRPr lang="ru-RU" sz="28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4807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05" t="45087" r="29330" b="12302"/>
          <a:stretch/>
        </p:blipFill>
        <p:spPr bwMode="auto">
          <a:xfrm>
            <a:off x="683568" y="1916832"/>
            <a:ext cx="7921810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Выноска со стрелкой вниз 1"/>
          <p:cNvSpPr/>
          <p:nvPr/>
        </p:nvSpPr>
        <p:spPr>
          <a:xfrm>
            <a:off x="755576" y="548680"/>
            <a:ext cx="7776864" cy="1224136"/>
          </a:xfrm>
          <a:prstGeom prst="downArrow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200" dirty="0" smtClean="0">
                <a:latin typeface="Arial Black" pitchFamily="34" charset="0"/>
              </a:rPr>
              <a:t>Запам’ятай!</a:t>
            </a:r>
            <a:endParaRPr lang="ru-RU" sz="32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92221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14" t="37800" r="25696" b="12028"/>
          <a:stretch/>
        </p:blipFill>
        <p:spPr bwMode="auto">
          <a:xfrm>
            <a:off x="467544" y="281232"/>
            <a:ext cx="8256256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53739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13816" y="188640"/>
            <a:ext cx="8712968" cy="224676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err="1" smtClean="0">
                <a:latin typeface="Arial Black" pitchFamily="34" charset="0"/>
              </a:rPr>
              <a:t>Запровадив</a:t>
            </a:r>
            <a:r>
              <a:rPr lang="ru-RU" sz="2800" b="1" dirty="0" smtClean="0">
                <a:latin typeface="Arial Black" pitchFamily="34" charset="0"/>
              </a:rPr>
              <a:t> слово «</a:t>
            </a:r>
            <a:r>
              <a:rPr lang="ru-RU" sz="2800" b="1" dirty="0" err="1" smtClean="0">
                <a:latin typeface="Arial Black" pitchFamily="34" charset="0"/>
              </a:rPr>
              <a:t>есå</a:t>
            </a:r>
            <a:r>
              <a:rPr lang="ru-RU" sz="2800" b="1" dirty="0" smtClean="0">
                <a:latin typeface="Arial Black" pitchFamily="34" charset="0"/>
              </a:rPr>
              <a:t>» (із. франц. — «</a:t>
            </a:r>
            <a:r>
              <a:rPr lang="ru-RU" sz="2800" b="1" dirty="0" err="1" smtClean="0">
                <a:latin typeface="Arial Black" pitchFamily="34" charset="0"/>
              </a:rPr>
              <a:t>спроба</a:t>
            </a:r>
            <a:r>
              <a:rPr lang="ru-RU" sz="2800" b="1" dirty="0" smtClean="0">
                <a:latin typeface="Arial Black" pitchFamily="34" charset="0"/>
              </a:rPr>
              <a:t>, </a:t>
            </a:r>
            <a:r>
              <a:rPr lang="ru-RU" sz="2800" b="1" dirty="0" err="1" smtClean="0">
                <a:latin typeface="Arial Black" pitchFamily="34" charset="0"/>
              </a:rPr>
              <a:t>нарис</a:t>
            </a:r>
            <a:r>
              <a:rPr lang="ru-RU" sz="2800" b="1" dirty="0" smtClean="0">
                <a:latin typeface="Arial Black" pitchFamily="34" charset="0"/>
              </a:rPr>
              <a:t>») </a:t>
            </a:r>
            <a:r>
              <a:rPr lang="ru-RU" sz="2800" b="1" dirty="0" err="1" smtClean="0">
                <a:latin typeface="Arial Black" pitchFamily="34" charset="0"/>
              </a:rPr>
              <a:t>французький</a:t>
            </a:r>
            <a:r>
              <a:rPr lang="ru-RU" sz="2800" b="1" dirty="0" smtClean="0">
                <a:latin typeface="Arial Black" pitchFamily="34" charset="0"/>
              </a:rPr>
              <a:t> філософ і письменник </a:t>
            </a:r>
            <a:r>
              <a:rPr lang="ru-RU" sz="2800" b="1" dirty="0" err="1" smtClean="0">
                <a:latin typeface="Arial Black" pitchFamily="34" charset="0"/>
              </a:rPr>
              <a:t>Мішель</a:t>
            </a:r>
            <a:r>
              <a:rPr lang="ru-RU" sz="2800" b="1" dirty="0" smtClean="0">
                <a:latin typeface="Arial Black" pitchFamily="34" charset="0"/>
              </a:rPr>
              <a:t> де Монтень, назвавши так короткі тексти-роздуми про себе і світ.</a:t>
            </a:r>
            <a:endParaRPr lang="ru-RU" sz="2800" b="1" dirty="0">
              <a:latin typeface="Arial Black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59024" y="2518736"/>
            <a:ext cx="7632848" cy="187743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Arial Black" pitchFamily="34" charset="0"/>
              </a:rPr>
              <a:t>Есе</a:t>
            </a:r>
            <a:r>
              <a:rPr lang="ru-RU" dirty="0" smtClean="0">
                <a:latin typeface="Arial Black" pitchFamily="34" charset="0"/>
              </a:rPr>
              <a:t> </a:t>
            </a:r>
            <a:r>
              <a:rPr lang="ru-RU" dirty="0" err="1" smtClean="0">
                <a:latin typeface="Arial Black" pitchFamily="34" charset="0"/>
              </a:rPr>
              <a:t>поділяють</a:t>
            </a:r>
            <a:r>
              <a:rPr lang="ru-RU" dirty="0" smtClean="0">
                <a:latin typeface="Arial Black" pitchFamily="34" charset="0"/>
              </a:rPr>
              <a:t> на </a:t>
            </a:r>
            <a:r>
              <a:rPr lang="ru-RU" sz="2800" dirty="0" smtClean="0">
                <a:solidFill>
                  <a:srgbClr val="FF0000"/>
                </a:solidFill>
                <a:latin typeface="Arial Black" pitchFamily="34" charset="0"/>
              </a:rPr>
              <a:t>дві групи</a:t>
            </a:r>
            <a:r>
              <a:rPr lang="ru-RU" dirty="0" smtClean="0">
                <a:latin typeface="Arial Black" pitchFamily="34" charset="0"/>
              </a:rPr>
              <a:t>:</a:t>
            </a:r>
          </a:p>
          <a:p>
            <a:pPr algn="ctr"/>
            <a:r>
              <a:rPr lang="ru-RU" dirty="0" smtClean="0">
                <a:latin typeface="Arial Black" pitchFamily="34" charset="0"/>
              </a:rPr>
              <a:t> </a:t>
            </a:r>
            <a:r>
              <a:rPr lang="ru-RU" sz="2800" dirty="0" err="1" smtClean="0">
                <a:solidFill>
                  <a:srgbClr val="0000FF"/>
                </a:solidFill>
                <a:latin typeface="Arial Black" pitchFamily="34" charset="0"/>
              </a:rPr>
              <a:t>формальні</a:t>
            </a:r>
            <a:r>
              <a:rPr lang="ru-RU" sz="2800" dirty="0" smtClean="0">
                <a:solidFill>
                  <a:srgbClr val="0000FF"/>
                </a:solidFill>
                <a:latin typeface="Arial Black" pitchFamily="34" charset="0"/>
              </a:rPr>
              <a:t> й </a:t>
            </a:r>
            <a:r>
              <a:rPr lang="ru-RU" sz="2800" dirty="0" err="1" smtClean="0">
                <a:solidFill>
                  <a:srgbClr val="0000FF"/>
                </a:solidFill>
                <a:latin typeface="Arial Black" pitchFamily="34" charset="0"/>
              </a:rPr>
              <a:t>вільні</a:t>
            </a:r>
            <a:r>
              <a:rPr lang="ru-RU" sz="2800" dirty="0" smtClean="0">
                <a:solidFill>
                  <a:srgbClr val="0000FF"/>
                </a:solidFill>
                <a:latin typeface="Arial Black" pitchFamily="34" charset="0"/>
              </a:rPr>
              <a:t>. </a:t>
            </a:r>
          </a:p>
          <a:p>
            <a:pPr algn="just"/>
            <a:endParaRPr lang="ru-RU" dirty="0" smtClean="0">
              <a:latin typeface="Arial Black" pitchFamily="34" charset="0"/>
            </a:endParaRPr>
          </a:p>
          <a:p>
            <a:pPr algn="just"/>
            <a:r>
              <a:rPr lang="ru-RU" dirty="0" err="1" smtClean="0">
                <a:latin typeface="Arial Black" pitchFamily="34" charset="0"/>
              </a:rPr>
              <a:t>Особливістю</a:t>
            </a:r>
            <a:r>
              <a:rPr lang="ru-RU" dirty="0" smtClean="0">
                <a:latin typeface="Arial Black" pitchFamily="34" charset="0"/>
              </a:rPr>
              <a:t> формального есе є чітко </a:t>
            </a:r>
            <a:r>
              <a:rPr lang="ru-RU" dirty="0" err="1" smtClean="0">
                <a:latin typeface="Arial Black" pitchFamily="34" charset="0"/>
              </a:rPr>
              <a:t>визначена</a:t>
            </a:r>
            <a:r>
              <a:rPr lang="ru-RU" dirty="0" smtClean="0">
                <a:latin typeface="Arial Black" pitchFamily="34" charset="0"/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  <a:latin typeface="Arial Black" pitchFamily="34" charset="0"/>
              </a:rPr>
              <a:t>будова</a:t>
            </a:r>
            <a:r>
              <a:rPr lang="ru-RU" dirty="0" smtClean="0">
                <a:latin typeface="Arial Black" pitchFamily="34" charset="0"/>
              </a:rPr>
              <a:t> </a:t>
            </a:r>
            <a:r>
              <a:rPr lang="ru-RU" dirty="0" smtClean="0">
                <a:solidFill>
                  <a:srgbClr val="0000FF"/>
                </a:solidFill>
                <a:latin typeface="Arial Black" pitchFamily="34" charset="0"/>
              </a:rPr>
              <a:t>(наявність тези, </a:t>
            </a:r>
            <a:r>
              <a:rPr lang="ru-RU" dirty="0" err="1" smtClean="0">
                <a:solidFill>
                  <a:srgbClr val="0000FF"/>
                </a:solidFill>
                <a:latin typeface="Arial Black" pitchFamily="34" charset="0"/>
              </a:rPr>
              <a:t>аргументів</a:t>
            </a:r>
            <a:r>
              <a:rPr lang="ru-RU" dirty="0" smtClean="0">
                <a:solidFill>
                  <a:srgbClr val="0000FF"/>
                </a:solidFill>
                <a:latin typeface="Arial Black" pitchFamily="34" charset="0"/>
              </a:rPr>
              <a:t> і </a:t>
            </a:r>
            <a:r>
              <a:rPr lang="ru-RU" dirty="0" err="1" smtClean="0">
                <a:solidFill>
                  <a:srgbClr val="0000FF"/>
                </a:solidFill>
                <a:latin typeface="Arial Black" pitchFamily="34" charset="0"/>
              </a:rPr>
              <a:t>висновків</a:t>
            </a:r>
            <a:r>
              <a:rPr lang="ru-RU" dirty="0" smtClean="0">
                <a:solidFill>
                  <a:srgbClr val="0000FF"/>
                </a:solidFill>
                <a:latin typeface="Arial Black" pitchFamily="34" charset="0"/>
              </a:rPr>
              <a:t>). 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4581128"/>
            <a:ext cx="7848872" cy="184665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solidFill>
                  <a:srgbClr val="C00000"/>
                </a:solidFill>
                <a:latin typeface="Arial Black" pitchFamily="34" charset="0"/>
              </a:rPr>
              <a:t>Вільне  есе </a:t>
            </a:r>
            <a:r>
              <a:rPr lang="ru-RU" dirty="0" smtClean="0">
                <a:latin typeface="Arial Black" pitchFamily="34" charset="0"/>
              </a:rPr>
              <a:t>— це невеликий текст, у якому автор/</a:t>
            </a:r>
            <a:r>
              <a:rPr lang="ru-RU" dirty="0" err="1" smtClean="0">
                <a:latin typeface="Arial Black" pitchFamily="34" charset="0"/>
              </a:rPr>
              <a:t>авторка</a:t>
            </a:r>
            <a:r>
              <a:rPr lang="ru-RU" dirty="0" smtClean="0">
                <a:latin typeface="Arial Black" pitchFamily="34" charset="0"/>
              </a:rPr>
              <a:t> на  власний </a:t>
            </a:r>
            <a:r>
              <a:rPr lang="ru-RU" dirty="0" err="1" smtClean="0">
                <a:latin typeface="Arial Black" pitchFamily="34" charset="0"/>
              </a:rPr>
              <a:t>розсуд</a:t>
            </a:r>
            <a:r>
              <a:rPr lang="ru-RU" dirty="0" smtClean="0">
                <a:latin typeface="Arial Black" pitchFamily="34" charset="0"/>
              </a:rPr>
              <a:t> </a:t>
            </a:r>
            <a:r>
              <a:rPr lang="ru-RU" dirty="0" err="1" smtClean="0">
                <a:latin typeface="Arial Black" pitchFamily="34" charset="0"/>
              </a:rPr>
              <a:t>викладає</a:t>
            </a:r>
            <a:r>
              <a:rPr lang="ru-RU" dirty="0" smtClean="0">
                <a:latin typeface="Arial Black" pitchFamily="34" charset="0"/>
              </a:rPr>
              <a:t> свою </a:t>
            </a:r>
            <a:r>
              <a:rPr lang="ru-RU" dirty="0" err="1" smtClean="0">
                <a:latin typeface="Arial Black" pitchFamily="34" charset="0"/>
              </a:rPr>
              <a:t>позицію</a:t>
            </a:r>
            <a:r>
              <a:rPr lang="ru-RU" dirty="0" smtClean="0">
                <a:latin typeface="Arial Black" pitchFamily="34" charset="0"/>
              </a:rPr>
              <a:t>, погляд, ставлення. Важливо </a:t>
            </a:r>
            <a:r>
              <a:rPr lang="ru-RU" dirty="0" err="1" smtClean="0">
                <a:latin typeface="Arial Black" pitchFamily="34" charset="0"/>
              </a:rPr>
              <a:t>вміти</a:t>
            </a:r>
            <a:r>
              <a:rPr lang="ru-RU" dirty="0" smtClean="0">
                <a:latin typeface="Arial Black" pitchFamily="34" charset="0"/>
              </a:rPr>
              <a:t> писати різні есе, адже вони </a:t>
            </a:r>
            <a:r>
              <a:rPr lang="ru-RU" dirty="0" err="1" smtClean="0">
                <a:latin typeface="Arial Black" pitchFamily="34" charset="0"/>
              </a:rPr>
              <a:t>розвивають</a:t>
            </a:r>
            <a:r>
              <a:rPr lang="ru-RU" dirty="0" smtClean="0">
                <a:latin typeface="Arial Black" pitchFamily="34" charset="0"/>
              </a:rPr>
              <a:t> ваше </a:t>
            </a:r>
            <a:r>
              <a:rPr lang="ru-RU" dirty="0" err="1" smtClean="0">
                <a:latin typeface="Arial Black" pitchFamily="34" charset="0"/>
              </a:rPr>
              <a:t>мислення</a:t>
            </a:r>
            <a:r>
              <a:rPr lang="ru-RU" dirty="0" smtClean="0">
                <a:latin typeface="Arial Black" pitchFamily="34" charset="0"/>
              </a:rPr>
              <a:t>, </a:t>
            </a:r>
            <a:r>
              <a:rPr lang="ru-RU" dirty="0" err="1" smtClean="0">
                <a:latin typeface="Arial Black" pitchFamily="34" charset="0"/>
              </a:rPr>
              <a:t>привертають</a:t>
            </a:r>
            <a:r>
              <a:rPr lang="ru-RU" dirty="0" smtClean="0">
                <a:latin typeface="Arial Black" pitchFamily="34" charset="0"/>
              </a:rPr>
              <a:t> увагу до проблем, формують власну думку, ставлення до всього, що вас </a:t>
            </a:r>
            <a:r>
              <a:rPr lang="ru-RU" dirty="0" err="1" smtClean="0">
                <a:latin typeface="Arial Black" pitchFamily="34" charset="0"/>
              </a:rPr>
              <a:t>оточує</a:t>
            </a:r>
            <a:r>
              <a:rPr lang="ru-RU" dirty="0" smtClean="0">
                <a:latin typeface="Arial Black" pitchFamily="34" charset="0"/>
              </a:rPr>
              <a:t>.</a:t>
            </a:r>
            <a:endParaRPr lang="ru-RU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54452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691680" y="404664"/>
            <a:ext cx="5803192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3200" dirty="0">
                <a:solidFill>
                  <a:srgbClr val="C00000"/>
                </a:solidFill>
                <a:latin typeface="Arial Black" pitchFamily="34" charset="0"/>
              </a:rPr>
              <a:t>Правила написання есе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40848" y="1988839"/>
            <a:ext cx="7704856" cy="224676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0000FF"/>
                </a:solidFill>
                <a:latin typeface="Arial Black" pitchFamily="34" charset="0"/>
              </a:rPr>
              <a:t>Для написання есе потрібно пройти 3 етапи:</a:t>
            </a:r>
          </a:p>
          <a:p>
            <a:r>
              <a:rPr lang="ru-RU" sz="2800" dirty="0">
                <a:solidFill>
                  <a:prstClr val="black"/>
                </a:solidFill>
                <a:latin typeface="Arial Black" pitchFamily="34" charset="0"/>
              </a:rPr>
              <a:t>1 етап – збір інформації для есе</a:t>
            </a:r>
          </a:p>
          <a:p>
            <a:r>
              <a:rPr lang="ru-RU" sz="2800" dirty="0">
                <a:solidFill>
                  <a:prstClr val="black"/>
                </a:solidFill>
                <a:latin typeface="Arial Black" pitchFamily="34" charset="0"/>
              </a:rPr>
              <a:t>2 етап -  аналіз інформації</a:t>
            </a:r>
          </a:p>
          <a:p>
            <a:r>
              <a:rPr lang="ru-RU" sz="2800" dirty="0">
                <a:solidFill>
                  <a:prstClr val="black"/>
                </a:solidFill>
                <a:latin typeface="Arial Black" pitchFamily="34" charset="0"/>
              </a:rPr>
              <a:t>3 етап – висловлення  власної думки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1892" y="4365104"/>
            <a:ext cx="2456539" cy="2277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85394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39552" y="1700808"/>
            <a:ext cx="7992888" cy="378565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algn="just">
              <a:buFontTx/>
              <a:buAutoNum type="arabicPeriod"/>
            </a:pPr>
            <a:r>
              <a:rPr lang="ru-RU" sz="2400" dirty="0">
                <a:solidFill>
                  <a:prstClr val="black"/>
                </a:solidFill>
                <a:latin typeface="Arial Black" pitchFamily="34" charset="0"/>
              </a:rPr>
              <a:t>Рідна мово моя, що є краще за тебе, що </a:t>
            </a:r>
            <a:r>
              <a:rPr lang="ru-RU" sz="2400" dirty="0" err="1">
                <a:solidFill>
                  <a:prstClr val="black"/>
                </a:solidFill>
                <a:latin typeface="Arial Black" pitchFamily="34" charset="0"/>
              </a:rPr>
              <a:t>бринить</a:t>
            </a:r>
            <a:r>
              <a:rPr lang="ru-RU" sz="2400" dirty="0">
                <a:solidFill>
                  <a:prstClr val="black"/>
                </a:solidFill>
                <a:latin typeface="Arial Black" pitchFamily="34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Arial Black" pitchFamily="34" charset="0"/>
              </a:rPr>
              <a:t>наймиліш</a:t>
            </a:r>
            <a:r>
              <a:rPr lang="ru-RU" sz="2400" dirty="0">
                <a:solidFill>
                  <a:prstClr val="black"/>
                </a:solidFill>
                <a:latin typeface="Arial Black" pitchFamily="34" charset="0"/>
              </a:rPr>
              <a:t> і </a:t>
            </a:r>
            <a:r>
              <a:rPr lang="ru-RU" sz="2400" dirty="0" err="1">
                <a:solidFill>
                  <a:prstClr val="black"/>
                </a:solidFill>
                <a:latin typeface="Arial Black" pitchFamily="34" charset="0"/>
              </a:rPr>
              <a:t>співає</a:t>
            </a:r>
            <a:r>
              <a:rPr lang="ru-RU" sz="2400" dirty="0">
                <a:solidFill>
                  <a:prstClr val="black"/>
                </a:solidFill>
                <a:latin typeface="Arial Black" pitchFamily="34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Arial Black" pitchFamily="34" charset="0"/>
              </a:rPr>
              <a:t>ясніш</a:t>
            </a:r>
            <a:r>
              <a:rPr lang="ru-RU" sz="2400" dirty="0">
                <a:solidFill>
                  <a:prstClr val="black"/>
                </a:solidFill>
                <a:latin typeface="Arial Black" pitchFamily="34" charset="0"/>
              </a:rPr>
              <a:t>? </a:t>
            </a:r>
          </a:p>
          <a:p>
            <a:pPr marL="342900" indent="-342900" algn="just">
              <a:buFontTx/>
              <a:buAutoNum type="arabicPeriod"/>
            </a:pPr>
            <a:r>
              <a:rPr lang="ru-RU" sz="2400" dirty="0" err="1">
                <a:solidFill>
                  <a:prstClr val="black"/>
                </a:solidFill>
                <a:latin typeface="Arial Black" pitchFamily="34" charset="0"/>
              </a:rPr>
              <a:t>Бринить</a:t>
            </a:r>
            <a:r>
              <a:rPr lang="ru-RU" sz="2400" dirty="0">
                <a:solidFill>
                  <a:prstClr val="black"/>
                </a:solidFill>
                <a:latin typeface="Arial Black" pitchFamily="34" charset="0"/>
              </a:rPr>
              <a:t>, </a:t>
            </a:r>
            <a:r>
              <a:rPr lang="ru-RU" sz="2400" dirty="0" err="1">
                <a:solidFill>
                  <a:prstClr val="black"/>
                </a:solidFill>
                <a:latin typeface="Arial Black" pitchFamily="34" charset="0"/>
              </a:rPr>
              <a:t>співає</a:t>
            </a:r>
            <a:r>
              <a:rPr lang="ru-RU" sz="2400" dirty="0">
                <a:solidFill>
                  <a:prstClr val="black"/>
                </a:solidFill>
                <a:latin typeface="Arial Black" pitchFamily="34" charset="0"/>
              </a:rPr>
              <a:t> наша мова, </a:t>
            </a:r>
            <a:r>
              <a:rPr lang="ru-RU" sz="2400" dirty="0" err="1">
                <a:solidFill>
                  <a:prstClr val="black"/>
                </a:solidFill>
                <a:latin typeface="Arial Black" pitchFamily="34" charset="0"/>
              </a:rPr>
              <a:t>чарує</a:t>
            </a:r>
            <a:r>
              <a:rPr lang="ru-RU" sz="2400" dirty="0">
                <a:solidFill>
                  <a:prstClr val="black"/>
                </a:solidFill>
                <a:latin typeface="Arial Black" pitchFamily="34" charset="0"/>
              </a:rPr>
              <a:t>, </a:t>
            </a:r>
            <a:r>
              <a:rPr lang="ru-RU" sz="2400" dirty="0" err="1">
                <a:solidFill>
                  <a:prstClr val="black"/>
                </a:solidFill>
                <a:latin typeface="Arial Black" pitchFamily="34" charset="0"/>
              </a:rPr>
              <a:t>тішить</a:t>
            </a:r>
            <a:r>
              <a:rPr lang="ru-RU" sz="2400" dirty="0">
                <a:solidFill>
                  <a:prstClr val="black"/>
                </a:solidFill>
                <a:latin typeface="Arial Black" pitchFamily="34" charset="0"/>
              </a:rPr>
              <a:t> і </a:t>
            </a:r>
            <a:r>
              <a:rPr lang="ru-RU" sz="2400" dirty="0" err="1">
                <a:solidFill>
                  <a:prstClr val="black"/>
                </a:solidFill>
                <a:latin typeface="Arial Black" pitchFamily="34" charset="0"/>
              </a:rPr>
              <a:t>п'янить</a:t>
            </a:r>
            <a:r>
              <a:rPr lang="ru-RU" sz="2400" dirty="0">
                <a:solidFill>
                  <a:prstClr val="black"/>
                </a:solidFill>
                <a:latin typeface="Arial Black" pitchFamily="34" charset="0"/>
              </a:rPr>
              <a:t> .</a:t>
            </a:r>
          </a:p>
          <a:p>
            <a:pPr marL="342900" indent="-342900" algn="just">
              <a:buFontTx/>
              <a:buAutoNum type="arabicPeriod"/>
            </a:pPr>
            <a:r>
              <a:rPr lang="ru-RU" sz="2400" dirty="0">
                <a:solidFill>
                  <a:prstClr val="black"/>
                </a:solidFill>
                <a:latin typeface="Arial Black" pitchFamily="34" charset="0"/>
              </a:rPr>
              <a:t> Наша мова українська всім світом </a:t>
            </a:r>
            <a:r>
              <a:rPr lang="ru-RU" sz="2400" dirty="0" err="1">
                <a:solidFill>
                  <a:prstClr val="black"/>
                </a:solidFill>
                <a:latin typeface="Arial Black" pitchFamily="34" charset="0"/>
              </a:rPr>
              <a:t>визнана</a:t>
            </a:r>
            <a:r>
              <a:rPr lang="ru-RU" sz="2400" dirty="0">
                <a:solidFill>
                  <a:prstClr val="black"/>
                </a:solidFill>
                <a:latin typeface="Arial Black" pitchFamily="34" charset="0"/>
              </a:rPr>
              <a:t> за одну з </a:t>
            </a:r>
            <a:r>
              <a:rPr lang="ru-RU" sz="2400" dirty="0" err="1">
                <a:solidFill>
                  <a:prstClr val="black"/>
                </a:solidFill>
                <a:latin typeface="Arial Black" pitchFamily="34" charset="0"/>
              </a:rPr>
              <a:t>наймелодійніших</a:t>
            </a:r>
            <a:r>
              <a:rPr lang="ru-RU" sz="2400" dirty="0">
                <a:solidFill>
                  <a:prstClr val="black"/>
                </a:solidFill>
                <a:latin typeface="Arial Black" pitchFamily="34" charset="0"/>
              </a:rPr>
              <a:t> мов</a:t>
            </a:r>
          </a:p>
          <a:p>
            <a:pPr marL="342900" indent="-342900" algn="just">
              <a:buFontTx/>
              <a:buAutoNum type="arabicPeriod"/>
            </a:pPr>
            <a:r>
              <a:rPr lang="ru-RU" sz="2400" dirty="0">
                <a:solidFill>
                  <a:prstClr val="black"/>
                </a:solidFill>
                <a:latin typeface="Arial Black" pitchFamily="34" charset="0"/>
              </a:rPr>
              <a:t> В мені </a:t>
            </a:r>
            <a:r>
              <a:rPr lang="ru-RU" sz="2400" dirty="0" err="1">
                <a:solidFill>
                  <a:prstClr val="black"/>
                </a:solidFill>
                <a:latin typeface="Arial Black" pitchFamily="34" charset="0"/>
              </a:rPr>
              <a:t>звучиш</a:t>
            </a:r>
            <a:r>
              <a:rPr lang="ru-RU" sz="2400" dirty="0">
                <a:solidFill>
                  <a:prstClr val="black"/>
                </a:solidFill>
                <a:latin typeface="Arial Black" pitchFamily="34" charset="0"/>
              </a:rPr>
              <a:t> ти, мово </a:t>
            </a:r>
            <a:r>
              <a:rPr lang="ru-RU" sz="2400" dirty="0" err="1">
                <a:solidFill>
                  <a:prstClr val="black"/>
                </a:solidFill>
                <a:latin typeface="Arial Black" pitchFamily="34" charset="0"/>
              </a:rPr>
              <a:t>пісенна</a:t>
            </a:r>
            <a:r>
              <a:rPr lang="ru-RU" sz="2400" dirty="0">
                <a:solidFill>
                  <a:prstClr val="black"/>
                </a:solidFill>
                <a:latin typeface="Arial Black" pitchFamily="34" charset="0"/>
              </a:rPr>
              <a:t>, </a:t>
            </a:r>
            <a:r>
              <a:rPr lang="ru-RU" sz="2400" dirty="0" err="1">
                <a:solidFill>
                  <a:prstClr val="black"/>
                </a:solidFill>
                <a:latin typeface="Arial Black" pitchFamily="34" charset="0"/>
              </a:rPr>
              <a:t>лунаєш</a:t>
            </a:r>
            <a:r>
              <a:rPr lang="ru-RU" sz="2400" dirty="0">
                <a:solidFill>
                  <a:prstClr val="black"/>
                </a:solidFill>
                <a:latin typeface="Arial Black" pitchFamily="34" charset="0"/>
              </a:rPr>
              <a:t> шумом рідного гаю! </a:t>
            </a:r>
            <a:r>
              <a:rPr lang="ru-RU" sz="2400" dirty="0" err="1">
                <a:solidFill>
                  <a:prstClr val="black"/>
                </a:solidFill>
                <a:latin typeface="Arial Black" pitchFamily="34" charset="0"/>
              </a:rPr>
              <a:t>Здаєшся</a:t>
            </a:r>
            <a:r>
              <a:rPr lang="ru-RU" sz="2400" dirty="0">
                <a:solidFill>
                  <a:prstClr val="black"/>
                </a:solidFill>
                <a:latin typeface="Arial Black" pitchFamily="34" charset="0"/>
              </a:rPr>
              <a:t> звуком </a:t>
            </a:r>
            <a:r>
              <a:rPr lang="ru-RU" sz="2400" dirty="0" err="1">
                <a:solidFill>
                  <a:prstClr val="black"/>
                </a:solidFill>
                <a:latin typeface="Arial Black" pitchFamily="34" charset="0"/>
              </a:rPr>
              <a:t>сопілки</a:t>
            </a:r>
            <a:r>
              <a:rPr lang="ru-RU" sz="2400" dirty="0">
                <a:solidFill>
                  <a:prstClr val="black"/>
                </a:solidFill>
                <a:latin typeface="Arial Black" pitchFamily="34" charset="0"/>
              </a:rPr>
              <a:t> в полі, шелестом верб, калини, </a:t>
            </a:r>
            <a:r>
              <a:rPr lang="ru-RU" sz="2400" dirty="0" err="1">
                <a:solidFill>
                  <a:prstClr val="black"/>
                </a:solidFill>
                <a:latin typeface="Arial Black" pitchFamily="34" charset="0"/>
              </a:rPr>
              <a:t>тополі</a:t>
            </a:r>
            <a:r>
              <a:rPr lang="ru-RU" sz="2400" dirty="0">
                <a:solidFill>
                  <a:prstClr val="black"/>
                </a:solidFill>
                <a:latin typeface="Arial Black" pitchFamily="34" charset="0"/>
              </a:rPr>
              <a:t>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187624" y="260648"/>
            <a:ext cx="6048672" cy="95410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Arial Black" pitchFamily="34" charset="0"/>
              </a:rPr>
              <a:t>Прочитайте. Яка думка об’єднує всі речення?</a:t>
            </a:r>
          </a:p>
        </p:txBody>
      </p:sp>
    </p:spTree>
    <p:extLst>
      <p:ext uri="{BB962C8B-B14F-4D97-AF65-F5344CB8AC3E}">
        <p14:creationId xmlns:p14="http://schemas.microsoft.com/office/powerpoint/2010/main" val="9961312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6" name="Picture 2" descr="Мовознавча вікторина до Міжнародного дня рідної мови &quot; Всіх нас єднає рідна  мова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0648"/>
            <a:ext cx="8064896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39914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534" y="764704"/>
            <a:ext cx="7986927" cy="53285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341935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</TotalTime>
  <Words>611</Words>
  <Application>Microsoft Office PowerPoint</Application>
  <PresentationFormat>Экран (4:3)</PresentationFormat>
  <Paragraphs>60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Arial Black</vt:lpstr>
      <vt:lpstr>Calibri</vt:lpstr>
      <vt:lpstr>Century Schoolbook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Карпатська Джерельна</cp:lastModifiedBy>
  <cp:revision>20</cp:revision>
  <dcterms:created xsi:type="dcterms:W3CDTF">2023-01-21T18:59:21Z</dcterms:created>
  <dcterms:modified xsi:type="dcterms:W3CDTF">2023-12-13T14:46:31Z</dcterms:modified>
</cp:coreProperties>
</file>