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71" r:id="rId4"/>
    <p:sldId id="270" r:id="rId5"/>
    <p:sldId id="272" r:id="rId6"/>
    <p:sldId id="273" r:id="rId7"/>
    <p:sldId id="258" r:id="rId8"/>
    <p:sldId id="277" r:id="rId9"/>
    <p:sldId id="276" r:id="rId10"/>
    <p:sldId id="275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7" r:id="rId20"/>
    <p:sldId id="288" r:id="rId21"/>
    <p:sldId id="289" r:id="rId22"/>
    <p:sldId id="290" r:id="rId23"/>
    <p:sldId id="28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E33B6-4566-4AA2-A006-1482A911CC91}" type="datetimeFigureOut">
              <a:rPr lang="uk-UA" smtClean="0"/>
              <a:t>12.01.2020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43FB8-87DE-46EF-AFDD-5F79F1428B9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9559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43FB8-87DE-46EF-AFDD-5F79F1428B93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665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A1CD5-E3E0-460F-99E1-B92E7FC27585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1D59-BBF0-4DB4-946E-C9DC1A38F31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085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A1CD5-E3E0-460F-99E1-B92E7FC27585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1D59-BBF0-4DB4-946E-C9DC1A38F31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67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A1CD5-E3E0-460F-99E1-B92E7FC27585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1D59-BBF0-4DB4-946E-C9DC1A38F31A}" type="slidenum">
              <a:rPr lang="ru-RU" smtClean="0"/>
              <a:t>‹№›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0955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A1CD5-E3E0-460F-99E1-B92E7FC27585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1D59-BBF0-4DB4-946E-C9DC1A38F31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857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A1CD5-E3E0-460F-99E1-B92E7FC27585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1D59-BBF0-4DB4-946E-C9DC1A38F31A}" type="slidenum">
              <a:rPr lang="ru-RU" smtClean="0"/>
              <a:t>‹№›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7128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A1CD5-E3E0-460F-99E1-B92E7FC27585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1D59-BBF0-4DB4-946E-C9DC1A38F31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94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A1CD5-E3E0-460F-99E1-B92E7FC27585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1D59-BBF0-4DB4-946E-C9DC1A38F31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449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A1CD5-E3E0-460F-99E1-B92E7FC27585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1D59-BBF0-4DB4-946E-C9DC1A38F31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88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A1CD5-E3E0-460F-99E1-B92E7FC27585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1D59-BBF0-4DB4-946E-C9DC1A38F31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118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A1CD5-E3E0-460F-99E1-B92E7FC27585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1D59-BBF0-4DB4-946E-C9DC1A38F31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333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A1CD5-E3E0-460F-99E1-B92E7FC27585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1D59-BBF0-4DB4-946E-C9DC1A38F31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499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A1CD5-E3E0-460F-99E1-B92E7FC27585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1D59-BBF0-4DB4-946E-C9DC1A38F31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82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A1CD5-E3E0-460F-99E1-B92E7FC27585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1D59-BBF0-4DB4-946E-C9DC1A38F31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016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A1CD5-E3E0-460F-99E1-B92E7FC27585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1D59-BBF0-4DB4-946E-C9DC1A38F31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615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A1CD5-E3E0-460F-99E1-B92E7FC27585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1D59-BBF0-4DB4-946E-C9DC1A38F31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986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A1CD5-E3E0-460F-99E1-B92E7FC27585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61D59-BBF0-4DB4-946E-C9DC1A38F31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87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A1CD5-E3E0-460F-99E1-B92E7FC27585}" type="datetimeFigureOut">
              <a:rPr lang="ru-RU" smtClean="0"/>
              <a:t>12.01.2020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0561D59-BBF0-4DB4-946E-C9DC1A38F31A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73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4406ED-DB0F-40D5-9763-C577432A7C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535" y="155785"/>
            <a:ext cx="11830930" cy="2503009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Окисні та відновні властивості неметалів (2 год)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07DD75-EA84-47B4-9D7E-2841E3FE9E50}"/>
              </a:ext>
            </a:extLst>
          </p:cNvPr>
          <p:cNvPicPr/>
          <p:nvPr/>
        </p:nvPicPr>
        <p:blipFill rotWithShape="1">
          <a:blip r:embed="rId2"/>
          <a:srcRect l="38904" t="58018" r="38998" b="35508"/>
          <a:stretch/>
        </p:blipFill>
        <p:spPr bwMode="auto">
          <a:xfrm>
            <a:off x="1263747" y="2927120"/>
            <a:ext cx="9664505" cy="21523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27698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96982"/>
            <a:ext cx="11928764" cy="1357745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Взаємодія неметалів із неметалами як окисно-відновний процес</a:t>
            </a:r>
            <a:endParaRPr lang="uk-UA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52400" y="1454727"/>
            <a:ext cx="3671454" cy="5403273"/>
          </a:xfrm>
        </p:spPr>
        <p:txBody>
          <a:bodyPr>
            <a:normAutofit fontScale="92500" lnSpcReduction="10000"/>
          </a:bodyPr>
          <a:lstStyle/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За певних умов неметали взаємодіють між собою, утворюючи сполуки з ковалентним хімічним зв’язком, які називають за зазначеними вище правилами номенклатури. </a:t>
            </a:r>
          </a:p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Щоб не помилитися, щоразу, розглядаючи взаємодію неметалів і складаючи рівняння, необхідно керуватись рядом електронегативності.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08" y="1454727"/>
            <a:ext cx="8506692" cy="540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94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55" y="166255"/>
            <a:ext cx="11873345" cy="900545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Взаємодія з киснем </a:t>
            </a:r>
            <a:endParaRPr lang="uk-UA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255" y="1066801"/>
            <a:ext cx="11873345" cy="5666508"/>
          </a:xfrm>
        </p:spPr>
        <p:txBody>
          <a:bodyPr/>
          <a:lstStyle/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До реакції атоми Карбону й Оксигену перебувають у вигляді простих речовин зі ступенями окиснення 0. В утвореному оксиді Карбон є менш електронегативним і має ступінь окиснення +4, тоді як більш електронегативний Оксиген має ступінь окиснення -2. </a:t>
            </a:r>
          </a:p>
          <a:p>
            <a:endParaRPr lang="uk-UA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37348" t="23905" r="43200" b="68376"/>
          <a:stretch/>
        </p:blipFill>
        <p:spPr bwMode="auto">
          <a:xfrm>
            <a:off x="1246822" y="1333067"/>
            <a:ext cx="6664123" cy="13655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2"/>
          <a:srcRect l="37348" t="44821" r="37909" b="46215"/>
          <a:stretch/>
        </p:blipFill>
        <p:spPr bwMode="auto">
          <a:xfrm>
            <a:off x="1343890" y="2698604"/>
            <a:ext cx="8465128" cy="19703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81328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1" y="124692"/>
            <a:ext cx="11873344" cy="803564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Взаємодія із воднем</a:t>
            </a:r>
            <a:endParaRPr lang="uk-UA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1" y="928257"/>
            <a:ext cx="11873343" cy="5763488"/>
          </a:xfrm>
        </p:spPr>
        <p:txBody>
          <a:bodyPr/>
          <a:lstStyle/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атома Сульфуру до завершення зовнішнього енергетичного рівня не вистачає двох електронів, а в атома Гідрогену — одного.</a:t>
            </a:r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За рахунок утворення Сульфуром двох спільних електронних пар із двома атомами Гідрогену зовнішній енергетичний рівень електронної оболонки атома Сульфуру стає завершеним. Оскільки Сульфур більш електронегативний, то спільні електронні пари зміщуються в бік його атома і зв’язок, що утворився, є ковалентним полярним:</a:t>
            </a:r>
          </a:p>
          <a:p>
            <a:endParaRPr lang="uk-UA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3613" t="12450" r="35108" b="81823"/>
          <a:stretch/>
        </p:blipFill>
        <p:spPr bwMode="auto">
          <a:xfrm>
            <a:off x="1073726" y="1765588"/>
            <a:ext cx="10030691" cy="12824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39683" t="32619" r="40087" b="62152"/>
          <a:stretch/>
        </p:blipFill>
        <p:spPr bwMode="auto">
          <a:xfrm>
            <a:off x="1981201" y="5292436"/>
            <a:ext cx="6802582" cy="11637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9374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109" y="526473"/>
            <a:ext cx="11914909" cy="6206836"/>
          </a:xfrm>
        </p:spPr>
        <p:txBody>
          <a:bodyPr/>
          <a:lstStyle/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Унаслідок реакції ступені окиснення елементів зазнали змін:</a:t>
            </a:r>
          </a:p>
          <a:p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b="1" i="1" dirty="0"/>
          </a:p>
          <a:p>
            <a:r>
              <a:rPr lang="uk-UA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Взаємодія неметалів із воднем належить до окисно-відновних реакцій. Утворюються леткі (газоподібні чи рідкі) бінарні сполуки.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7037" t="39592" r="34640" b="47211"/>
          <a:stretch/>
        </p:blipFill>
        <p:spPr bwMode="auto">
          <a:xfrm>
            <a:off x="872837" y="1185285"/>
            <a:ext cx="9725891" cy="26385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12739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55" y="138545"/>
            <a:ext cx="11831781" cy="1791855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Відновні властивості водню й  вуглецю в реакціях з оксидами металічних елементів </a:t>
            </a:r>
            <a:br>
              <a:rPr lang="uk-UA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255" y="1787236"/>
            <a:ext cx="11831781" cy="4946073"/>
          </a:xfrm>
        </p:spPr>
        <p:txBody>
          <a:bodyPr>
            <a:normAutofit/>
          </a:bodyPr>
          <a:lstStyle/>
          <a:p>
            <a:r>
              <a:rPr lang="uk-UA" sz="2400" dirty="0"/>
              <a:t>Відновні властивості водню й вуглецю в їх реакціях з оксидами металічних хімічних елементів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можна передати загальною схемою:</a:t>
            </a:r>
          </a:p>
          <a:p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/>
          <a:srcRect l="39060" t="36276" r="38531" b="57950"/>
          <a:stretch/>
        </p:blipFill>
        <p:spPr bwMode="auto">
          <a:xfrm>
            <a:off x="1634836" y="3617479"/>
            <a:ext cx="8021782" cy="1428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9516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091" y="595744"/>
            <a:ext cx="11804073" cy="2202873"/>
          </a:xfrm>
        </p:spPr>
        <p:txBody>
          <a:bodyPr>
            <a:noAutofit/>
          </a:bodyPr>
          <a:lstStyle/>
          <a:p>
            <a:r>
              <a:rPr lang="uk-UA" sz="3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Приклад 1. </a:t>
            </a:r>
            <a:br>
              <a:rPr lang="uk-UA" sz="3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Відновлення вуглецем (відновлення відбувається за високої температури)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43106" t="48805" r="42266" b="37749"/>
          <a:stretch/>
        </p:blipFill>
        <p:spPr bwMode="auto">
          <a:xfrm>
            <a:off x="2189018" y="2549238"/>
            <a:ext cx="7038109" cy="36437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07387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673" y="609600"/>
            <a:ext cx="11804071" cy="1330036"/>
          </a:xfrm>
        </p:spPr>
        <p:txBody>
          <a:bodyPr>
            <a:noAutofit/>
          </a:bodyPr>
          <a:lstStyle/>
          <a:p>
            <a:r>
              <a:rPr lang="uk-UA" sz="3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Приклад 2. </a:t>
            </a:r>
            <a:br>
              <a:rPr lang="uk-UA" sz="3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Відновлення воднем</a:t>
            </a:r>
            <a:b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42950" t="64243" r="42733" b="30279"/>
          <a:stretch/>
        </p:blipFill>
        <p:spPr bwMode="auto">
          <a:xfrm>
            <a:off x="1648692" y="2701636"/>
            <a:ext cx="7190508" cy="1704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38979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1" y="235528"/>
            <a:ext cx="11859490" cy="817418"/>
          </a:xfrm>
        </p:spPr>
        <p:txBody>
          <a:bodyPr>
            <a:normAutofit/>
          </a:bodyPr>
          <a:lstStyle/>
          <a:p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Розв’язування вправ: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091" y="1052947"/>
            <a:ext cx="11734799" cy="5635236"/>
          </a:xfrm>
        </p:spPr>
        <p:txBody>
          <a:bodyPr>
            <a:normAutofit/>
          </a:bodyPr>
          <a:lstStyle/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Складіть електронні баланси до рівнянь реакцій:</a:t>
            </a:r>
          </a:p>
          <a:p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Установіть, який елемент е окисником, а який — відновником. Зазначте процеси окиснення і відновлення. 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До якого з відомих вам типів хімічних реакцій, крім окисно-відновних, належать реакції металів із неметалами? </a:t>
            </a:r>
          </a:p>
          <a:p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7037" t="36853" r="40087" b="46227"/>
          <a:stretch/>
        </p:blipFill>
        <p:spPr bwMode="auto">
          <a:xfrm>
            <a:off x="2455816" y="1436913"/>
            <a:ext cx="7236823" cy="28738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1025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691" y="156754"/>
            <a:ext cx="11900263" cy="6583679"/>
          </a:xfrm>
        </p:spPr>
        <p:txBody>
          <a:bodyPr>
            <a:normAutofit/>
          </a:bodyPr>
          <a:lstStyle/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 До кожного з рівнянь реакцій у прикладах 1 і 2 складіть електронний баланс і переконайтесь, що вуглець і водень у розглянутих прикладах є відновниками.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Приклад 1:</a:t>
            </a:r>
          </a:p>
          <a:p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Приклад 2: </a:t>
            </a:r>
          </a:p>
          <a:p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6. Як змінюються окисні властивості неметалів у межах одного періоду й однієї групи періодичної системи?</a:t>
            </a:r>
          </a:p>
          <a:p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43106" t="48805" r="42266" b="37749"/>
          <a:stretch/>
        </p:blipFill>
        <p:spPr bwMode="auto">
          <a:xfrm>
            <a:off x="2299063" y="943155"/>
            <a:ext cx="6283235" cy="31847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2"/>
          <a:srcRect l="42950" t="64243" r="42733" b="30279"/>
          <a:stretch/>
        </p:blipFill>
        <p:spPr bwMode="auto">
          <a:xfrm>
            <a:off x="2344782" y="3896360"/>
            <a:ext cx="6191795" cy="15377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62812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773" y="491319"/>
            <a:ext cx="11859905" cy="6264323"/>
          </a:xfrm>
        </p:spPr>
        <p:txBody>
          <a:bodyPr>
            <a:normAutofit/>
          </a:bodyPr>
          <a:lstStyle/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7. Наведіть приклад реакції, у якій сірка виявляє: а) окисні властивості; б) відновні властивості.</a:t>
            </a:r>
          </a:p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8. Як дізнатись, у якого неметалічного елемента бінарної сполуки ступінь окиснення є позитивним, а у якого — негативним? </a:t>
            </a:r>
          </a:p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9. Пригадайте з 10 класу, які неметали використовують для перетворення каучуку на гуму та під час виготовлення автомобільних шин.</a:t>
            </a:r>
          </a:p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10. Складіть таблицю з такими рубриками: назва неметалу; застосування; властивість, що зумовлює застосування.</a:t>
            </a:r>
          </a:p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11. Окисні чи відновні властивості виявляє азоту реакції з киснем, продуктом якої є нітроген(ІІ) оксид? Відповідь підтвердьте рівнянням реакції та електронним балансом.</a:t>
            </a:r>
          </a:p>
          <a:p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12. Обґрунтуйте, чому неметали в реакціях з металами виявляють окисні властивості. </a:t>
            </a:r>
          </a:p>
        </p:txBody>
      </p:sp>
    </p:spTree>
    <p:extLst>
      <p:ext uri="{BB962C8B-B14F-4D97-AF65-F5344CB8AC3E}">
        <p14:creationId xmlns:p14="http://schemas.microsoft.com/office/powerpoint/2010/main" val="1502999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922BD5-ED8C-42D8-869B-FD71163DD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112541"/>
            <a:ext cx="11873132" cy="2048047"/>
          </a:xfrm>
        </p:spPr>
        <p:txBody>
          <a:bodyPr>
            <a:noAutofit/>
          </a:bodyPr>
          <a:lstStyle/>
          <a:p>
            <a:r>
              <a:rPr lang="uk-UA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межах одного періоду зі збільшенням порядкового номера неметалічні властивості хімічних елементів посилюються. У межах однієї підгрупи зі збільшенням порядкового номера неметалічні властивості хімічних елементів послаблюються.</a:t>
            </a:r>
            <a:b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Картинки по запросу порівняння хімічної активності неметалів таблиця">
            <a:extLst>
              <a:ext uri="{FF2B5EF4-FFF2-40B4-BE49-F238E27FC236}">
                <a16:creationId xmlns:a16="http://schemas.microsoft.com/office/drawing/2014/main" id="{EE966F2F-9451-4F40-88F8-A5C73AB54F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62"/>
          <a:stretch/>
        </p:blipFill>
        <p:spPr bwMode="auto">
          <a:xfrm>
            <a:off x="182880" y="2198921"/>
            <a:ext cx="11873132" cy="465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426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421" y="668739"/>
            <a:ext cx="11791665" cy="6018663"/>
          </a:xfrm>
        </p:spPr>
        <p:txBody>
          <a:bodyPr/>
          <a:lstStyle/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13. Обчисліть, яку масу міді можна відновити вуглецем (коксом) з купрум(І) оксиду кількістю речовини 8 моль. Обчисліть, чи вистачить 112л водню (н. у.) для відновлення цинку із цинк оксиду масою 225 г.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14. Який неметал у хімічних реакціях є лише окисником? Чи існують неметали, яким притаманні тільки відновні властивості? Відповіді обґрунтуйте. 1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15. Допишіть схеми реакцій і перетворіть їх на хімічні рівняння: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6570" t="70966" r="43822" b="20319"/>
          <a:stretch/>
        </p:blipFill>
        <p:spPr bwMode="auto">
          <a:xfrm>
            <a:off x="1596787" y="3678070"/>
            <a:ext cx="8038531" cy="21058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1666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716" y="136479"/>
            <a:ext cx="11668836" cy="6550924"/>
          </a:xfrm>
        </p:spPr>
        <p:txBody>
          <a:bodyPr>
            <a:normAutofit/>
          </a:bodyPr>
          <a:lstStyle/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16. Сірка вступає в реакції з воднем і киснем. Напишіть відповідні хімічні рівняння, складіть схеми окиснення й відновлення. Яку роль виконує Сульфур у кожній реакції?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17. Складіть рівняння реакції фтору з водою, врахувавши, що одним із продуктів є проста речовина, поширена в атмосфері. 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18. Вуглець за високої температури реагує з водяною парою. Які речовини мають бути продуктами цієї реакції — СО і Н</a:t>
            </a:r>
            <a:r>
              <a:rPr lang="uk-UA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чи СН</a:t>
            </a:r>
            <a:r>
              <a:rPr lang="uk-UA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 О</a:t>
            </a:r>
            <a:r>
              <a:rPr lang="uk-UA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Відповідь обґрунтуйте, наведіть відповідне хімічне рівняння. 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19. Складіть рівняння реакцій хлору з калієм, цинком, алюмінієм, силіцієм, фосфором. Зважте на те, що Силіцій і Фосфор у продуктах відповідних реакцій мають найвищі ступені окиснення. 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20. Запишіть замість крапок відповідні цифри і слова:</a:t>
            </a:r>
          </a:p>
          <a:p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5325" t="38097" r="33707" b="50946"/>
          <a:stretch/>
        </p:blipFill>
        <p:spPr bwMode="auto">
          <a:xfrm>
            <a:off x="968991" y="5090615"/>
            <a:ext cx="10263115" cy="1767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9815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830" y="232012"/>
            <a:ext cx="12069170" cy="6625987"/>
          </a:xfrm>
        </p:spPr>
        <p:txBody>
          <a:bodyPr>
            <a:normAutofit lnSpcReduction="10000"/>
          </a:bodyPr>
          <a:lstStyle/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21. Перетворіть схеми реакцій на хімічні методом електронного балансу:</a:t>
            </a:r>
          </a:p>
          <a:p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22. Між двома найактивнішими галогенами можуть відбуватися реакції з утворенням сполук АБ, АБ</a:t>
            </a:r>
            <a:r>
              <a:rPr lang="uk-UA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і АБ</a:t>
            </a:r>
            <a:r>
              <a:rPr lang="uk-UA" sz="24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Розшифруйте формули сполук, записавши в них символи елементів. Візьміть до уваги, що кожна літера відповідає певному галогену. Поясніть свій вибір.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23. Обчисліть об’єм (м</a:t>
            </a:r>
            <a:r>
              <a:rPr lang="uk-UA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(н. у.) сульфур(І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оксиду, який утвориться внаслідок спалювання на ТЕЦ вугілля масою 1 т, масова частка сірки в якому становить 1,6 %. 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24. Обчисліть: а) масу (г) продукту реакції, для проведення якої було взято залізо масою 5,6 г і хлор об’ємом 2,24 л (н. у.); б) відносний вихід (%) реакції синтезу амоніаку, якщо з азоту об’ємом 2000 м3 було добуто амоніак об’ємом 1500 м</a:t>
            </a:r>
            <a:r>
              <a:rPr lang="uk-UA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(об’єми газів виміряно за однакових умов); в) масу (г) нітроген(ІІ) оксиду, який утвориться внаслідок реакції між азотом масою 560 г і киснем такої самої маси, якщо вихід продукту реакції становить 5 % від теоретичного.</a:t>
            </a:r>
          </a:p>
          <a:p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5637" t="52540" r="46156" b="43141"/>
          <a:stretch/>
        </p:blipFill>
        <p:spPr bwMode="auto">
          <a:xfrm>
            <a:off x="1111007" y="712030"/>
            <a:ext cx="8483369" cy="14306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23767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677" y="98474"/>
            <a:ext cx="11929403" cy="6654017"/>
          </a:xfrm>
        </p:spPr>
        <p:txBody>
          <a:bodyPr/>
          <a:lstStyle/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25.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Доберіть коефіцієнти методом електронного балансу. Укажіть окисник і відновник.</a:t>
            </a:r>
          </a:p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26. Складіть рівняння реакцій відновлення воднем плюмбум(ІІ) оксиду, купрум(ІІ) оксиду, нітроген(ІУ) оксиду до простих речовин. Доберіть до них коефіцієнти методом електронного балансу. Назвіть окисники й відновники.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F34508-A934-4992-B9F1-62870BFC3E7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71" y="858129"/>
            <a:ext cx="11188505" cy="4614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7531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673" y="249382"/>
            <a:ext cx="11734799" cy="858982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Асоціативний ряд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673" y="997527"/>
            <a:ext cx="11734799" cy="5721928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кисник   -   </a:t>
            </a:r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держує електрони</a:t>
            </a:r>
          </a:p>
          <a:p>
            <a:pPr algn="ctr"/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uk-U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-   </a:t>
            </a:r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</a:p>
          <a:p>
            <a:pPr algn="ctr"/>
            <a:endParaRPr lang="uk-U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4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uk-UA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ідновник   </a:t>
            </a: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  </a:t>
            </a:r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іддає електрони</a:t>
            </a:r>
          </a:p>
          <a:p>
            <a:pPr algn="ctr"/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uk-U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-   </a:t>
            </a:r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val="1262593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5BC1C-64EE-4A0C-AECB-E5A8D8E2D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36" y="193964"/>
            <a:ext cx="11734800" cy="789709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Окисні властивості неметалів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983673"/>
            <a:ext cx="11845636" cy="5749636"/>
          </a:xfrm>
        </p:spPr>
        <p:txBody>
          <a:bodyPr/>
          <a:lstStyle/>
          <a:p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Взаємодія неметалів з металами </a:t>
            </a:r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наведених рівняннях реакцій продуктами є бінарні сполуки, назви аніонів у них закінчуються на -ид (-ід).</a:t>
            </a:r>
          </a:p>
          <a:p>
            <a:endParaRPr lang="uk-UA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37037" t="36853" r="40087" b="46227"/>
          <a:stretch/>
        </p:blipFill>
        <p:spPr bwMode="auto">
          <a:xfrm>
            <a:off x="1690253" y="1467715"/>
            <a:ext cx="7966365" cy="32982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989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673" y="180110"/>
            <a:ext cx="11845635" cy="858982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Складання формул бінарних сполук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673" y="1039092"/>
            <a:ext cx="11845635" cy="5638799"/>
          </a:xfrm>
        </p:spPr>
        <p:txBody>
          <a:bodyPr>
            <a:normAutofit/>
          </a:bodyPr>
          <a:lstStyle/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Формули та назви бінарних сполук складають за такими загальними правилами номенклатури: 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♦ зазвичай першим пишуть символ менш електронегативного елемента (з позитивним ступенем окиснення), а після нього — більш електронегативного (з негативним ступенем окиснення); 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♦ першим називають у називному відмінку менш електронегативний елемент (елемент з позитивним ступенем окиснення); 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♦ якщо елемент проявляє змінну валентність, її зазначають у назві римською цифрою; 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♦ другою зазначають у називному відмінку назву більш електронегативного елемента (з негативним ступенем окиснення), тобто неметалічного, додаючи при цьому суфікси -ид або -ід.</a:t>
            </a:r>
          </a:p>
        </p:txBody>
      </p:sp>
    </p:spTree>
    <p:extLst>
      <p:ext uri="{BB962C8B-B14F-4D97-AF65-F5344CB8AC3E}">
        <p14:creationId xmlns:p14="http://schemas.microsoft.com/office/powerpoint/2010/main" val="3822697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399" y="193964"/>
            <a:ext cx="11914909" cy="6442363"/>
          </a:xfrm>
        </p:spPr>
        <p:txBody>
          <a:bodyPr/>
          <a:lstStyle/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З’ясуємо, чому взаємодія магнію з киснем є окисно-відновною реакцією:</a:t>
            </a:r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Відбулася зміна ступенів окиснення Магнію та Оксигену. </a:t>
            </a:r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Отже, це окисно-відновна реакція. Напишемо її електронний баланс, визначимо окисник і відновник:</a:t>
            </a:r>
          </a:p>
          <a:p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44662" t="27639" r="44756" b="67381"/>
          <a:stretch/>
        </p:blipFill>
        <p:spPr bwMode="auto">
          <a:xfrm>
            <a:off x="2648469" y="724765"/>
            <a:ext cx="4846839" cy="14919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2"/>
          <a:srcRect l="35169" t="39093" r="35574" b="50947"/>
          <a:stretch/>
        </p:blipFill>
        <p:spPr bwMode="auto">
          <a:xfrm>
            <a:off x="290946" y="3659765"/>
            <a:ext cx="11554690" cy="25609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6391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CE9DFF-0EC3-472C-9E02-338D243CE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0836"/>
            <a:ext cx="12192000" cy="138545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як змінилася будова електронних оболонок атомів Магнію та Оксигену в утвореній сполуці? </a:t>
            </a:r>
            <a:br>
              <a:rPr lang="uk-UA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965" y="1343891"/>
            <a:ext cx="11859490" cy="5403273"/>
          </a:xfrm>
        </p:spPr>
        <p:txBody>
          <a:bodyPr/>
          <a:lstStyle/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Як бачимо, зовнішні енергетичні рівні обох атомів набули завершеної конфігурації: Магнію — за рахунок віддавання двох електронів, Оксигену — за рахунок їх приєднання. Окисно-відновні процеси в інших наведених рівняннях взаємодії неметалів із металами розгляньте, попрацювавши групами.</a:t>
            </a:r>
          </a:p>
          <a:p>
            <a:endParaRPr lang="uk-UA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35014" t="53785" r="35263" b="34761"/>
          <a:stretch/>
        </p:blipFill>
        <p:spPr bwMode="auto">
          <a:xfrm>
            <a:off x="872837" y="1343890"/>
            <a:ext cx="10681854" cy="27293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88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1"/>
            <a:ext cx="11887200" cy="6858000"/>
          </a:xfrm>
        </p:spPr>
      </p:pic>
    </p:spTree>
    <p:extLst>
      <p:ext uri="{BB962C8B-B14F-4D97-AF65-F5344CB8AC3E}">
        <p14:creationId xmlns:p14="http://schemas.microsoft.com/office/powerpoint/2010/main" val="4174395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9" t="3589" r="4319" b="5034"/>
          <a:stretch/>
        </p:blipFill>
        <p:spPr>
          <a:xfrm>
            <a:off x="0" y="0"/>
            <a:ext cx="12192000" cy="6942367"/>
          </a:xfrm>
        </p:spPr>
      </p:pic>
    </p:spTree>
    <p:extLst>
      <p:ext uri="{BB962C8B-B14F-4D97-AF65-F5344CB8AC3E}">
        <p14:creationId xmlns:p14="http://schemas.microsoft.com/office/powerpoint/2010/main" val="1833684813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163</TotalTime>
  <Words>1206</Words>
  <Application>Microsoft Office PowerPoint</Application>
  <PresentationFormat>Широкий екран</PresentationFormat>
  <Paragraphs>142</Paragraphs>
  <Slides>23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28" baseType="lpstr">
      <vt:lpstr>Arial</vt:lpstr>
      <vt:lpstr>Calibri</vt:lpstr>
      <vt:lpstr>Trebuchet MS</vt:lpstr>
      <vt:lpstr>Wingdings 3</vt:lpstr>
      <vt:lpstr>Грань</vt:lpstr>
      <vt:lpstr>Окисні та відновні властивості неметалів (2 год) </vt:lpstr>
      <vt:lpstr>У межах одного періоду зі збільшенням порядкового номера неметалічні властивості хімічних елементів посилюються. У межах однієї підгрупи зі збільшенням порядкового номера неметалічні властивості хімічних елементів послаблюються. </vt:lpstr>
      <vt:lpstr>Асоціативний ряд</vt:lpstr>
      <vt:lpstr>1. Окисні властивості неметалів</vt:lpstr>
      <vt:lpstr>Складання формул бінарних сполук</vt:lpstr>
      <vt:lpstr>Презентація PowerPoint</vt:lpstr>
      <vt:lpstr>А як змінилася будова електронних оболонок атомів Магнію та Оксигену в утвореній сполуці?  </vt:lpstr>
      <vt:lpstr>Презентація PowerPoint</vt:lpstr>
      <vt:lpstr>Презентація PowerPoint</vt:lpstr>
      <vt:lpstr>Взаємодія неметалів із неметалами як окисно-відновний процес</vt:lpstr>
      <vt:lpstr>Взаємодія з киснем </vt:lpstr>
      <vt:lpstr>Взаємодія із воднем</vt:lpstr>
      <vt:lpstr>Презентація PowerPoint</vt:lpstr>
      <vt:lpstr>2. Відновні властивості водню й  вуглецю в реакціях з оксидами металічних елементів  </vt:lpstr>
      <vt:lpstr>Приклад 1.  Відновлення вуглецем (відновлення відбувається за високої температури)</vt:lpstr>
      <vt:lpstr>Приклад 2.  Відновлення воднем </vt:lpstr>
      <vt:lpstr>Розв’язування вправ: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Окисні та відновні властивості неметалів</dc:title>
  <dc:creator>Таня</dc:creator>
  <cp:lastModifiedBy>Таня</cp:lastModifiedBy>
  <cp:revision>21</cp:revision>
  <dcterms:created xsi:type="dcterms:W3CDTF">2019-12-30T19:24:02Z</dcterms:created>
  <dcterms:modified xsi:type="dcterms:W3CDTF">2020-01-12T13:54:52Z</dcterms:modified>
</cp:coreProperties>
</file>