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0" r:id="rId6"/>
    <p:sldId id="262" r:id="rId7"/>
    <p:sldId id="263" r:id="rId8"/>
    <p:sldId id="264" r:id="rId9"/>
    <p:sldId id="269" r:id="rId10"/>
    <p:sldId id="270" r:id="rId11"/>
    <p:sldId id="271" r:id="rId12"/>
    <p:sldId id="266" r:id="rId13"/>
    <p:sldId id="272" r:id="rId14"/>
    <p:sldId id="273" r:id="rId15"/>
    <p:sldId id="274" r:id="rId16"/>
    <p:sldId id="275" r:id="rId17"/>
    <p:sldId id="267" r:id="rId18"/>
    <p:sldId id="268" r:id="rId19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F6F2AF-B6F4-42BB-B563-C5BDBFB7D062}" v="1124" dt="2023-11-28T14:41:04.6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Зразок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0B57-8E6A-4005-9EDD-D258F6CC94AB}" type="datetimeFigureOut">
              <a:rPr lang="uk-UA" smtClean="0"/>
              <a:t>10.12.2023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309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0B57-8E6A-4005-9EDD-D258F6CC94AB}" type="datetimeFigureOut">
              <a:rPr lang="uk-UA" smtClean="0"/>
              <a:t>10.12.2023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8874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0B57-8E6A-4005-9EDD-D258F6CC94AB}" type="datetimeFigureOut">
              <a:rPr lang="uk-UA" smtClean="0"/>
              <a:t>10.12.2023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16257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0B57-8E6A-4005-9EDD-D258F6CC94AB}" type="datetimeFigureOut">
              <a:rPr lang="uk-UA" smtClean="0"/>
              <a:t>10.12.2023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97034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0B57-8E6A-4005-9EDD-D258F6CC94AB}" type="datetimeFigureOut">
              <a:rPr lang="uk-UA" smtClean="0"/>
              <a:t>10.12.2023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1798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0B57-8E6A-4005-9EDD-D258F6CC94AB}" type="datetimeFigureOut">
              <a:rPr lang="uk-UA" smtClean="0"/>
              <a:t>10.12.2023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83087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0B57-8E6A-4005-9EDD-D258F6CC94AB}" type="datetimeFigureOut">
              <a:rPr lang="uk-UA" smtClean="0"/>
              <a:t>10.12.2023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55882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0B57-8E6A-4005-9EDD-D258F6CC94AB}" type="datetimeFigureOut">
              <a:rPr lang="uk-UA" smtClean="0"/>
              <a:t>10.12.2023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91776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0B57-8E6A-4005-9EDD-D258F6CC94AB}" type="datetimeFigureOut">
              <a:rPr lang="uk-UA" smtClean="0"/>
              <a:t>10.12.2023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83607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0B57-8E6A-4005-9EDD-D258F6CC94AB}" type="datetimeFigureOut">
              <a:rPr lang="uk-UA" smtClean="0"/>
              <a:t>10.12.2023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50522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0B57-8E6A-4005-9EDD-D258F6CC94AB}" type="datetimeFigureOut">
              <a:rPr lang="uk-UA" smtClean="0"/>
              <a:t>10.12.2023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77304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2F0B57-8E6A-4005-9EDD-D258F6CC94AB}" type="datetimeFigureOut">
              <a:rPr lang="uk-UA" smtClean="0"/>
              <a:t>10.12.2023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18C70-803E-428A-BAB3-289BE172EF8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8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42930" y="-4539"/>
            <a:ext cx="5849156" cy="4287233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uk-UA" sz="4800" dirty="0">
                <a:latin typeface="Tahoma"/>
                <a:ea typeface="+mj-lt"/>
                <a:cs typeface="+mj-lt"/>
              </a:rPr>
              <a:t>ЯК ОРГАНІЗМИ ВИКОРИСТОВУЮТЬ ІНФОРМАЦІЮ З НАВКОЛИШНЬОГО СЕРЕДОВИЩА</a:t>
            </a:r>
            <a:endParaRPr lang="uk-UA" dirty="0">
              <a:cs typeface="Calibri Light" panose="020F0302020204030204"/>
            </a:endParaRPr>
          </a:p>
        </p:txBody>
      </p:sp>
      <p:pic>
        <p:nvPicPr>
          <p:cNvPr id="4" name="Рисунок 3" descr="Зображення, що містить природа, простір, вода, вир&#10;&#10;Опис створено автоматично">
            <a:extLst>
              <a:ext uri="{FF2B5EF4-FFF2-40B4-BE49-F238E27FC236}">
                <a16:creationId xmlns:a16="http://schemas.microsoft.com/office/drawing/2014/main" id="{B10E2BA0-C96A-E101-0B82-50193EACE0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2228" y="3152"/>
            <a:ext cx="6440107" cy="4275919"/>
          </a:xfrm>
          <a:prstGeom prst="rect">
            <a:avLst/>
          </a:prstGeom>
        </p:spPr>
      </p:pic>
      <p:sp>
        <p:nvSpPr>
          <p:cNvPr id="6" name="Підзаголовок 2">
            <a:extLst>
              <a:ext uri="{FF2B5EF4-FFF2-40B4-BE49-F238E27FC236}">
                <a16:creationId xmlns:a16="http://schemas.microsoft.com/office/drawing/2014/main" id="{59F3620D-652E-476C-8083-B6B5EF537715}"/>
              </a:ext>
            </a:extLst>
          </p:cNvPr>
          <p:cNvSpPr txBox="1">
            <a:spLocks/>
          </p:cNvSpPr>
          <p:nvPr/>
        </p:nvSpPr>
        <p:spPr>
          <a:xfrm>
            <a:off x="-94446" y="5997508"/>
            <a:ext cx="4550536" cy="16557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dirty="0">
                <a:latin typeface="Tahoma"/>
                <a:ea typeface="Tahoma"/>
                <a:cs typeface="Calibri"/>
              </a:rPr>
              <a:t>Пізнаємо природу 6 клас, за підручником </a:t>
            </a:r>
            <a:r>
              <a:rPr lang="uk-UA" err="1">
                <a:latin typeface="Tahoma"/>
                <a:ea typeface="Tahoma"/>
                <a:cs typeface="Calibri"/>
              </a:rPr>
              <a:t>Д.Біда</a:t>
            </a:r>
            <a:endParaRPr lang="uk-UA" err="1">
              <a:latin typeface="Tahoma"/>
              <a:ea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30024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573C16F-EDDB-5060-03DC-86095B0EEB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018" y="786534"/>
            <a:ext cx="10931236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uk-UA" dirty="0">
                <a:latin typeface="Tahoma"/>
                <a:ea typeface="+mn-lt"/>
                <a:cs typeface="+mn-lt"/>
              </a:rPr>
              <a:t>Для рухливих тварин велике значення мають органи рівноваги.</a:t>
            </a:r>
            <a:endParaRPr lang="uk-UA" dirty="0">
              <a:latin typeface="Tahoma"/>
              <a:ea typeface="Tahoma"/>
              <a:cs typeface="+mn-lt"/>
            </a:endParaRPr>
          </a:p>
          <a:p>
            <a:pPr marL="0" indent="0">
              <a:buNone/>
            </a:pPr>
            <a:endParaRPr lang="uk-UA" dirty="0">
              <a:latin typeface="Tahoma"/>
              <a:ea typeface="+mn-lt"/>
              <a:cs typeface="+mn-lt"/>
            </a:endParaRPr>
          </a:p>
          <a:p>
            <a:pPr marL="0" indent="0">
              <a:buNone/>
            </a:pPr>
            <a:r>
              <a:rPr lang="uk-UA" dirty="0">
                <a:latin typeface="Tahoma"/>
                <a:ea typeface="+mn-lt"/>
                <a:cs typeface="+mn-lt"/>
              </a:rPr>
              <a:t> Деякі групи тварин мають особливі рецептори та органи чуття:</a:t>
            </a:r>
            <a:endParaRPr lang="uk-UA" dirty="0">
              <a:latin typeface="Tahoma"/>
              <a:ea typeface="Tahoma"/>
              <a:cs typeface="+mn-lt"/>
            </a:endParaRPr>
          </a:p>
          <a:p>
            <a:pPr marL="0" indent="0">
              <a:buNone/>
            </a:pPr>
            <a:r>
              <a:rPr lang="uk-UA" dirty="0">
                <a:latin typeface="Tahoma"/>
                <a:ea typeface="+mn-lt"/>
                <a:cs typeface="+mn-lt"/>
              </a:rPr>
              <a:t> орган сприйняття зміни тиску води — бічна лінія (риби)</a:t>
            </a:r>
            <a:endParaRPr lang="uk-UA" dirty="0">
              <a:latin typeface="Tahoma"/>
              <a:ea typeface="Tahoma"/>
              <a:cs typeface="+mn-lt"/>
            </a:endParaRPr>
          </a:p>
          <a:p>
            <a:pPr marL="0" indent="0">
              <a:buNone/>
            </a:pPr>
            <a:r>
              <a:rPr lang="uk-UA" dirty="0">
                <a:latin typeface="Tahoma"/>
                <a:ea typeface="+mn-lt"/>
                <a:cs typeface="+mn-lt"/>
              </a:rPr>
              <a:t> органи сприйняття теплових променів (гримучі змії)</a:t>
            </a:r>
            <a:endParaRPr lang="uk-UA" dirty="0">
              <a:latin typeface="Tahoma"/>
              <a:ea typeface="Tahoma"/>
              <a:cs typeface="+mn-lt"/>
            </a:endParaRPr>
          </a:p>
          <a:p>
            <a:pPr marL="0" indent="0">
              <a:buNone/>
            </a:pPr>
            <a:r>
              <a:rPr lang="uk-UA" dirty="0">
                <a:latin typeface="Tahoma"/>
                <a:ea typeface="+mn-lt"/>
                <a:cs typeface="+mn-lt"/>
              </a:rPr>
              <a:t> органи сприйняття електричних полів (електричний вугор, качкодзьоб)</a:t>
            </a:r>
            <a:endParaRPr lang="uk-UA" dirty="0">
              <a:latin typeface="Tahoma"/>
              <a:ea typeface="Tahoma"/>
              <a:cs typeface="+mn-lt"/>
            </a:endParaRPr>
          </a:p>
          <a:p>
            <a:pPr marL="0" indent="0">
              <a:buNone/>
            </a:pPr>
            <a:r>
              <a:rPr lang="uk-UA" dirty="0">
                <a:latin typeface="Tahoma"/>
                <a:ea typeface="+mn-lt"/>
                <a:cs typeface="+mn-lt"/>
              </a:rPr>
              <a:t> органи сприйняття відбитих звуків (кажани, кашалоти).</a:t>
            </a:r>
            <a:endParaRPr lang="uk-UA">
              <a:latin typeface="Tahoma"/>
              <a:ea typeface="Tahoma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988067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F006C79-2611-82E7-88F0-CC1E69F156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745" y="347807"/>
            <a:ext cx="11023600" cy="24925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uk-UA" dirty="0">
                <a:latin typeface="Tahoma"/>
                <a:ea typeface="+mn-lt"/>
                <a:cs typeface="+mn-lt"/>
              </a:rPr>
              <a:t>В організмі тварин та людини збудження поширюється </a:t>
            </a:r>
            <a:r>
              <a:rPr lang="uk-UA" dirty="0">
                <a:highlight>
                  <a:srgbClr val="FFFF00"/>
                </a:highlight>
                <a:latin typeface="Tahoma"/>
                <a:ea typeface="+mn-lt"/>
                <a:cs typeface="+mn-lt"/>
              </a:rPr>
              <a:t>нервовою тканиною</a:t>
            </a:r>
            <a:r>
              <a:rPr lang="uk-UA" dirty="0">
                <a:latin typeface="Tahoma"/>
                <a:ea typeface="+mn-lt"/>
                <a:cs typeface="+mn-lt"/>
              </a:rPr>
              <a:t>. Її клітини утворюють </a:t>
            </a:r>
            <a:r>
              <a:rPr lang="uk-UA" dirty="0">
                <a:highlight>
                  <a:srgbClr val="FFFF00"/>
                </a:highlight>
                <a:latin typeface="Tahoma"/>
                <a:ea typeface="+mn-lt"/>
                <a:cs typeface="+mn-lt"/>
              </a:rPr>
              <a:t>нервову систему</a:t>
            </a:r>
            <a:r>
              <a:rPr lang="uk-UA" dirty="0">
                <a:latin typeface="Tahoma"/>
                <a:ea typeface="+mn-lt"/>
                <a:cs typeface="+mn-lt"/>
              </a:rPr>
              <a:t> (</a:t>
            </a:r>
            <a:r>
              <a:rPr lang="uk-UA" dirty="0" err="1">
                <a:latin typeface="Tahoma"/>
                <a:ea typeface="+mn-lt"/>
                <a:cs typeface="+mn-lt"/>
              </a:rPr>
              <a:t>мал</a:t>
            </a:r>
            <a:r>
              <a:rPr lang="uk-UA" dirty="0">
                <a:latin typeface="Tahoma"/>
                <a:ea typeface="+mn-lt"/>
                <a:cs typeface="+mn-lt"/>
              </a:rPr>
              <a:t>. 120), що передає електричні сигнали з великою швидкістю. Так, швидкість нервових імпульсів в організмі людини може досягати 100–120 м/с.</a:t>
            </a:r>
            <a:endParaRPr lang="uk-UA" dirty="0">
              <a:latin typeface="Tahoma"/>
              <a:ea typeface="Tahoma"/>
              <a:cs typeface="Calibri" panose="020F0502020204030204"/>
            </a:endParaRPr>
          </a:p>
        </p:txBody>
      </p:sp>
      <p:pic>
        <p:nvPicPr>
          <p:cNvPr id="4" name="Рисунок 3" descr="Зображення, що містить текст, Дитяча творчість&#10;&#10;Опис створено автоматично">
            <a:extLst>
              <a:ext uri="{FF2B5EF4-FFF2-40B4-BE49-F238E27FC236}">
                <a16:creationId xmlns:a16="http://schemas.microsoft.com/office/drawing/2014/main" id="{1045EB05-884D-66EE-DFE6-550043F121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673" y="2450310"/>
            <a:ext cx="11598562" cy="4301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9936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66B0B79-6FC5-B5F0-69D1-6830C4677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9018"/>
            <a:ext cx="10515600" cy="550794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uk-UA" sz="3200">
                <a:latin typeface="Tahoma"/>
                <a:ea typeface="+mn-lt"/>
                <a:cs typeface="+mn-lt"/>
              </a:rPr>
              <a:t>Особливістю подразливості рослин є відсутність чуття.</a:t>
            </a:r>
            <a:endParaRPr lang="uk-UA" sz="3200">
              <a:latin typeface="Tahoma"/>
              <a:ea typeface="Tahoma"/>
              <a:cs typeface="+mn-lt"/>
            </a:endParaRPr>
          </a:p>
          <a:p>
            <a:pPr marL="0" indent="0">
              <a:buNone/>
            </a:pPr>
            <a:r>
              <a:rPr lang="uk-UA" sz="3200" dirty="0">
                <a:latin typeface="Tahoma"/>
                <a:ea typeface="+mn-lt"/>
                <a:cs typeface="+mn-lt"/>
              </a:rPr>
              <a:t> Але рослини мають рецепторні молекули і клітини, які сприймають зміну освітлення. У відповідь на впливи світла змінюється активність клітин ростової ділянки листків. Ці ростові рухи спричинюють орієнтування листків у бік одностороннього освітлення. </a:t>
            </a:r>
            <a:endParaRPr lang="uk-UA" sz="3200">
              <a:latin typeface="Tahoma"/>
              <a:ea typeface="Tahoma"/>
              <a:cs typeface="+mn-lt"/>
            </a:endParaRPr>
          </a:p>
          <a:p>
            <a:pPr marL="0" indent="0">
              <a:buNone/>
            </a:pPr>
            <a:r>
              <a:rPr lang="uk-UA" sz="3200" dirty="0">
                <a:latin typeface="Tahoma"/>
                <a:ea typeface="+mn-lt"/>
                <a:cs typeface="+mn-lt"/>
              </a:rPr>
              <a:t>Так само рослини реагують на силу тяжіння, вплив хімічних речовин, вологість ґрунту, механічні впливи тощо. Такі рухи називаються </a:t>
            </a:r>
            <a:r>
              <a:rPr lang="uk-UA" sz="3200" dirty="0" err="1">
                <a:highlight>
                  <a:srgbClr val="FFFF00"/>
                </a:highlight>
                <a:latin typeface="Tahoma"/>
                <a:ea typeface="+mn-lt"/>
                <a:cs typeface="+mn-lt"/>
              </a:rPr>
              <a:t>тропізмами</a:t>
            </a:r>
            <a:r>
              <a:rPr lang="uk-UA" sz="3200" dirty="0">
                <a:highlight>
                  <a:srgbClr val="FFFF00"/>
                </a:highlight>
                <a:latin typeface="Tahoma"/>
                <a:ea typeface="+mn-lt"/>
                <a:cs typeface="+mn-lt"/>
              </a:rPr>
              <a:t> </a:t>
            </a:r>
            <a:r>
              <a:rPr lang="uk-UA" sz="3200" dirty="0">
                <a:latin typeface="Tahoma"/>
                <a:ea typeface="+mn-lt"/>
                <a:cs typeface="+mn-lt"/>
              </a:rPr>
              <a:t>(фото </a:t>
            </a:r>
            <a:r>
              <a:rPr lang="uk-UA" sz="3200" dirty="0" err="1">
                <a:latin typeface="Tahoma"/>
                <a:ea typeface="+mn-lt"/>
                <a:cs typeface="+mn-lt"/>
              </a:rPr>
              <a:t>тропізмами</a:t>
            </a:r>
            <a:r>
              <a:rPr lang="uk-UA" sz="3200" dirty="0">
                <a:latin typeface="Tahoma"/>
                <a:ea typeface="+mn-lt"/>
                <a:cs typeface="+mn-lt"/>
              </a:rPr>
              <a:t> листків, </a:t>
            </a:r>
            <a:r>
              <a:rPr lang="uk-UA" sz="3200" dirty="0" err="1">
                <a:latin typeface="Tahoma"/>
                <a:ea typeface="+mn-lt"/>
                <a:cs typeface="+mn-lt"/>
              </a:rPr>
              <a:t>геота</a:t>
            </a:r>
            <a:r>
              <a:rPr lang="uk-UA" sz="3200" dirty="0">
                <a:latin typeface="Tahoma"/>
                <a:ea typeface="+mn-lt"/>
                <a:cs typeface="+mn-lt"/>
              </a:rPr>
              <a:t> </a:t>
            </a:r>
            <a:r>
              <a:rPr lang="uk-UA" sz="3200" dirty="0" err="1">
                <a:latin typeface="Tahoma"/>
                <a:ea typeface="+mn-lt"/>
                <a:cs typeface="+mn-lt"/>
              </a:rPr>
              <a:t>хемотропізмами</a:t>
            </a:r>
            <a:r>
              <a:rPr lang="uk-UA" sz="3200" dirty="0">
                <a:latin typeface="Tahoma"/>
                <a:ea typeface="+mn-lt"/>
                <a:cs typeface="+mn-lt"/>
              </a:rPr>
              <a:t> коренів тощо).</a:t>
            </a:r>
            <a:endParaRPr lang="uk-UA" sz="3200">
              <a:latin typeface="Tahoma"/>
              <a:ea typeface="Tahoma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018324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 descr="Зображення, що містить текст, знімок екрана, мультфільм&#10;&#10;Опис створено автоматично">
            <a:extLst>
              <a:ext uri="{FF2B5EF4-FFF2-40B4-BE49-F238E27FC236}">
                <a16:creationId xmlns:a16="http://schemas.microsoft.com/office/drawing/2014/main" id="{56724524-3E3C-37F2-D55D-819C15C9FE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1538" y="70716"/>
            <a:ext cx="8980468" cy="6787428"/>
          </a:xfrm>
        </p:spPr>
      </p:pic>
    </p:spTree>
    <p:extLst>
      <p:ext uri="{BB962C8B-B14F-4D97-AF65-F5344CB8AC3E}">
        <p14:creationId xmlns:p14="http://schemas.microsoft.com/office/powerpoint/2010/main" val="17430684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97292E-B2BC-927F-667C-BFDE27AF7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dirty="0">
                <a:highlight>
                  <a:srgbClr val="FFFF00"/>
                </a:highlight>
                <a:latin typeface="Tahoma"/>
                <a:ea typeface="+mj-lt"/>
                <a:cs typeface="+mj-lt"/>
              </a:rPr>
              <a:t>Рефлекси</a:t>
            </a:r>
            <a:r>
              <a:rPr lang="uk-UA" sz="3200" dirty="0">
                <a:latin typeface="Tahoma"/>
                <a:ea typeface="+mj-lt"/>
                <a:cs typeface="+mj-lt"/>
              </a:rPr>
              <a:t> — це реакція організму на подразнення за обов’язкової участі нервової системи</a:t>
            </a:r>
            <a:endParaRPr lang="uk-UA" sz="3200" dirty="0">
              <a:latin typeface="Tahoma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0FB1DA4-2BBD-11A4-5DD6-D0EF1C6286ED}"/>
              </a:ext>
            </a:extLst>
          </p:cNvPr>
          <p:cNvSpPr txBox="1"/>
          <p:nvPr/>
        </p:nvSpPr>
        <p:spPr>
          <a:xfrm>
            <a:off x="5284931" y="1910772"/>
            <a:ext cx="163483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uk-UA" sz="2800" dirty="0">
                <a:cs typeface="Calibri"/>
              </a:rPr>
              <a:t>Рефлекси</a:t>
            </a:r>
            <a:endParaRPr lang="uk-UA" sz="2800">
              <a:cs typeface="Calibri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AB32D8D-8A7F-F5CF-E650-31316945C9A7}"/>
              </a:ext>
            </a:extLst>
          </p:cNvPr>
          <p:cNvSpPr txBox="1"/>
          <p:nvPr/>
        </p:nvSpPr>
        <p:spPr>
          <a:xfrm>
            <a:off x="3091295" y="2779568"/>
            <a:ext cx="169256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uk-UA" sz="2800" dirty="0">
                <a:cs typeface="Calibri"/>
              </a:rPr>
              <a:t>вроджені</a:t>
            </a:r>
            <a:endParaRPr lang="uk-UA" sz="2800">
              <a:cs typeface="Calibri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EF81C67-B807-AD3D-AF1D-E57D489120AA}"/>
              </a:ext>
            </a:extLst>
          </p:cNvPr>
          <p:cNvSpPr txBox="1"/>
          <p:nvPr/>
        </p:nvSpPr>
        <p:spPr>
          <a:xfrm>
            <a:off x="7547840" y="2779567"/>
            <a:ext cx="169256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uk-UA" sz="2800" dirty="0">
                <a:cs typeface="Calibri"/>
              </a:rPr>
              <a:t>набуті</a:t>
            </a:r>
            <a:endParaRPr lang="uk-UA" dirty="0"/>
          </a:p>
        </p:txBody>
      </p:sp>
      <p:cxnSp>
        <p:nvCxnSpPr>
          <p:cNvPr id="41" name="Пряма зі стрілкою 40">
            <a:extLst>
              <a:ext uri="{FF2B5EF4-FFF2-40B4-BE49-F238E27FC236}">
                <a16:creationId xmlns:a16="http://schemas.microsoft.com/office/drawing/2014/main" id="{C9E9307A-1344-BE05-6F0B-7EDE67E37FBD}"/>
              </a:ext>
            </a:extLst>
          </p:cNvPr>
          <p:cNvCxnSpPr/>
          <p:nvPr/>
        </p:nvCxnSpPr>
        <p:spPr>
          <a:xfrm>
            <a:off x="6952095" y="2322368"/>
            <a:ext cx="429491" cy="4641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 зі стрілкою 41">
            <a:extLst>
              <a:ext uri="{FF2B5EF4-FFF2-40B4-BE49-F238E27FC236}">
                <a16:creationId xmlns:a16="http://schemas.microsoft.com/office/drawing/2014/main" id="{B8F7F666-AA46-B36E-1137-01F46B6C9077}"/>
              </a:ext>
            </a:extLst>
          </p:cNvPr>
          <p:cNvCxnSpPr>
            <a:cxnSpLocks/>
          </p:cNvCxnSpPr>
          <p:nvPr/>
        </p:nvCxnSpPr>
        <p:spPr>
          <a:xfrm flipH="1">
            <a:off x="4679949" y="2414731"/>
            <a:ext cx="563418" cy="4987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7078ABF7-D703-E2EB-48CC-4BCB169D1700}"/>
              </a:ext>
            </a:extLst>
          </p:cNvPr>
          <p:cNvSpPr txBox="1"/>
          <p:nvPr/>
        </p:nvSpPr>
        <p:spPr>
          <a:xfrm>
            <a:off x="837045" y="3968750"/>
            <a:ext cx="10881590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uk-UA" sz="2400" dirty="0">
                <a:latin typeface="Tahoma"/>
                <a:ea typeface="+mn-lt"/>
                <a:cs typeface="+mn-lt"/>
              </a:rPr>
              <a:t>Подразливість у тварин проявляється в здатності відповідати на впливи середовища своєю активною діяльністю. Основними формами подразливості є рефлекси, що мають вроджений чи набутий характер.</a:t>
            </a:r>
            <a:endParaRPr lang="uk-UA" sz="2400">
              <a:latin typeface="Tahoma"/>
              <a:ea typeface="Tahom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6704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AED001-D7A8-DFEC-2A5B-410F1F09D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Місце для вмісту 3" descr="Зображення, що містить текст, знімок екрана, Шрифт, число&#10;&#10;Опис створено автоматично">
            <a:extLst>
              <a:ext uri="{FF2B5EF4-FFF2-40B4-BE49-F238E27FC236}">
                <a16:creationId xmlns:a16="http://schemas.microsoft.com/office/drawing/2014/main" id="{B8828F9F-D98B-E9AD-4E63-0E04F8B4B7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628073" y="761740"/>
            <a:ext cx="13217235" cy="5162924"/>
          </a:xfrm>
        </p:spPr>
      </p:pic>
    </p:spTree>
    <p:extLst>
      <p:ext uri="{BB962C8B-B14F-4D97-AF65-F5344CB8AC3E}">
        <p14:creationId xmlns:p14="http://schemas.microsoft.com/office/powerpoint/2010/main" val="6577830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608BDF-74B6-23A6-EE6D-459AC061F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cs typeface="Calibri Light"/>
              </a:rPr>
              <a:t>Домашнє завдання </a:t>
            </a: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83B1A50-345D-B5FC-D766-A330BA7FFD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uk-UA">
                <a:latin typeface="Tahoma"/>
                <a:ea typeface="+mn-lt"/>
                <a:cs typeface="+mn-lt"/>
              </a:rPr>
              <a:t>§ 21, сторінки 97 – 102</a:t>
            </a:r>
            <a:endParaRPr lang="uk-UA">
              <a:latin typeface="Tahoma"/>
              <a:ea typeface="Tahoma"/>
              <a:cs typeface="Tahoma"/>
            </a:endParaRPr>
          </a:p>
          <a:p>
            <a:pPr marL="0" indent="0">
              <a:buNone/>
            </a:pPr>
            <a:r>
              <a:rPr lang="uk-UA" dirty="0">
                <a:latin typeface="Tahoma"/>
                <a:ea typeface="+mn-lt"/>
                <a:cs typeface="+mn-lt"/>
              </a:rPr>
              <a:t>Наведи приклади подразливості рослин і тварин із власного досвіду</a:t>
            </a:r>
            <a:endParaRPr lang="uk-UA" dirty="0"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616098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Зображення, що містить текст, Обличчя людини&#10;&#10;Опис створено автоматично">
            <a:extLst>
              <a:ext uri="{FF2B5EF4-FFF2-40B4-BE49-F238E27FC236}">
                <a16:creationId xmlns:a16="http://schemas.microsoft.com/office/drawing/2014/main" id="{9E772B59-3A35-FE8A-8940-C1E53AE1E2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2" b="-210"/>
          <a:stretch/>
        </p:blipFill>
        <p:spPr>
          <a:xfrm>
            <a:off x="1569023" y="-8280"/>
            <a:ext cx="9378825" cy="687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6727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662552-E489-91BD-CECD-490141978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Місце для вмісту 3" descr="Зображення, що містить текст, знімок екрана, дизайн, графічний дизайн&#10;&#10;Опис створено автоматично">
            <a:extLst>
              <a:ext uri="{FF2B5EF4-FFF2-40B4-BE49-F238E27FC236}">
                <a16:creationId xmlns:a16="http://schemas.microsoft.com/office/drawing/2014/main" id="{C1D2C8C7-23FA-675B-A921-5AFBCE0C57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6359" y="-217540"/>
            <a:ext cx="12521348" cy="7072766"/>
          </a:xfrm>
        </p:spPr>
      </p:pic>
    </p:spTree>
    <p:extLst>
      <p:ext uri="{BB962C8B-B14F-4D97-AF65-F5344CB8AC3E}">
        <p14:creationId xmlns:p14="http://schemas.microsoft.com/office/powerpoint/2010/main" val="2832629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70C362-5F91-5821-55B8-CAA559AFF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233" y="2001551"/>
            <a:ext cx="10515600" cy="226244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 dirty="0">
                <a:highlight>
                  <a:srgbClr val="FFFF00"/>
                </a:highlight>
                <a:latin typeface="Tahoma"/>
                <a:ea typeface="Tahoma"/>
                <a:cs typeface="Tahoma"/>
              </a:rPr>
              <a:t> Інформація </a:t>
            </a:r>
            <a:r>
              <a:rPr lang="uk-UA" sz="3600" dirty="0">
                <a:latin typeface="Tahoma"/>
                <a:ea typeface="Tahoma"/>
                <a:cs typeface="Tahoma"/>
              </a:rPr>
              <a:t>— це сукупність відомостей, які організми сприймають із навколишнього середовища, зберігають та видають у середовище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B9EEC6D-769A-DAAF-DE3C-26D4585CD5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8266" y="439034"/>
            <a:ext cx="10515600" cy="101602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uk-UA" dirty="0">
                <a:cs typeface="DaunPenh"/>
              </a:rPr>
              <a:t>Для життя організмам потрібні не лише поживні речовини та енергія, але й інформація</a:t>
            </a:r>
          </a:p>
        </p:txBody>
      </p:sp>
      <p:sp>
        <p:nvSpPr>
          <p:cNvPr id="6" name="Місце для вмісту 2">
            <a:extLst>
              <a:ext uri="{FF2B5EF4-FFF2-40B4-BE49-F238E27FC236}">
                <a16:creationId xmlns:a16="http://schemas.microsoft.com/office/drawing/2014/main" id="{1EAFC3C0-F0FC-B448-B21F-F781C8C6B677}"/>
              </a:ext>
            </a:extLst>
          </p:cNvPr>
          <p:cNvSpPr txBox="1">
            <a:spLocks/>
          </p:cNvSpPr>
          <p:nvPr/>
        </p:nvSpPr>
        <p:spPr>
          <a:xfrm>
            <a:off x="790731" y="4751205"/>
            <a:ext cx="10515600" cy="101602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dirty="0">
                <a:ea typeface="+mn-lt"/>
                <a:cs typeface="+mn-lt"/>
              </a:rPr>
              <a:t>Сприйняття інформації в живій природі відбувається завдяки процесам </a:t>
            </a:r>
            <a:r>
              <a:rPr lang="uk-UA" dirty="0">
                <a:highlight>
                  <a:srgbClr val="FFFF00"/>
                </a:highlight>
                <a:ea typeface="+mn-lt"/>
                <a:cs typeface="+mn-lt"/>
              </a:rPr>
              <a:t>подразливості</a:t>
            </a:r>
            <a:r>
              <a:rPr lang="uk-UA" dirty="0">
                <a:ea typeface="+mn-lt"/>
                <a:cs typeface="+mn-lt"/>
              </a:rPr>
              <a:t>, які пояснюють багато цікавих явищ навколо нас</a:t>
            </a:r>
          </a:p>
        </p:txBody>
      </p:sp>
    </p:spTree>
    <p:extLst>
      <p:ext uri="{BB962C8B-B14F-4D97-AF65-F5344CB8AC3E}">
        <p14:creationId xmlns:p14="http://schemas.microsoft.com/office/powerpoint/2010/main" val="4070891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676903-94C3-F543-0361-C5E179770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036" y="-84580"/>
            <a:ext cx="11377534" cy="1325563"/>
          </a:xfrm>
        </p:spPr>
        <p:txBody>
          <a:bodyPr/>
          <a:lstStyle/>
          <a:p>
            <a:r>
              <a:rPr lang="uk-UA" dirty="0">
                <a:latin typeface="Tahoma"/>
                <a:ea typeface="Tahoma"/>
                <a:cs typeface="Tahoma"/>
              </a:rPr>
              <a:t>БІОЛОГІЧНЕ ЗНАЧЕННЯ ПОДРАЗЛИВОСТІ</a:t>
            </a:r>
            <a:r>
              <a:rPr lang="uk-UA" dirty="0"/>
              <a:t> 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4282A1B-60DD-4E8F-3FDB-65B8070E1A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446" y="1475854"/>
            <a:ext cx="4519534" cy="195291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uk-UA" sz="2400" dirty="0">
                <a:latin typeface="Tahoma"/>
                <a:ea typeface="+mn-lt"/>
                <a:cs typeface="+mn-lt"/>
              </a:rPr>
              <a:t>Умови існування в середовищі постійно змінюються, а живі істоти розпізнають ці зміни й реагують на них</a:t>
            </a:r>
            <a:endParaRPr lang="uk-UA" sz="2400" dirty="0">
              <a:latin typeface="Tahoma"/>
              <a:cs typeface="Calibri" panose="020F0502020204030204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1336EFC6-7438-2362-9C93-D3791DF18DA4}"/>
              </a:ext>
            </a:extLst>
          </p:cNvPr>
          <p:cNvSpPr txBox="1">
            <a:spLocks/>
          </p:cNvSpPr>
          <p:nvPr/>
        </p:nvSpPr>
        <p:spPr>
          <a:xfrm>
            <a:off x="276069" y="4237584"/>
            <a:ext cx="11240124" cy="167533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60000"/>
              </a:lnSpc>
            </a:pPr>
            <a:r>
              <a:rPr lang="uk-UA" dirty="0">
                <a:highlight>
                  <a:srgbClr val="FFFF00"/>
                </a:highlight>
                <a:latin typeface="Tahoma"/>
                <a:ea typeface="Tahoma"/>
                <a:cs typeface="Tahoma"/>
              </a:rPr>
              <a:t> </a:t>
            </a:r>
            <a:r>
              <a:rPr lang="uk-UA" dirty="0">
                <a:highlight>
                  <a:srgbClr val="FFFF00"/>
                </a:highlight>
                <a:latin typeface="Tahoma"/>
                <a:ea typeface="+mj-lt"/>
                <a:cs typeface="+mj-lt"/>
              </a:rPr>
              <a:t>Подразливість </a:t>
            </a:r>
            <a:r>
              <a:rPr lang="uk-UA" sz="3600" dirty="0">
                <a:latin typeface="Tahoma"/>
                <a:ea typeface="+mj-lt"/>
                <a:cs typeface="+mj-lt"/>
              </a:rPr>
              <a:t>— це здатність організмів сприймати різні впливи середовища та реагувати на них</a:t>
            </a:r>
            <a:endParaRPr lang="uk-UA" sz="3600" dirty="0">
              <a:latin typeface="Tahoma"/>
              <a:ea typeface="Tahoma"/>
              <a:cs typeface="Tahoma"/>
            </a:endParaRPr>
          </a:p>
        </p:txBody>
      </p:sp>
      <p:pic>
        <p:nvPicPr>
          <p:cNvPr id="6" name="Рисунок 5" descr="Зображення, що містить очі, орган, вії, впритул&#10;&#10;Опис створено автоматично">
            <a:extLst>
              <a:ext uri="{FF2B5EF4-FFF2-40B4-BE49-F238E27FC236}">
                <a16:creationId xmlns:a16="http://schemas.microsoft.com/office/drawing/2014/main" id="{F876E9AA-B672-8AE4-C489-400151A3D3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777" y="1473703"/>
            <a:ext cx="7015397" cy="23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077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7329EEC-77EC-AB61-E8EC-4914C3C74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053" y="5096916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uk-UA" dirty="0"/>
              <a:t>Окремі чинники, що діють на організми й мають для них інформаційне значення, називають </a:t>
            </a:r>
            <a:r>
              <a:rPr lang="uk-UA" dirty="0">
                <a:highlight>
                  <a:srgbClr val="FFFF00"/>
                </a:highlight>
              </a:rPr>
              <a:t>подразниками,</a:t>
            </a:r>
            <a:r>
              <a:rPr lang="uk-UA" dirty="0"/>
              <a:t> а сам процес дії </a:t>
            </a:r>
            <a:r>
              <a:rPr lang="uk-UA" dirty="0">
                <a:highlight>
                  <a:srgbClr val="FFFF00"/>
                </a:highlight>
              </a:rPr>
              <a:t>— подразненням.</a:t>
            </a:r>
            <a:endParaRPr lang="uk-UA" dirty="0">
              <a:highlight>
                <a:srgbClr val="FFFF00"/>
              </a:highlight>
              <a:cs typeface="Calibri" panose="020F0502020204030204"/>
            </a:endParaRPr>
          </a:p>
        </p:txBody>
      </p:sp>
      <p:sp>
        <p:nvSpPr>
          <p:cNvPr id="76" name="Овал 75">
            <a:extLst>
              <a:ext uri="{FF2B5EF4-FFF2-40B4-BE49-F238E27FC236}">
                <a16:creationId xmlns:a16="http://schemas.microsoft.com/office/drawing/2014/main" id="{DE792C35-80D5-8E4C-26EE-DCC733D6F1DA}"/>
              </a:ext>
            </a:extLst>
          </p:cNvPr>
          <p:cNvSpPr/>
          <p:nvPr/>
        </p:nvSpPr>
        <p:spPr>
          <a:xfrm>
            <a:off x="3659861" y="177713"/>
            <a:ext cx="3809999" cy="369757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>
                <a:cs typeface="Calibri"/>
              </a:rPr>
              <a:t>Організм</a:t>
            </a:r>
          </a:p>
        </p:txBody>
      </p:sp>
      <p:sp>
        <p:nvSpPr>
          <p:cNvPr id="82" name="Овал 81">
            <a:extLst>
              <a:ext uri="{FF2B5EF4-FFF2-40B4-BE49-F238E27FC236}">
                <a16:creationId xmlns:a16="http://schemas.microsoft.com/office/drawing/2014/main" id="{F55DA50E-892A-507E-0859-905DE84BE302}"/>
              </a:ext>
            </a:extLst>
          </p:cNvPr>
          <p:cNvSpPr/>
          <p:nvPr/>
        </p:nvSpPr>
        <p:spPr>
          <a:xfrm>
            <a:off x="521178" y="593066"/>
            <a:ext cx="2487283" cy="123645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000" dirty="0">
                <a:cs typeface="Calibri"/>
              </a:rPr>
              <a:t>Подразник</a:t>
            </a:r>
            <a:endParaRPr lang="uk-UA" dirty="0"/>
          </a:p>
        </p:txBody>
      </p:sp>
      <p:sp>
        <p:nvSpPr>
          <p:cNvPr id="83" name="Овал 82">
            <a:extLst>
              <a:ext uri="{FF2B5EF4-FFF2-40B4-BE49-F238E27FC236}">
                <a16:creationId xmlns:a16="http://schemas.microsoft.com/office/drawing/2014/main" id="{D1455107-C477-61DF-82E6-3249D7070885}"/>
              </a:ext>
            </a:extLst>
          </p:cNvPr>
          <p:cNvSpPr/>
          <p:nvPr/>
        </p:nvSpPr>
        <p:spPr>
          <a:xfrm>
            <a:off x="472388" y="2373265"/>
            <a:ext cx="2487283" cy="123645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000" dirty="0">
                <a:cs typeface="Calibri"/>
              </a:rPr>
              <a:t>Подразник</a:t>
            </a:r>
            <a:endParaRPr lang="uk-UA" dirty="0"/>
          </a:p>
        </p:txBody>
      </p:sp>
      <p:sp>
        <p:nvSpPr>
          <p:cNvPr id="85" name="Овал 84">
            <a:extLst>
              <a:ext uri="{FF2B5EF4-FFF2-40B4-BE49-F238E27FC236}">
                <a16:creationId xmlns:a16="http://schemas.microsoft.com/office/drawing/2014/main" id="{E80A9227-3861-548D-2C91-2C40D82586E1}"/>
              </a:ext>
            </a:extLst>
          </p:cNvPr>
          <p:cNvSpPr/>
          <p:nvPr/>
        </p:nvSpPr>
        <p:spPr>
          <a:xfrm>
            <a:off x="8079303" y="748649"/>
            <a:ext cx="2487283" cy="123645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000" dirty="0">
                <a:cs typeface="Calibri"/>
              </a:rPr>
              <a:t>Подразник</a:t>
            </a:r>
            <a:endParaRPr lang="uk-UA" dirty="0"/>
          </a:p>
        </p:txBody>
      </p:sp>
      <p:sp>
        <p:nvSpPr>
          <p:cNvPr id="86" name="Овал 85">
            <a:extLst>
              <a:ext uri="{FF2B5EF4-FFF2-40B4-BE49-F238E27FC236}">
                <a16:creationId xmlns:a16="http://schemas.microsoft.com/office/drawing/2014/main" id="{D31B237B-5EA8-960C-FBE7-9D8182EC1ED3}"/>
              </a:ext>
            </a:extLst>
          </p:cNvPr>
          <p:cNvSpPr/>
          <p:nvPr/>
        </p:nvSpPr>
        <p:spPr>
          <a:xfrm>
            <a:off x="7345545" y="3058269"/>
            <a:ext cx="2487283" cy="123645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000" dirty="0">
                <a:cs typeface="Calibri"/>
              </a:rPr>
              <a:t>Подразник</a:t>
            </a:r>
            <a:endParaRPr lang="uk-UA" dirty="0"/>
          </a:p>
        </p:txBody>
      </p:sp>
      <p:cxnSp>
        <p:nvCxnSpPr>
          <p:cNvPr id="88" name="Сполучна лінія: вигнута 87">
            <a:extLst>
              <a:ext uri="{FF2B5EF4-FFF2-40B4-BE49-F238E27FC236}">
                <a16:creationId xmlns:a16="http://schemas.microsoft.com/office/drawing/2014/main" id="{435ACC86-DA90-B4FB-A297-3D3B97A4A9E8}"/>
              </a:ext>
            </a:extLst>
          </p:cNvPr>
          <p:cNvCxnSpPr/>
          <p:nvPr/>
        </p:nvCxnSpPr>
        <p:spPr>
          <a:xfrm>
            <a:off x="2733675" y="1360637"/>
            <a:ext cx="914400" cy="914400"/>
          </a:xfrm>
          <a:prstGeom prst="curvedConnector3">
            <a:avLst/>
          </a:prstGeom>
          <a:ln w="57150">
            <a:solidFill>
              <a:srgbClr val="4472C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Сполучна лінія: вигнута 88">
            <a:extLst>
              <a:ext uri="{FF2B5EF4-FFF2-40B4-BE49-F238E27FC236}">
                <a16:creationId xmlns:a16="http://schemas.microsoft.com/office/drawing/2014/main" id="{937A835C-D598-8E39-880D-330A0A44525C}"/>
              </a:ext>
            </a:extLst>
          </p:cNvPr>
          <p:cNvCxnSpPr>
            <a:cxnSpLocks/>
          </p:cNvCxnSpPr>
          <p:nvPr/>
        </p:nvCxnSpPr>
        <p:spPr>
          <a:xfrm flipV="1">
            <a:off x="2571281" y="2987071"/>
            <a:ext cx="1339121" cy="209860"/>
          </a:xfrm>
          <a:prstGeom prst="curvedConnector3">
            <a:avLst/>
          </a:prstGeom>
          <a:ln w="57150">
            <a:solidFill>
              <a:srgbClr val="4472C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Сполучна лінія: вигнута 89">
            <a:extLst>
              <a:ext uri="{FF2B5EF4-FFF2-40B4-BE49-F238E27FC236}">
                <a16:creationId xmlns:a16="http://schemas.microsoft.com/office/drawing/2014/main" id="{C0C2BA2E-7157-0B70-89EC-29CFF8AF25EC}"/>
              </a:ext>
            </a:extLst>
          </p:cNvPr>
          <p:cNvCxnSpPr/>
          <p:nvPr/>
        </p:nvCxnSpPr>
        <p:spPr>
          <a:xfrm>
            <a:off x="7488926" y="2469227"/>
            <a:ext cx="914400" cy="914400"/>
          </a:xfrm>
          <a:prstGeom prst="curvedConnector3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Сполучна лінія: вигнута 1">
            <a:extLst>
              <a:ext uri="{FF2B5EF4-FFF2-40B4-BE49-F238E27FC236}">
                <a16:creationId xmlns:a16="http://schemas.microsoft.com/office/drawing/2014/main" id="{B37CE4CA-E6E1-8B68-0CAE-4BE8EBEA1132}"/>
              </a:ext>
            </a:extLst>
          </p:cNvPr>
          <p:cNvCxnSpPr>
            <a:cxnSpLocks/>
          </p:cNvCxnSpPr>
          <p:nvPr/>
        </p:nvCxnSpPr>
        <p:spPr>
          <a:xfrm>
            <a:off x="7209197" y="958611"/>
            <a:ext cx="1264170" cy="514663"/>
          </a:xfrm>
          <a:prstGeom prst="curvedConnector3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2A48139D-FD50-38FC-2AE4-7B4F4B183DF1}"/>
              </a:ext>
            </a:extLst>
          </p:cNvPr>
          <p:cNvSpPr txBox="1"/>
          <p:nvPr/>
        </p:nvSpPr>
        <p:spPr>
          <a:xfrm>
            <a:off x="7157356" y="466044"/>
            <a:ext cx="158659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uk-UA" dirty="0">
                <a:cs typeface="Calibri"/>
              </a:rPr>
              <a:t>Подразнення</a:t>
            </a:r>
            <a:endParaRPr lang="uk-U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92C939-115B-38A4-F9D7-40A79437E654}"/>
              </a:ext>
            </a:extLst>
          </p:cNvPr>
          <p:cNvSpPr txBox="1"/>
          <p:nvPr/>
        </p:nvSpPr>
        <p:spPr>
          <a:xfrm>
            <a:off x="7796891" y="2371043"/>
            <a:ext cx="158659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uk-UA" dirty="0">
                <a:cs typeface="Calibri"/>
              </a:rPr>
              <a:t>Подразнення</a:t>
            </a:r>
            <a:endParaRPr lang="uk-U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731FF8-9D19-AC2E-2D1C-E1815C6D645D}"/>
              </a:ext>
            </a:extLst>
          </p:cNvPr>
          <p:cNvSpPr txBox="1"/>
          <p:nvPr/>
        </p:nvSpPr>
        <p:spPr>
          <a:xfrm>
            <a:off x="1823356" y="1840365"/>
            <a:ext cx="158659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uk-UA" dirty="0">
                <a:cs typeface="Calibri"/>
              </a:rPr>
              <a:t>Подразнення</a:t>
            </a:r>
            <a:endParaRPr lang="uk-UA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9C9787-44B4-9F10-008E-D5C4132ED4CE}"/>
              </a:ext>
            </a:extLst>
          </p:cNvPr>
          <p:cNvSpPr txBox="1"/>
          <p:nvPr/>
        </p:nvSpPr>
        <p:spPr>
          <a:xfrm>
            <a:off x="2626177" y="3432400"/>
            <a:ext cx="158659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uk-UA" dirty="0">
                <a:cs typeface="Calibri"/>
              </a:rPr>
              <a:t>Подразнення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85504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>
            <a:extLst>
              <a:ext uri="{FF2B5EF4-FFF2-40B4-BE49-F238E27FC236}">
                <a16:creationId xmlns:a16="http://schemas.microsoft.com/office/drawing/2014/main" id="{541D27BA-606F-524E-3772-2FCC8951B009}"/>
              </a:ext>
            </a:extLst>
          </p:cNvPr>
          <p:cNvSpPr/>
          <p:nvPr/>
        </p:nvSpPr>
        <p:spPr>
          <a:xfrm>
            <a:off x="8018009" y="4061731"/>
            <a:ext cx="4000500" cy="270782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E1BFB22A-A937-CE2B-FB1D-3CB9B76C03F7}"/>
              </a:ext>
            </a:extLst>
          </p:cNvPr>
          <p:cNvSpPr/>
          <p:nvPr/>
        </p:nvSpPr>
        <p:spPr>
          <a:xfrm>
            <a:off x="8031616" y="-6805"/>
            <a:ext cx="4000500" cy="270782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DA2E3459-EB62-A93B-9DBC-F9FAC55A6AC8}"/>
              </a:ext>
            </a:extLst>
          </p:cNvPr>
          <p:cNvSpPr/>
          <p:nvPr/>
        </p:nvSpPr>
        <p:spPr>
          <a:xfrm>
            <a:off x="3400" y="57830"/>
            <a:ext cx="3810000" cy="642257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6" name="Овал 75">
            <a:extLst>
              <a:ext uri="{FF2B5EF4-FFF2-40B4-BE49-F238E27FC236}">
                <a16:creationId xmlns:a16="http://schemas.microsoft.com/office/drawing/2014/main" id="{DE792C35-80D5-8E4C-26EE-DCC733D6F1DA}"/>
              </a:ext>
            </a:extLst>
          </p:cNvPr>
          <p:cNvSpPr/>
          <p:nvPr/>
        </p:nvSpPr>
        <p:spPr>
          <a:xfrm>
            <a:off x="3961786" y="795939"/>
            <a:ext cx="3809999" cy="369757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>
                <a:cs typeface="Calibri"/>
              </a:rPr>
              <a:t>Організм</a:t>
            </a:r>
          </a:p>
        </p:txBody>
      </p:sp>
      <p:sp>
        <p:nvSpPr>
          <p:cNvPr id="77" name="Овал 76">
            <a:extLst>
              <a:ext uri="{FF2B5EF4-FFF2-40B4-BE49-F238E27FC236}">
                <a16:creationId xmlns:a16="http://schemas.microsoft.com/office/drawing/2014/main" id="{9D9328A8-AF9E-49A3-D05B-2D15056276A9}"/>
              </a:ext>
            </a:extLst>
          </p:cNvPr>
          <p:cNvSpPr/>
          <p:nvPr/>
        </p:nvSpPr>
        <p:spPr>
          <a:xfrm>
            <a:off x="521178" y="593066"/>
            <a:ext cx="2487283" cy="123645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>
                <a:cs typeface="Calibri"/>
              </a:rPr>
              <a:t>Світло</a:t>
            </a:r>
            <a:endParaRPr lang="uk-UA" sz="2000">
              <a:cs typeface="Calibri"/>
            </a:endParaRPr>
          </a:p>
        </p:txBody>
      </p:sp>
      <p:sp>
        <p:nvSpPr>
          <p:cNvPr id="78" name="Овал 77">
            <a:extLst>
              <a:ext uri="{FF2B5EF4-FFF2-40B4-BE49-F238E27FC236}">
                <a16:creationId xmlns:a16="http://schemas.microsoft.com/office/drawing/2014/main" id="{E7C1BE23-189B-2182-DEC5-89E7ED80EEE2}"/>
              </a:ext>
            </a:extLst>
          </p:cNvPr>
          <p:cNvSpPr/>
          <p:nvPr/>
        </p:nvSpPr>
        <p:spPr>
          <a:xfrm>
            <a:off x="521177" y="2260839"/>
            <a:ext cx="2487283" cy="123645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uk-UA" sz="2000" dirty="0">
                <a:cs typeface="Calibri"/>
              </a:rPr>
              <a:t>Звук</a:t>
            </a:r>
            <a:endParaRPr lang="uk-UA" dirty="0"/>
          </a:p>
        </p:txBody>
      </p:sp>
      <p:sp>
        <p:nvSpPr>
          <p:cNvPr id="79" name="Овал 78">
            <a:extLst>
              <a:ext uri="{FF2B5EF4-FFF2-40B4-BE49-F238E27FC236}">
                <a16:creationId xmlns:a16="http://schemas.microsoft.com/office/drawing/2014/main" id="{CF2A648E-89A9-77D5-69C0-5BCB0B457598}"/>
              </a:ext>
            </a:extLst>
          </p:cNvPr>
          <p:cNvSpPr/>
          <p:nvPr/>
        </p:nvSpPr>
        <p:spPr>
          <a:xfrm>
            <a:off x="823102" y="4158651"/>
            <a:ext cx="2487283" cy="123645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uk-UA" sz="2000" dirty="0">
                <a:cs typeface="Calibri"/>
              </a:rPr>
              <a:t>Температура</a:t>
            </a:r>
            <a:endParaRPr lang="uk-UA" dirty="0"/>
          </a:p>
        </p:txBody>
      </p:sp>
      <p:sp>
        <p:nvSpPr>
          <p:cNvPr id="80" name="Овал 79">
            <a:extLst>
              <a:ext uri="{FF2B5EF4-FFF2-40B4-BE49-F238E27FC236}">
                <a16:creationId xmlns:a16="http://schemas.microsoft.com/office/drawing/2014/main" id="{4766768D-B615-0DD0-8863-CE3F7CD896EA}"/>
              </a:ext>
            </a:extLst>
          </p:cNvPr>
          <p:cNvSpPr/>
          <p:nvPr/>
        </p:nvSpPr>
        <p:spPr>
          <a:xfrm>
            <a:off x="8709083" y="352501"/>
            <a:ext cx="2487283" cy="123645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uk-UA" sz="2000" dirty="0">
                <a:cs typeface="Calibri"/>
              </a:rPr>
              <a:t>Речовини</a:t>
            </a:r>
            <a:endParaRPr lang="uk-UA" dirty="0"/>
          </a:p>
        </p:txBody>
      </p:sp>
      <p:sp>
        <p:nvSpPr>
          <p:cNvPr id="81" name="Овал 80">
            <a:extLst>
              <a:ext uri="{FF2B5EF4-FFF2-40B4-BE49-F238E27FC236}">
                <a16:creationId xmlns:a16="http://schemas.microsoft.com/office/drawing/2014/main" id="{D89664F1-B477-FCF8-5022-DE04B3048989}"/>
              </a:ext>
            </a:extLst>
          </p:cNvPr>
          <p:cNvSpPr/>
          <p:nvPr/>
        </p:nvSpPr>
        <p:spPr>
          <a:xfrm>
            <a:off x="8845155" y="4373028"/>
            <a:ext cx="2487283" cy="123645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uk-UA" sz="2000" dirty="0">
                <a:cs typeface="Calibri"/>
              </a:rPr>
              <a:t>Дотики</a:t>
            </a:r>
            <a:endParaRPr lang="uk-UA" dirty="0"/>
          </a:p>
        </p:txBody>
      </p:sp>
      <p:cxnSp>
        <p:nvCxnSpPr>
          <p:cNvPr id="8" name="Сполучна лінія: вигнута 7">
            <a:extLst>
              <a:ext uri="{FF2B5EF4-FFF2-40B4-BE49-F238E27FC236}">
                <a16:creationId xmlns:a16="http://schemas.microsoft.com/office/drawing/2014/main" id="{E8E8CFFB-7C93-A98B-2EF2-C520E6E995EC}"/>
              </a:ext>
            </a:extLst>
          </p:cNvPr>
          <p:cNvCxnSpPr/>
          <p:nvPr/>
        </p:nvCxnSpPr>
        <p:spPr>
          <a:xfrm flipV="1">
            <a:off x="2794907" y="1518557"/>
            <a:ext cx="1009650" cy="691242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Сполучна лінія: вигнута 8">
            <a:extLst>
              <a:ext uri="{FF2B5EF4-FFF2-40B4-BE49-F238E27FC236}">
                <a16:creationId xmlns:a16="http://schemas.microsoft.com/office/drawing/2014/main" id="{C57359A0-1090-725F-B77B-8EDA9BB89E4D}"/>
              </a:ext>
            </a:extLst>
          </p:cNvPr>
          <p:cNvCxnSpPr/>
          <p:nvPr/>
        </p:nvCxnSpPr>
        <p:spPr>
          <a:xfrm flipH="1" flipV="1">
            <a:off x="7877175" y="3740604"/>
            <a:ext cx="691242" cy="1140278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Сполучна лінія: вигнута 9">
            <a:extLst>
              <a:ext uri="{FF2B5EF4-FFF2-40B4-BE49-F238E27FC236}">
                <a16:creationId xmlns:a16="http://schemas.microsoft.com/office/drawing/2014/main" id="{1AE6C1AB-2EC6-F6C1-4B3C-3FAFF550D6B8}"/>
              </a:ext>
            </a:extLst>
          </p:cNvPr>
          <p:cNvCxnSpPr/>
          <p:nvPr/>
        </p:nvCxnSpPr>
        <p:spPr>
          <a:xfrm flipH="1">
            <a:off x="7628165" y="522514"/>
            <a:ext cx="922564" cy="574222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926038C-70DC-E09C-9B05-D99C6B3CBD0F}"/>
              </a:ext>
            </a:extLst>
          </p:cNvPr>
          <p:cNvSpPr txBox="1"/>
          <p:nvPr/>
        </p:nvSpPr>
        <p:spPr>
          <a:xfrm>
            <a:off x="642937" y="5646964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uk-UA" sz="2000" dirty="0">
                <a:latin typeface="Tahoma"/>
                <a:ea typeface="Tahoma"/>
                <a:cs typeface="Calibri"/>
              </a:rPr>
              <a:t>Фізичні подразники</a:t>
            </a:r>
            <a:endParaRPr lang="uk-UA" sz="2000" dirty="0">
              <a:latin typeface="Tahoma"/>
              <a:ea typeface="Tahoma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CDA7BDE-0439-C869-88C3-3148E8B2AD10}"/>
              </a:ext>
            </a:extLst>
          </p:cNvPr>
          <p:cNvSpPr txBox="1"/>
          <p:nvPr/>
        </p:nvSpPr>
        <p:spPr>
          <a:xfrm>
            <a:off x="8848043" y="1932213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uk-UA" sz="2000" dirty="0">
                <a:latin typeface="Tahoma"/>
                <a:ea typeface="Tahoma"/>
                <a:cs typeface="Calibri"/>
              </a:rPr>
              <a:t>Хімічні подразники</a:t>
            </a:r>
            <a:endParaRPr lang="uk-UA" sz="2000" dirty="0">
              <a:latin typeface="Tahoma"/>
              <a:ea typeface="Tahoma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249A208-E9C3-2F9D-9AFC-A5142D23888B}"/>
              </a:ext>
            </a:extLst>
          </p:cNvPr>
          <p:cNvSpPr txBox="1"/>
          <p:nvPr/>
        </p:nvSpPr>
        <p:spPr>
          <a:xfrm>
            <a:off x="8657544" y="6068786"/>
            <a:ext cx="3056164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uk-UA" sz="2000" dirty="0">
                <a:latin typeface="Tahoma"/>
                <a:ea typeface="Tahoma"/>
                <a:cs typeface="Calibri"/>
              </a:rPr>
              <a:t>Механічні подразники</a:t>
            </a:r>
            <a:endParaRPr lang="uk-UA" sz="2000" dirty="0">
              <a:latin typeface="Tahoma"/>
              <a:ea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122870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>
            <a:extLst>
              <a:ext uri="{FF2B5EF4-FFF2-40B4-BE49-F238E27FC236}">
                <a16:creationId xmlns:a16="http://schemas.microsoft.com/office/drawing/2014/main" id="{541D27BA-606F-524E-3772-2FCC8951B009}"/>
              </a:ext>
            </a:extLst>
          </p:cNvPr>
          <p:cNvSpPr/>
          <p:nvPr/>
        </p:nvSpPr>
        <p:spPr>
          <a:xfrm>
            <a:off x="8018009" y="4061731"/>
            <a:ext cx="4000500" cy="270782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E1BFB22A-A937-CE2B-FB1D-3CB9B76C03F7}"/>
              </a:ext>
            </a:extLst>
          </p:cNvPr>
          <p:cNvSpPr/>
          <p:nvPr/>
        </p:nvSpPr>
        <p:spPr>
          <a:xfrm>
            <a:off x="8031616" y="-6805"/>
            <a:ext cx="4000500" cy="270782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DA2E3459-EB62-A93B-9DBC-F9FAC55A6AC8}"/>
              </a:ext>
            </a:extLst>
          </p:cNvPr>
          <p:cNvSpPr/>
          <p:nvPr/>
        </p:nvSpPr>
        <p:spPr>
          <a:xfrm>
            <a:off x="3400" y="57830"/>
            <a:ext cx="3810000" cy="642257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6" name="Овал 75">
            <a:extLst>
              <a:ext uri="{FF2B5EF4-FFF2-40B4-BE49-F238E27FC236}">
                <a16:creationId xmlns:a16="http://schemas.microsoft.com/office/drawing/2014/main" id="{DE792C35-80D5-8E4C-26EE-DCC733D6F1DA}"/>
              </a:ext>
            </a:extLst>
          </p:cNvPr>
          <p:cNvSpPr/>
          <p:nvPr/>
        </p:nvSpPr>
        <p:spPr>
          <a:xfrm>
            <a:off x="3961786" y="795939"/>
            <a:ext cx="3809999" cy="369757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>
                <a:cs typeface="Calibri"/>
              </a:rPr>
              <a:t>Організм</a:t>
            </a:r>
          </a:p>
        </p:txBody>
      </p:sp>
      <p:sp>
        <p:nvSpPr>
          <p:cNvPr id="77" name="Овал 76">
            <a:extLst>
              <a:ext uri="{FF2B5EF4-FFF2-40B4-BE49-F238E27FC236}">
                <a16:creationId xmlns:a16="http://schemas.microsoft.com/office/drawing/2014/main" id="{9D9328A8-AF9E-49A3-D05B-2D15056276A9}"/>
              </a:ext>
            </a:extLst>
          </p:cNvPr>
          <p:cNvSpPr/>
          <p:nvPr/>
        </p:nvSpPr>
        <p:spPr>
          <a:xfrm>
            <a:off x="521178" y="593066"/>
            <a:ext cx="2487283" cy="123645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>
                <a:cs typeface="Calibri"/>
              </a:rPr>
              <a:t>Світло</a:t>
            </a:r>
            <a:endParaRPr lang="uk-UA" sz="2000">
              <a:cs typeface="Calibri"/>
            </a:endParaRPr>
          </a:p>
        </p:txBody>
      </p:sp>
      <p:sp>
        <p:nvSpPr>
          <p:cNvPr id="78" name="Овал 77">
            <a:extLst>
              <a:ext uri="{FF2B5EF4-FFF2-40B4-BE49-F238E27FC236}">
                <a16:creationId xmlns:a16="http://schemas.microsoft.com/office/drawing/2014/main" id="{E7C1BE23-189B-2182-DEC5-89E7ED80EEE2}"/>
              </a:ext>
            </a:extLst>
          </p:cNvPr>
          <p:cNvSpPr/>
          <p:nvPr/>
        </p:nvSpPr>
        <p:spPr>
          <a:xfrm>
            <a:off x="521177" y="2260839"/>
            <a:ext cx="2487283" cy="123645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uk-UA" sz="2000" dirty="0">
                <a:cs typeface="Calibri"/>
              </a:rPr>
              <a:t>Звук</a:t>
            </a:r>
            <a:endParaRPr lang="uk-UA" dirty="0"/>
          </a:p>
        </p:txBody>
      </p:sp>
      <p:sp>
        <p:nvSpPr>
          <p:cNvPr id="79" name="Овал 78">
            <a:extLst>
              <a:ext uri="{FF2B5EF4-FFF2-40B4-BE49-F238E27FC236}">
                <a16:creationId xmlns:a16="http://schemas.microsoft.com/office/drawing/2014/main" id="{CF2A648E-89A9-77D5-69C0-5BCB0B457598}"/>
              </a:ext>
            </a:extLst>
          </p:cNvPr>
          <p:cNvSpPr/>
          <p:nvPr/>
        </p:nvSpPr>
        <p:spPr>
          <a:xfrm>
            <a:off x="823102" y="4158651"/>
            <a:ext cx="2487283" cy="123645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uk-UA" sz="2000" dirty="0">
                <a:cs typeface="Calibri"/>
              </a:rPr>
              <a:t>Температура</a:t>
            </a:r>
            <a:endParaRPr lang="uk-UA" dirty="0"/>
          </a:p>
        </p:txBody>
      </p:sp>
      <p:sp>
        <p:nvSpPr>
          <p:cNvPr id="80" name="Овал 79">
            <a:extLst>
              <a:ext uri="{FF2B5EF4-FFF2-40B4-BE49-F238E27FC236}">
                <a16:creationId xmlns:a16="http://schemas.microsoft.com/office/drawing/2014/main" id="{4766768D-B615-0DD0-8863-CE3F7CD896EA}"/>
              </a:ext>
            </a:extLst>
          </p:cNvPr>
          <p:cNvSpPr/>
          <p:nvPr/>
        </p:nvSpPr>
        <p:spPr>
          <a:xfrm>
            <a:off x="8709083" y="352501"/>
            <a:ext cx="2487283" cy="123645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uk-UA" sz="2000" dirty="0">
                <a:cs typeface="Calibri"/>
              </a:rPr>
              <a:t>Речовини</a:t>
            </a:r>
            <a:endParaRPr lang="uk-UA" dirty="0"/>
          </a:p>
        </p:txBody>
      </p:sp>
      <p:sp>
        <p:nvSpPr>
          <p:cNvPr id="81" name="Овал 80">
            <a:extLst>
              <a:ext uri="{FF2B5EF4-FFF2-40B4-BE49-F238E27FC236}">
                <a16:creationId xmlns:a16="http://schemas.microsoft.com/office/drawing/2014/main" id="{D89664F1-B477-FCF8-5022-DE04B3048989}"/>
              </a:ext>
            </a:extLst>
          </p:cNvPr>
          <p:cNvSpPr/>
          <p:nvPr/>
        </p:nvSpPr>
        <p:spPr>
          <a:xfrm>
            <a:off x="8845155" y="4373028"/>
            <a:ext cx="2487283" cy="123645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uk-UA" sz="2000" dirty="0">
                <a:cs typeface="Calibri"/>
              </a:rPr>
              <a:t>Дотики</a:t>
            </a:r>
            <a:endParaRPr lang="uk-UA" dirty="0"/>
          </a:p>
        </p:txBody>
      </p:sp>
      <p:cxnSp>
        <p:nvCxnSpPr>
          <p:cNvPr id="8" name="Сполучна лінія: вигнута 7">
            <a:extLst>
              <a:ext uri="{FF2B5EF4-FFF2-40B4-BE49-F238E27FC236}">
                <a16:creationId xmlns:a16="http://schemas.microsoft.com/office/drawing/2014/main" id="{E8E8CFFB-7C93-A98B-2EF2-C520E6E995EC}"/>
              </a:ext>
            </a:extLst>
          </p:cNvPr>
          <p:cNvCxnSpPr/>
          <p:nvPr/>
        </p:nvCxnSpPr>
        <p:spPr>
          <a:xfrm flipV="1">
            <a:off x="2794907" y="1518557"/>
            <a:ext cx="1009650" cy="691242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Сполучна лінія: вигнута 8">
            <a:extLst>
              <a:ext uri="{FF2B5EF4-FFF2-40B4-BE49-F238E27FC236}">
                <a16:creationId xmlns:a16="http://schemas.microsoft.com/office/drawing/2014/main" id="{C57359A0-1090-725F-B77B-8EDA9BB89E4D}"/>
              </a:ext>
            </a:extLst>
          </p:cNvPr>
          <p:cNvCxnSpPr/>
          <p:nvPr/>
        </p:nvCxnSpPr>
        <p:spPr>
          <a:xfrm flipH="1" flipV="1">
            <a:off x="7877175" y="3740604"/>
            <a:ext cx="691242" cy="1140278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Сполучна лінія: вигнута 9">
            <a:extLst>
              <a:ext uri="{FF2B5EF4-FFF2-40B4-BE49-F238E27FC236}">
                <a16:creationId xmlns:a16="http://schemas.microsoft.com/office/drawing/2014/main" id="{1AE6C1AB-2EC6-F6C1-4B3C-3FAFF550D6B8}"/>
              </a:ext>
            </a:extLst>
          </p:cNvPr>
          <p:cNvCxnSpPr/>
          <p:nvPr/>
        </p:nvCxnSpPr>
        <p:spPr>
          <a:xfrm flipH="1">
            <a:off x="7492094" y="522514"/>
            <a:ext cx="1058635" cy="574222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926038C-70DC-E09C-9B05-D99C6B3CBD0F}"/>
              </a:ext>
            </a:extLst>
          </p:cNvPr>
          <p:cNvSpPr txBox="1"/>
          <p:nvPr/>
        </p:nvSpPr>
        <p:spPr>
          <a:xfrm>
            <a:off x="642937" y="5646964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uk-UA" sz="2000" dirty="0">
                <a:latin typeface="Tahoma"/>
                <a:ea typeface="Tahoma"/>
                <a:cs typeface="Calibri"/>
              </a:rPr>
              <a:t>Фізичні подразники</a:t>
            </a:r>
            <a:endParaRPr lang="uk-UA" sz="2000" dirty="0">
              <a:latin typeface="Tahoma"/>
              <a:ea typeface="Tahoma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CDA7BDE-0439-C869-88C3-3148E8B2AD10}"/>
              </a:ext>
            </a:extLst>
          </p:cNvPr>
          <p:cNvSpPr txBox="1"/>
          <p:nvPr/>
        </p:nvSpPr>
        <p:spPr>
          <a:xfrm>
            <a:off x="8848043" y="1932213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uk-UA" sz="2000" dirty="0">
                <a:latin typeface="Tahoma"/>
                <a:ea typeface="Tahoma"/>
                <a:cs typeface="Calibri"/>
              </a:rPr>
              <a:t>Хімічні подразники</a:t>
            </a:r>
            <a:endParaRPr lang="uk-UA" sz="2000" dirty="0">
              <a:latin typeface="Tahoma"/>
              <a:ea typeface="Tahoma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249A208-E9C3-2F9D-9AFC-A5142D23888B}"/>
              </a:ext>
            </a:extLst>
          </p:cNvPr>
          <p:cNvSpPr txBox="1"/>
          <p:nvPr/>
        </p:nvSpPr>
        <p:spPr>
          <a:xfrm>
            <a:off x="8657544" y="6068786"/>
            <a:ext cx="3056164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uk-UA" sz="2000" dirty="0">
                <a:latin typeface="Tahoma"/>
                <a:ea typeface="Tahoma"/>
                <a:cs typeface="Calibri"/>
              </a:rPr>
              <a:t>Механічні подразники</a:t>
            </a:r>
            <a:endParaRPr lang="uk-UA" sz="2000" dirty="0">
              <a:latin typeface="Tahoma"/>
              <a:ea typeface="Tahoma"/>
            </a:endParaRPr>
          </a:p>
        </p:txBody>
      </p:sp>
      <p:sp>
        <p:nvSpPr>
          <p:cNvPr id="15" name="Рівнобедрений трикутник 14">
            <a:extLst>
              <a:ext uri="{FF2B5EF4-FFF2-40B4-BE49-F238E27FC236}">
                <a16:creationId xmlns:a16="http://schemas.microsoft.com/office/drawing/2014/main" id="{1ACFB972-F51E-049B-4025-1BC5E02F0850}"/>
              </a:ext>
            </a:extLst>
          </p:cNvPr>
          <p:cNvSpPr/>
          <p:nvPr/>
        </p:nvSpPr>
        <p:spPr>
          <a:xfrm rot="20400000">
            <a:off x="3673928" y="962705"/>
            <a:ext cx="1061357" cy="911678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Рівнобедрений трикутник 15">
            <a:extLst>
              <a:ext uri="{FF2B5EF4-FFF2-40B4-BE49-F238E27FC236}">
                <a16:creationId xmlns:a16="http://schemas.microsoft.com/office/drawing/2014/main" id="{787D9A76-9096-A260-97BF-B63C4F006A2A}"/>
              </a:ext>
            </a:extLst>
          </p:cNvPr>
          <p:cNvSpPr/>
          <p:nvPr/>
        </p:nvSpPr>
        <p:spPr>
          <a:xfrm rot="20820000">
            <a:off x="6585856" y="744990"/>
            <a:ext cx="1061357" cy="911678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Рівнобедрений трикутник 16">
            <a:extLst>
              <a:ext uri="{FF2B5EF4-FFF2-40B4-BE49-F238E27FC236}">
                <a16:creationId xmlns:a16="http://schemas.microsoft.com/office/drawing/2014/main" id="{3C0610A5-AA08-665D-79A9-B023783A7118}"/>
              </a:ext>
            </a:extLst>
          </p:cNvPr>
          <p:cNvSpPr/>
          <p:nvPr/>
        </p:nvSpPr>
        <p:spPr>
          <a:xfrm rot="18900000">
            <a:off x="6939641" y="2894918"/>
            <a:ext cx="1061357" cy="911678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8" name="Пряма зі стрілкою 17">
            <a:extLst>
              <a:ext uri="{FF2B5EF4-FFF2-40B4-BE49-F238E27FC236}">
                <a16:creationId xmlns:a16="http://schemas.microsoft.com/office/drawing/2014/main" id="{934C4F37-5FA2-EA90-6320-F6C14369202C}"/>
              </a:ext>
            </a:extLst>
          </p:cNvPr>
          <p:cNvCxnSpPr/>
          <p:nvPr/>
        </p:nvCxnSpPr>
        <p:spPr>
          <a:xfrm flipV="1">
            <a:off x="6305550" y="4063093"/>
            <a:ext cx="1036864" cy="1140278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 зі стрілкою 19">
            <a:extLst>
              <a:ext uri="{FF2B5EF4-FFF2-40B4-BE49-F238E27FC236}">
                <a16:creationId xmlns:a16="http://schemas.microsoft.com/office/drawing/2014/main" id="{8D0E314B-4832-73A4-B685-9FAB2B2F130F}"/>
              </a:ext>
            </a:extLst>
          </p:cNvPr>
          <p:cNvCxnSpPr>
            <a:cxnSpLocks/>
          </p:cNvCxnSpPr>
          <p:nvPr/>
        </p:nvCxnSpPr>
        <p:spPr>
          <a:xfrm flipH="1" flipV="1">
            <a:off x="4253593" y="2022022"/>
            <a:ext cx="718456" cy="331742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 зі стрілкою 20">
            <a:extLst>
              <a:ext uri="{FF2B5EF4-FFF2-40B4-BE49-F238E27FC236}">
                <a16:creationId xmlns:a16="http://schemas.microsoft.com/office/drawing/2014/main" id="{CD80C2DE-FAC3-BFEC-D0E6-D3352003430D}"/>
              </a:ext>
            </a:extLst>
          </p:cNvPr>
          <p:cNvCxnSpPr>
            <a:cxnSpLocks/>
          </p:cNvCxnSpPr>
          <p:nvPr/>
        </p:nvCxnSpPr>
        <p:spPr>
          <a:xfrm flipV="1">
            <a:off x="5788479" y="1545772"/>
            <a:ext cx="1309007" cy="3684813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71D66906-1170-C004-0929-03235ED9B8D2}"/>
              </a:ext>
            </a:extLst>
          </p:cNvPr>
          <p:cNvSpPr txBox="1"/>
          <p:nvPr/>
        </p:nvSpPr>
        <p:spPr>
          <a:xfrm>
            <a:off x="4500562" y="5242151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uk-UA" sz="2800" dirty="0">
                <a:highlight>
                  <a:srgbClr val="FFFF00"/>
                </a:highlight>
                <a:latin typeface="Tahoma"/>
                <a:ea typeface="Tahoma"/>
                <a:cs typeface="Calibri"/>
              </a:rPr>
              <a:t>Рецептори</a:t>
            </a:r>
            <a:endParaRPr lang="uk-UA" sz="2800" dirty="0">
              <a:highlight>
                <a:srgbClr val="FFFF00"/>
              </a:highlight>
              <a:latin typeface="Tahoma"/>
              <a:ea typeface="Tahom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586B37-B1AC-EE0D-8C55-51078278F644}"/>
              </a:ext>
            </a:extLst>
          </p:cNvPr>
          <p:cNvSpPr txBox="1"/>
          <p:nvPr/>
        </p:nvSpPr>
        <p:spPr>
          <a:xfrm>
            <a:off x="3660322" y="5840865"/>
            <a:ext cx="4131128" cy="83099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dirty="0">
                <a:ea typeface="+mn-lt"/>
                <a:cs typeface="+mn-lt"/>
              </a:rPr>
              <a:t>особливі молекули клітин, які сприймають дію подразників</a:t>
            </a:r>
            <a:endParaRPr lang="uk-UA" sz="2400" dirty="0">
              <a:highlight>
                <a:srgbClr val="FFFF00"/>
              </a:highlight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45382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Зображення, що містить квітка, знімок екрана, собака, просто неба&#10;&#10;Опис створено автоматично">
            <a:extLst>
              <a:ext uri="{FF2B5EF4-FFF2-40B4-BE49-F238E27FC236}">
                <a16:creationId xmlns:a16="http://schemas.microsoft.com/office/drawing/2014/main" id="{4625E5E6-7BF2-992D-4382-04EA4E10CD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8279" y="-4052"/>
            <a:ext cx="12730842" cy="51652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3D92497-8A49-CB0B-03DF-CF67536318B2}"/>
              </a:ext>
            </a:extLst>
          </p:cNvPr>
          <p:cNvSpPr txBox="1"/>
          <p:nvPr/>
        </p:nvSpPr>
        <p:spPr>
          <a:xfrm>
            <a:off x="564696" y="5385027"/>
            <a:ext cx="1120684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uk-UA" sz="2400" dirty="0">
                <a:latin typeface="Tahoma"/>
                <a:ea typeface="+mn-lt"/>
                <a:cs typeface="+mn-lt"/>
              </a:rPr>
              <a:t>Усю сукупність різних реакцій організму поєднують поняттям </a:t>
            </a:r>
            <a:r>
              <a:rPr lang="uk-UA" sz="3600" dirty="0">
                <a:highlight>
                  <a:srgbClr val="FFFF00"/>
                </a:highlight>
                <a:latin typeface="Tahoma"/>
                <a:ea typeface="+mn-lt"/>
                <a:cs typeface="+mn-lt"/>
              </a:rPr>
              <a:t>поведінка</a:t>
            </a:r>
            <a:endParaRPr lang="uk-UA" sz="3600" dirty="0">
              <a:highlight>
                <a:srgbClr val="FFFF00"/>
              </a:highlight>
              <a:latin typeface="Tahoma"/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60852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7A7EFB-96C1-D53A-4DC7-580811CDC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164" y="-206375"/>
            <a:ext cx="10964635" cy="1352777"/>
          </a:xfrm>
        </p:spPr>
        <p:txBody>
          <a:bodyPr/>
          <a:lstStyle/>
          <a:p>
            <a:r>
              <a:rPr lang="uk-UA" dirty="0">
                <a:latin typeface="Tahoma"/>
                <a:ea typeface="Tahoma"/>
                <a:cs typeface="Tahoma"/>
              </a:rPr>
              <a:t>ОСОБЛИВОСТІ ПОДРАЗЛИВОСТІ РОСЛИН</a:t>
            </a:r>
          </a:p>
        </p:txBody>
      </p:sp>
      <p:pic>
        <p:nvPicPr>
          <p:cNvPr id="3" name="Рисунок 2" descr="Зображення, що містить текст, фрукти, знімок екрана, ягода&#10;&#10;Опис створено автоматично">
            <a:extLst>
              <a:ext uri="{FF2B5EF4-FFF2-40B4-BE49-F238E27FC236}">
                <a16:creationId xmlns:a16="http://schemas.microsoft.com/office/drawing/2014/main" id="{CAFF8D95-0A61-F0FE-0D87-5137F9E4DE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593" r="-115" b="167"/>
          <a:stretch/>
        </p:blipFill>
        <p:spPr>
          <a:xfrm>
            <a:off x="2721" y="880412"/>
            <a:ext cx="12186569" cy="59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627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2ED0A1-86F2-4B8C-F301-41CD8FB16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1" y="-246784"/>
            <a:ext cx="12028053" cy="1360198"/>
          </a:xfrm>
        </p:spPr>
        <p:txBody>
          <a:bodyPr/>
          <a:lstStyle/>
          <a:p>
            <a:r>
              <a:rPr lang="uk-UA" sz="3600" dirty="0">
                <a:latin typeface="Tahoma"/>
                <a:ea typeface="+mj-lt"/>
                <a:cs typeface="+mj-lt"/>
              </a:rPr>
              <a:t>ОСОБЛИВОСТІ ПОДРАЗЛИВОСТІ ТВАРИН ТА ЛЮДИНИ</a:t>
            </a:r>
            <a:r>
              <a:rPr lang="uk-UA" dirty="0">
                <a:ea typeface="+mj-lt"/>
                <a:cs typeface="+mj-lt"/>
              </a:rPr>
              <a:t> </a:t>
            </a:r>
            <a:endParaRPr lang="uk-UA"/>
          </a:p>
        </p:txBody>
      </p:sp>
      <p:pic>
        <p:nvPicPr>
          <p:cNvPr id="4" name="Місце для вмісту 3" descr="02001c4h-1aae-1200x630.jpg (780×410)">
            <a:extLst>
              <a:ext uri="{FF2B5EF4-FFF2-40B4-BE49-F238E27FC236}">
                <a16:creationId xmlns:a16="http://schemas.microsoft.com/office/drawing/2014/main" id="{A56463CA-DEBF-B92B-FA4C-82B4470990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81841" y="2256487"/>
            <a:ext cx="8387772" cy="441325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34E4CDF-F4EB-7395-D98C-103F4B6F7DEB}"/>
              </a:ext>
            </a:extLst>
          </p:cNvPr>
          <p:cNvSpPr txBox="1"/>
          <p:nvPr/>
        </p:nvSpPr>
        <p:spPr>
          <a:xfrm>
            <a:off x="6367318" y="969818"/>
            <a:ext cx="5570681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uk-UA" sz="2400" dirty="0">
                <a:latin typeface="Tahoma"/>
                <a:ea typeface="+mn-lt"/>
                <a:cs typeface="+mn-lt"/>
              </a:rPr>
              <a:t>сприйняття подразнення за допомогою світлових, звукових, хімічних, механічних рецепторів у складі спеціалізованих органів чуття — органів зору, слуху, нюху, смаку й дотику.</a:t>
            </a:r>
            <a:endParaRPr lang="uk-UA" sz="2400" dirty="0"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9772802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454</Words>
  <Application>Microsoft Office PowerPoint</Application>
  <PresentationFormat>Широкий екран</PresentationFormat>
  <Paragraphs>61</Paragraphs>
  <Slides>18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Tahoma</vt:lpstr>
      <vt:lpstr>Тема Office</vt:lpstr>
      <vt:lpstr>ЯК ОРГАНІЗМИ ВИКОРИСТОВУЮТЬ ІНФОРМАЦІЮ З НАВКОЛИШНЬОГО СЕРЕДОВИЩА</vt:lpstr>
      <vt:lpstr> Інформація — це сукупність відомостей, які організми сприймають із навколишнього середовища, зберігають та видають у середовище</vt:lpstr>
      <vt:lpstr>БІОЛОГІЧНЕ ЗНАЧЕННЯ ПОДРАЗЛИВОСТІ </vt:lpstr>
      <vt:lpstr>Презентація PowerPoint</vt:lpstr>
      <vt:lpstr>Презентація PowerPoint</vt:lpstr>
      <vt:lpstr>Презентація PowerPoint</vt:lpstr>
      <vt:lpstr>Презентація PowerPoint</vt:lpstr>
      <vt:lpstr>ОСОБЛИВОСТІ ПОДРАЗЛИВОСТІ РОСЛИН</vt:lpstr>
      <vt:lpstr>ОСОБЛИВОСТІ ПОДРАЗЛИВОСТІ ТВАРИН ТА ЛЮДИНИ </vt:lpstr>
      <vt:lpstr>Презентація PowerPoint</vt:lpstr>
      <vt:lpstr>Презентація PowerPoint</vt:lpstr>
      <vt:lpstr>Презентація PowerPoint</vt:lpstr>
      <vt:lpstr>Презентація PowerPoint</vt:lpstr>
      <vt:lpstr>Рефлекси — це реакція організму на подразнення за обов’язкової участі нервової системи</vt:lpstr>
      <vt:lpstr>Презентація PowerPoint</vt:lpstr>
      <vt:lpstr>Домашнє завдання 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/>
  <cp:lastModifiedBy>СЗШ №14</cp:lastModifiedBy>
  <cp:revision>442</cp:revision>
  <dcterms:created xsi:type="dcterms:W3CDTF">2023-11-28T12:34:21Z</dcterms:created>
  <dcterms:modified xsi:type="dcterms:W3CDTF">2023-12-10T21:42:18Z</dcterms:modified>
</cp:coreProperties>
</file>