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FFCC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-754" y="-14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A7A718-C7EA-4D26-89C0-9346DBD50C4E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C969D3-7684-4DBE-B281-27B1274EE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0805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1E5C-4AD2-45E2-B5B6-1AFB1ABC8E7E}" type="datetimeFigureOut">
              <a:rPr lang="uk-UA" smtClean="0"/>
              <a:t>26.11.2021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74188-6FB6-4CDE-9B11-3E3CBE98C54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42048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1E5C-4AD2-45E2-B5B6-1AFB1ABC8E7E}" type="datetimeFigureOut">
              <a:rPr lang="uk-UA" smtClean="0"/>
              <a:t>26.11.2021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74188-6FB6-4CDE-9B11-3E3CBE98C54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52037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1E5C-4AD2-45E2-B5B6-1AFB1ABC8E7E}" type="datetimeFigureOut">
              <a:rPr lang="uk-UA" smtClean="0"/>
              <a:t>26.11.2021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74188-6FB6-4CDE-9B11-3E3CBE98C54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80186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1E5C-4AD2-45E2-B5B6-1AFB1ABC8E7E}" type="datetimeFigureOut">
              <a:rPr lang="uk-UA" smtClean="0"/>
              <a:t>26.11.2021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74188-6FB6-4CDE-9B11-3E3CBE98C54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91985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1E5C-4AD2-45E2-B5B6-1AFB1ABC8E7E}" type="datetimeFigureOut">
              <a:rPr lang="uk-UA" smtClean="0"/>
              <a:t>26.11.2021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74188-6FB6-4CDE-9B11-3E3CBE98C54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16413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1E5C-4AD2-45E2-B5B6-1AFB1ABC8E7E}" type="datetimeFigureOut">
              <a:rPr lang="uk-UA" smtClean="0"/>
              <a:t>26.11.2021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74188-6FB6-4CDE-9B11-3E3CBE98C54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74812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1E5C-4AD2-45E2-B5B6-1AFB1ABC8E7E}" type="datetimeFigureOut">
              <a:rPr lang="uk-UA" smtClean="0"/>
              <a:t>26.11.2021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74188-6FB6-4CDE-9B11-3E3CBE98C54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3798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1E5C-4AD2-45E2-B5B6-1AFB1ABC8E7E}" type="datetimeFigureOut">
              <a:rPr lang="uk-UA" smtClean="0"/>
              <a:t>26.11.2021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74188-6FB6-4CDE-9B11-3E3CBE98C54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65501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1E5C-4AD2-45E2-B5B6-1AFB1ABC8E7E}" type="datetimeFigureOut">
              <a:rPr lang="uk-UA" smtClean="0"/>
              <a:t>26.11.2021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74188-6FB6-4CDE-9B11-3E3CBE98C54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1325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1E5C-4AD2-45E2-B5B6-1AFB1ABC8E7E}" type="datetimeFigureOut">
              <a:rPr lang="uk-UA" smtClean="0"/>
              <a:t>26.11.2021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74188-6FB6-4CDE-9B11-3E3CBE98C54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84638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1E5C-4AD2-45E2-B5B6-1AFB1ABC8E7E}" type="datetimeFigureOut">
              <a:rPr lang="uk-UA" smtClean="0"/>
              <a:t>26.11.2021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74188-6FB6-4CDE-9B11-3E3CBE98C54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63424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D1E5C-4AD2-45E2-B5B6-1AFB1ABC8E7E}" type="datetimeFigureOut">
              <a:rPr lang="uk-UA" smtClean="0"/>
              <a:t>26.11.2021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C74188-6FB6-4CDE-9B11-3E3CBE98C54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22123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4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ДНК 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566" b="20416"/>
          <a:stretch/>
        </p:blipFill>
        <p:spPr bwMode="auto">
          <a:xfrm rot="5400000">
            <a:off x="2265218" y="-579583"/>
            <a:ext cx="5172365" cy="970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093030" y="1685634"/>
            <a:ext cx="715279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Поділ</a:t>
            </a:r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ru-RU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клітин</a:t>
            </a:r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: </a:t>
            </a:r>
            <a:r>
              <a:rPr lang="ru-RU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клітинний</a:t>
            </a:r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 цикл, </a:t>
            </a:r>
            <a:r>
              <a:rPr lang="ru-RU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мітоз</a:t>
            </a:r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.</a:t>
            </a:r>
            <a:endParaRPr lang="ru-RU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612760" y="1073221"/>
            <a:ext cx="18403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Тема: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356820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upload.wikimedia.org/wikipedia/commons/thumb/9/95/Mitosis_Stages_-_Numerical_version.svg/1920px-Mitosis_Stages_-_Numerical_version.svg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07" t="19157" r="3963"/>
          <a:stretch/>
        </p:blipFill>
        <p:spPr bwMode="auto">
          <a:xfrm>
            <a:off x="1019175" y="1591255"/>
            <a:ext cx="3381375" cy="508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286375" y="1523137"/>
            <a:ext cx="6096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Blip>
                <a:blip r:embed="rId3"/>
              </a:buBlip>
            </a:pPr>
            <a:r>
              <a:rPr lang="uk-UA" b="1" dirty="0" smtClean="0">
                <a:latin typeface="Segoe Print" pitchFamily="2" charset="0"/>
              </a:rPr>
              <a:t>хромосоми</a:t>
            </a:r>
            <a:r>
              <a:rPr lang="uk-UA" b="1" dirty="0">
                <a:latin typeface="Segoe Print" pitchFamily="2" charset="0"/>
              </a:rPr>
              <a:t> </a:t>
            </a:r>
            <a:r>
              <a:rPr lang="uk-UA" b="1" dirty="0" smtClean="0">
                <a:latin typeface="Segoe Print" pitchFamily="2" charset="0"/>
              </a:rPr>
              <a:t> </a:t>
            </a:r>
            <a:r>
              <a:rPr lang="uk-UA" b="1" dirty="0">
                <a:latin typeface="Segoe Print" pitchFamily="2" charset="0"/>
              </a:rPr>
              <a:t>закінчили свій рух до полюсів клітини </a:t>
            </a:r>
            <a:endParaRPr lang="uk-UA" b="1" dirty="0" smtClean="0">
              <a:latin typeface="Segoe Print" pitchFamily="2" charset="0"/>
            </a:endParaRPr>
          </a:p>
          <a:p>
            <a:pPr marL="285750" indent="-285750">
              <a:buBlip>
                <a:blip r:embed="rId3"/>
              </a:buBlip>
            </a:pPr>
            <a:endParaRPr lang="uk-UA" b="1" dirty="0">
              <a:latin typeface="Segoe Print" pitchFamily="2" charset="0"/>
            </a:endParaRPr>
          </a:p>
          <a:p>
            <a:pPr marL="285750" indent="-285750">
              <a:buBlip>
                <a:blip r:embed="rId3"/>
              </a:buBlip>
            </a:pPr>
            <a:r>
              <a:rPr lang="uk-UA" b="1" dirty="0" smtClean="0">
                <a:latin typeface="Segoe Print" pitchFamily="2" charset="0"/>
              </a:rPr>
              <a:t>навколо хромосом формується</a:t>
            </a:r>
            <a:r>
              <a:rPr lang="uk-UA" b="1" dirty="0">
                <a:latin typeface="Segoe Print" pitchFamily="2" charset="0"/>
              </a:rPr>
              <a:t> ядерна </a:t>
            </a:r>
            <a:r>
              <a:rPr lang="uk-UA" b="1" dirty="0" smtClean="0">
                <a:latin typeface="Segoe Print" pitchFamily="2" charset="0"/>
              </a:rPr>
              <a:t>оболонка</a:t>
            </a:r>
          </a:p>
          <a:p>
            <a:pPr marL="285750" indent="-285750">
              <a:buBlip>
                <a:blip r:embed="rId3"/>
              </a:buBlip>
            </a:pPr>
            <a:endParaRPr lang="uk-UA" b="1" dirty="0" smtClean="0">
              <a:latin typeface="Segoe Print" pitchFamily="2" charset="0"/>
            </a:endParaRPr>
          </a:p>
          <a:p>
            <a:pPr marL="285750" indent="-285750">
              <a:buBlip>
                <a:blip r:embed="rId3"/>
              </a:buBlip>
            </a:pPr>
            <a:r>
              <a:rPr lang="uk-UA" b="1" dirty="0" err="1" smtClean="0">
                <a:latin typeface="Segoe Print" pitchFamily="2" charset="0"/>
              </a:rPr>
              <a:t>проходить</a:t>
            </a:r>
            <a:r>
              <a:rPr lang="uk-UA" b="1" dirty="0" err="1">
                <a:latin typeface="Segoe Print" pitchFamily="2" charset="0"/>
              </a:rPr>
              <a:t> </a:t>
            </a:r>
            <a:r>
              <a:rPr lang="uk-UA" b="1" dirty="0" err="1" smtClean="0">
                <a:latin typeface="Segoe Print" pitchFamily="2" charset="0"/>
              </a:rPr>
              <a:t>цитокіне</a:t>
            </a:r>
            <a:r>
              <a:rPr lang="uk-UA" b="1" dirty="0" smtClean="0">
                <a:latin typeface="Segoe Print" pitchFamily="2" charset="0"/>
              </a:rPr>
              <a:t>з</a:t>
            </a:r>
            <a:r>
              <a:rPr lang="uk-UA" b="1" dirty="0">
                <a:latin typeface="Segoe Print" pitchFamily="2" charset="0"/>
              </a:rPr>
              <a:t> </a:t>
            </a:r>
            <a:r>
              <a:rPr lang="uk-UA" b="1" dirty="0" smtClean="0">
                <a:latin typeface="Segoe Print" pitchFamily="2" charset="0"/>
              </a:rPr>
              <a:t>- поділ </a:t>
            </a:r>
            <a:r>
              <a:rPr lang="uk-UA" b="1" dirty="0">
                <a:latin typeface="Segoe Print" pitchFamily="2" charset="0"/>
              </a:rPr>
              <a:t>клітинної цитоплазми на дві дочірні </a:t>
            </a:r>
            <a:r>
              <a:rPr lang="uk-UA" b="1" dirty="0" smtClean="0">
                <a:latin typeface="Segoe Print" pitchFamily="2" charset="0"/>
              </a:rPr>
              <a:t>клітини</a:t>
            </a:r>
          </a:p>
          <a:p>
            <a:pPr marL="285750" indent="-285750">
              <a:buBlip>
                <a:blip r:embed="rId3"/>
              </a:buBlip>
            </a:pPr>
            <a:endParaRPr lang="uk-UA" b="1" baseline="30000" dirty="0">
              <a:latin typeface="Segoe Print" pitchFamily="2" charset="0"/>
            </a:endParaRPr>
          </a:p>
          <a:p>
            <a:pPr marL="285750" indent="-285750">
              <a:buBlip>
                <a:blip r:embed="rId3"/>
              </a:buBlip>
            </a:pPr>
            <a:r>
              <a:rPr lang="uk-UA" b="1" dirty="0" smtClean="0">
                <a:latin typeface="Segoe Print" pitchFamily="2" charset="0"/>
              </a:rPr>
              <a:t>відновлюється </a:t>
            </a:r>
            <a:r>
              <a:rPr lang="uk-UA" b="1" dirty="0" err="1">
                <a:latin typeface="Segoe Print" pitchFamily="2" charset="0"/>
              </a:rPr>
              <a:t>активність </a:t>
            </a:r>
            <a:r>
              <a:rPr lang="uk-UA" b="1" dirty="0" err="1" smtClean="0">
                <a:latin typeface="Segoe Print" pitchFamily="2" charset="0"/>
              </a:rPr>
              <a:t>РН</a:t>
            </a:r>
            <a:r>
              <a:rPr lang="uk-UA" b="1" dirty="0" smtClean="0">
                <a:latin typeface="Segoe Print" pitchFamily="2" charset="0"/>
              </a:rPr>
              <a:t>К-полімераз</a:t>
            </a:r>
            <a:r>
              <a:rPr lang="uk-UA" b="1" dirty="0">
                <a:latin typeface="Segoe Print" pitchFamily="2" charset="0"/>
              </a:rPr>
              <a:t> </a:t>
            </a:r>
            <a:r>
              <a:rPr lang="uk-UA" b="1" dirty="0" smtClean="0">
                <a:latin typeface="Segoe Print" pitchFamily="2" charset="0"/>
              </a:rPr>
              <a:t>в </a:t>
            </a:r>
            <a:r>
              <a:rPr lang="uk-UA" b="1" dirty="0">
                <a:latin typeface="Segoe Print" pitchFamily="2" charset="0"/>
              </a:rPr>
              <a:t>клітині і починають експресуватися </a:t>
            </a:r>
            <a:r>
              <a:rPr lang="uk-UA" b="1" dirty="0" smtClean="0">
                <a:latin typeface="Segoe Print" pitchFamily="2" charset="0"/>
              </a:rPr>
              <a:t>гени</a:t>
            </a:r>
            <a:endParaRPr lang="ru-RU" b="1" dirty="0">
              <a:latin typeface="Segoe Print" pitchFamily="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56225" y="414635"/>
            <a:ext cx="3621504" cy="923330"/>
          </a:xfrm>
          <a:prstGeom prst="rect">
            <a:avLst/>
          </a:prstGeom>
          <a:solidFill>
            <a:srgbClr val="FFCCFF"/>
          </a:solidFill>
          <a:ln w="38100">
            <a:solidFill>
              <a:srgbClr val="FF0000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</a:rPr>
              <a:t>Телофаза</a:t>
            </a:r>
            <a:endParaRPr lang="ru-RU" sz="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egoe Print" pitchFamily="2" charset="0"/>
            </a:endParaRPr>
          </a:p>
        </p:txBody>
      </p:sp>
      <p:pic>
        <p:nvPicPr>
          <p:cNvPr id="5" name="Picture 2" descr="C:\Users\user\Desktop\лого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8812" y="6549231"/>
            <a:ext cx="2628904" cy="308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1940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Річна декларація про майновий стан і доходи за 2019 рік подається до 1  липня 2020 | Настасівська громад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3882" y="185737"/>
            <a:ext cx="4314825" cy="575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535993" y="592893"/>
            <a:ext cx="3641595" cy="84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09600" y="1198244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uk-UA" b="1" dirty="0" smtClean="0">
                <a:latin typeface="Segoe Print" pitchFamily="2" charset="0"/>
              </a:rPr>
              <a:t>забезпечує </a:t>
            </a:r>
            <a:r>
              <a:rPr lang="uk-UA" b="1" dirty="0">
                <a:latin typeface="Segoe Print" pitchFamily="2" charset="0"/>
              </a:rPr>
              <a:t>точний розподіл спадкового матеріалу між двома дочірніми клітинами</a:t>
            </a:r>
            <a:r>
              <a:rPr lang="uk-UA" b="1" dirty="0" smtClean="0">
                <a:latin typeface="Segoe Print" pitchFamily="2" charset="0"/>
              </a:rPr>
              <a:t>;</a:t>
            </a:r>
          </a:p>
          <a:p>
            <a:pPr marL="342900" indent="-342900">
              <a:buFont typeface="+mj-lt"/>
              <a:buAutoNum type="arabicPeriod"/>
            </a:pPr>
            <a:endParaRPr lang="uk-UA" b="1" dirty="0" smtClean="0">
              <a:latin typeface="Segoe Print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uk-UA" b="1" dirty="0" smtClean="0">
                <a:latin typeface="Segoe Print" pitchFamily="2" charset="0"/>
              </a:rPr>
              <a:t>забезпечує </a:t>
            </a:r>
            <a:r>
              <a:rPr lang="uk-UA" b="1" dirty="0">
                <a:latin typeface="Segoe Print" pitchFamily="2" charset="0"/>
              </a:rPr>
              <a:t>сталість каріотипу під час нестатевого розмноження; </a:t>
            </a:r>
            <a:endParaRPr lang="uk-UA" b="1" dirty="0" smtClean="0">
              <a:latin typeface="Segoe Print" pitchFamily="2" charset="0"/>
            </a:endParaRPr>
          </a:p>
          <a:p>
            <a:pPr marL="342900" indent="-342900">
              <a:buFont typeface="+mj-lt"/>
              <a:buAutoNum type="arabicPeriod"/>
            </a:pPr>
            <a:endParaRPr lang="uk-UA" b="1" dirty="0" smtClean="0">
              <a:latin typeface="Segoe Print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uk-UA" b="1" dirty="0" smtClean="0">
                <a:latin typeface="Segoe Print" pitchFamily="2" charset="0"/>
              </a:rPr>
              <a:t>лежить </a:t>
            </a:r>
            <a:r>
              <a:rPr lang="uk-UA" b="1" dirty="0">
                <a:latin typeface="Segoe Print" pitchFamily="2" charset="0"/>
              </a:rPr>
              <a:t>в основі нестатевого розмноження, регенерації, росту організмів.</a:t>
            </a:r>
            <a:endParaRPr lang="ru-RU" b="1" dirty="0">
              <a:latin typeface="Segoe Print" pitchFamily="2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1502" y="293172"/>
            <a:ext cx="70647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>
                <a:solidFill>
                  <a:srgbClr val="FF0000"/>
                </a:solidFill>
                <a:latin typeface="Segoe Print" pitchFamily="2" charset="0"/>
              </a:rPr>
              <a:t>Біологічне значення мітозу: </a:t>
            </a:r>
            <a:endParaRPr lang="ru-RU" sz="3600" b="1" dirty="0">
              <a:solidFill>
                <a:srgbClr val="FF0000"/>
              </a:solidFill>
              <a:latin typeface="Segoe Print" pitchFamily="2" charset="0"/>
            </a:endParaRPr>
          </a:p>
        </p:txBody>
      </p:sp>
      <p:pic>
        <p:nvPicPr>
          <p:cNvPr id="7" name="Picture 2" descr="C:\Users\user\Desktop\лого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8812" y="6549231"/>
            <a:ext cx="2628904" cy="308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2900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Солнце Небо Светить - Бесплатная векторная графика на Pixaba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80" r="24051"/>
          <a:stretch/>
        </p:blipFill>
        <p:spPr bwMode="auto">
          <a:xfrm>
            <a:off x="7908032" y="-9153"/>
            <a:ext cx="4283968" cy="3867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05064" y="1263074"/>
            <a:ext cx="897232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b="1" cap="none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</a:rPr>
              <a:t>Дякую</a:t>
            </a:r>
            <a:r>
              <a:rPr lang="ru-RU" sz="80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</a:rPr>
              <a:t> за </a:t>
            </a:r>
            <a:r>
              <a:rPr lang="ru-RU" sz="8000" b="1" cap="none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</a:rPr>
              <a:t>увагу</a:t>
            </a:r>
            <a:r>
              <a:rPr lang="ru-RU" sz="80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</a:rPr>
              <a:t>!</a:t>
            </a:r>
            <a:endParaRPr lang="ru-RU" sz="80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egoe Print" pitchFamily="2" charset="0"/>
            </a:endParaRPr>
          </a:p>
        </p:txBody>
      </p:sp>
      <p:pic>
        <p:nvPicPr>
          <p:cNvPr id="3" name="Picture 2" descr="C:\Users\user\Desktop\лого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8812" y="6549231"/>
            <a:ext cx="2628904" cy="308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616891" y="3244334"/>
            <a:ext cx="50683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В</a:t>
            </a:r>
            <a:r>
              <a:rPr lang="uk-UA" dirty="0" smtClean="0"/>
              <a:t>іде за темою можна переглянути за посиланням</a:t>
            </a:r>
          </a:p>
          <a:p>
            <a:r>
              <a:rPr lang="en-US" dirty="0" smtClean="0"/>
              <a:t>https</a:t>
            </a:r>
            <a:r>
              <a:rPr lang="en-US" dirty="0"/>
              <a:t>://www.youtube.com/watch?v=c0BeO-bgWfE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1091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30890" y="436992"/>
            <a:ext cx="6341410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Calibri" panose="020F0502020204030204" pitchFamily="34" charset="0"/>
              </a:rPr>
              <a:t>Поділ клітин </a:t>
            </a:r>
            <a:r>
              <a:rPr lang="uk-UA" sz="2000" b="1" dirty="0">
                <a:solidFill>
                  <a:srgbClr val="000000"/>
                </a:solidFill>
                <a:latin typeface="Segoe Print" panose="02000600000000000000" pitchFamily="2" charset="0"/>
                <a:ea typeface="Calibri" panose="020F0502020204030204" pitchFamily="34" charset="0"/>
              </a:rPr>
              <a:t>- сукупність процесів, унаслідок яких спадкова інформація клітини передається наступному поколінню клітин.</a:t>
            </a:r>
            <a:endParaRPr lang="uk-UA" sz="2000" b="1" dirty="0">
              <a:latin typeface="Segoe Print" panose="02000600000000000000" pitchFamily="2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06" y="1760410"/>
            <a:ext cx="7147916" cy="4063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7131" y="436992"/>
            <a:ext cx="4043363" cy="4914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8" name="TextBox 2057"/>
          <p:cNvSpPr txBox="1"/>
          <p:nvPr/>
        </p:nvSpPr>
        <p:spPr>
          <a:xfrm>
            <a:off x="6772275" y="5724525"/>
            <a:ext cx="5305425" cy="4616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Поділ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навпіл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, </a:t>
            </a:r>
            <a:r>
              <a:rPr lang="ru-RU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або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б</a:t>
            </a:r>
            <a:r>
              <a:rPr lang="uk-UA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інарний</a:t>
            </a:r>
            <a:r>
              <a:rPr lang="uk-UA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поділ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pic>
        <p:nvPicPr>
          <p:cNvPr id="2050" name="Picture 2" descr="C:\Users\user\Desktop\лого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8812" y="6549231"/>
            <a:ext cx="2628904" cy="308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У Новгороді-Сіверському у питній воді виявлена кишкова паличка – ЧЕline |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89" y="5447157"/>
            <a:ext cx="1653111" cy="11020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" name="TextBox 2"/>
          <p:cNvSpPr txBox="1"/>
          <p:nvPr/>
        </p:nvSpPr>
        <p:spPr>
          <a:xfrm>
            <a:off x="1943100" y="5724525"/>
            <a:ext cx="3052439" cy="615553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err="1" smtClean="0">
                <a:latin typeface="Segoe Print" pitchFamily="2" charset="0"/>
              </a:rPr>
              <a:t>Кишкова</a:t>
            </a:r>
            <a:r>
              <a:rPr lang="ru-RU" sz="1600" b="1" dirty="0" smtClean="0">
                <a:latin typeface="Segoe Print" pitchFamily="2" charset="0"/>
              </a:rPr>
              <a:t> </a:t>
            </a:r>
            <a:r>
              <a:rPr lang="ru-RU" sz="1600" b="1" dirty="0" err="1" smtClean="0">
                <a:latin typeface="Segoe Print" pitchFamily="2" charset="0"/>
              </a:rPr>
              <a:t>паличка</a:t>
            </a:r>
            <a:endParaRPr lang="ru-RU" sz="1600" b="1" dirty="0" smtClean="0">
              <a:latin typeface="Segoe Print" pitchFamily="2" charset="0"/>
            </a:endParaRPr>
          </a:p>
          <a:p>
            <a:pPr algn="ctr"/>
            <a:r>
              <a:rPr lang="uk-UA" sz="1600" b="1" dirty="0" smtClean="0">
                <a:latin typeface="Segoe Print" pitchFamily="2" charset="0"/>
              </a:rPr>
              <a:t>Ділиться кожні 20-30 хв</a:t>
            </a:r>
            <a:r>
              <a:rPr lang="uk-UA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545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058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ДОСТУП ДО ШКОЛИ: ЩО ТАКЕ ПУБЛІЧНА ІНФОРМАЦІЯ ПРО ОСВІТУ ТА ЯК ЇЇ ОТРИМАТИ?  | НС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50" r="19987"/>
          <a:stretch/>
        </p:blipFill>
        <p:spPr bwMode="auto">
          <a:xfrm>
            <a:off x="8991599" y="1477565"/>
            <a:ext cx="3124199" cy="3897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user\Desktop\видео\Безымянны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83" y="209575"/>
            <a:ext cx="3096344" cy="3584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35408" y="3982997"/>
            <a:ext cx="3241217" cy="1477328"/>
          </a:xfrm>
          <a:prstGeom prst="rect">
            <a:avLst/>
          </a:prstGeom>
          <a:solidFill>
            <a:srgbClr val="CCFFFF"/>
          </a:solidFill>
          <a:ln w="3810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b="1" dirty="0" err="1" smtClean="0">
                <a:latin typeface="Segoe Print" pitchFamily="2" charset="0"/>
              </a:rPr>
              <a:t>Еукаріотичні</a:t>
            </a:r>
            <a:r>
              <a:rPr lang="uk-UA" b="1" dirty="0" smtClean="0">
                <a:latin typeface="Segoe Print" pitchFamily="2" charset="0"/>
              </a:rPr>
              <a:t> клітини (рослин, тварин, грибів) мають </a:t>
            </a:r>
            <a:r>
              <a:rPr lang="uk-UA" b="1" dirty="0">
                <a:latin typeface="Segoe Print" pitchFamily="2" charset="0"/>
              </a:rPr>
              <a:t>ядро з парним (диплоїдним) набором </a:t>
            </a:r>
            <a:r>
              <a:rPr lang="uk-UA" b="1" dirty="0" smtClean="0">
                <a:latin typeface="Segoe Print" pitchFamily="2" charset="0"/>
              </a:rPr>
              <a:t>хромосом (2</a:t>
            </a:r>
            <a:r>
              <a:rPr lang="en-US" b="1" dirty="0" smtClean="0">
                <a:latin typeface="Segoe Print" pitchFamily="2" charset="0"/>
              </a:rPr>
              <a:t>n)</a:t>
            </a:r>
            <a:r>
              <a:rPr lang="uk-UA" b="1" dirty="0" smtClean="0">
                <a:latin typeface="Segoe Print" pitchFamily="2" charset="0"/>
              </a:rPr>
              <a:t>.</a:t>
            </a:r>
            <a:endParaRPr lang="ru-RU" b="1" dirty="0">
              <a:latin typeface="Segoe Print" pitchFamily="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46026" y="219785"/>
            <a:ext cx="8679273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latin typeface="Segoe Print" pitchFamily="2" charset="0"/>
              </a:rPr>
              <a:t>Основними </a:t>
            </a:r>
            <a:r>
              <a:rPr lang="uk-UA" sz="2000" b="1" dirty="0">
                <a:latin typeface="Segoe Print" pitchFamily="2" charset="0"/>
              </a:rPr>
              <a:t>типами поділу </a:t>
            </a:r>
            <a:r>
              <a:rPr lang="uk-UA" sz="2000" b="1" dirty="0" err="1">
                <a:latin typeface="Segoe Print" pitchFamily="2" charset="0"/>
              </a:rPr>
              <a:t>еукаріотичних</a:t>
            </a:r>
            <a:r>
              <a:rPr lang="uk-UA" sz="2000" b="1" dirty="0">
                <a:latin typeface="Segoe Print" pitchFamily="2" charset="0"/>
              </a:rPr>
              <a:t> клітин є поділ шляхом </a:t>
            </a:r>
            <a:r>
              <a:rPr lang="uk-UA" sz="2000" b="1" u="sng" dirty="0">
                <a:solidFill>
                  <a:srgbClr val="FF0000"/>
                </a:solidFill>
                <a:latin typeface="Segoe Print" pitchFamily="2" charset="0"/>
              </a:rPr>
              <a:t>мітозу</a:t>
            </a:r>
            <a:r>
              <a:rPr lang="uk-UA" sz="2000" b="1" dirty="0">
                <a:latin typeface="Segoe Print" pitchFamily="2" charset="0"/>
              </a:rPr>
              <a:t> й </a:t>
            </a:r>
            <a:r>
              <a:rPr lang="uk-UA" sz="2000" b="1" u="sng" dirty="0">
                <a:solidFill>
                  <a:srgbClr val="FF0000"/>
                </a:solidFill>
                <a:latin typeface="Segoe Print" pitchFamily="2" charset="0"/>
              </a:rPr>
              <a:t>мейозу</a:t>
            </a:r>
            <a:r>
              <a:rPr lang="uk-UA" sz="2000" b="1" dirty="0">
                <a:latin typeface="Segoe Print" pitchFamily="2" charset="0"/>
              </a:rPr>
              <a:t>. </a:t>
            </a:r>
            <a:endParaRPr lang="ru-RU" sz="2000" b="1" dirty="0">
              <a:latin typeface="Segoe Print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2875" y="1563290"/>
            <a:ext cx="541972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Мітоз</a:t>
            </a:r>
            <a:r>
              <a:rPr lang="uk-UA" sz="2000" b="1" dirty="0">
                <a:latin typeface="Segoe Print" pitchFamily="2" charset="0"/>
              </a:rPr>
              <a:t> </a:t>
            </a:r>
            <a:r>
              <a:rPr lang="uk-UA" sz="2000" b="1" dirty="0" smtClean="0">
                <a:latin typeface="Segoe Print" pitchFamily="2" charset="0"/>
              </a:rPr>
              <a:t>- </a:t>
            </a:r>
            <a:r>
              <a:rPr lang="uk-UA" sz="2000" b="1" dirty="0">
                <a:latin typeface="Segoe Print" pitchFamily="2" charset="0"/>
              </a:rPr>
              <a:t>поділ, за якого з однієї материнської клітини утворюються дві дочірні клітини з таким самим набором </a:t>
            </a:r>
            <a:r>
              <a:rPr lang="uk-UA" sz="2000" b="1" dirty="0" smtClean="0">
                <a:latin typeface="Segoe Print" pitchFamily="2" charset="0"/>
              </a:rPr>
              <a:t>хромосом</a:t>
            </a:r>
            <a:r>
              <a:rPr lang="uk-UA" sz="2000" b="1" dirty="0">
                <a:latin typeface="Segoe Print" pitchFamily="2" charset="0"/>
              </a:rPr>
              <a:t> </a:t>
            </a:r>
            <a:r>
              <a:rPr lang="uk-UA" sz="2000" b="1" dirty="0" smtClean="0">
                <a:latin typeface="Segoe Print" pitchFamily="2" charset="0"/>
              </a:rPr>
              <a:t>(ріст, регенерація, нестатеве </a:t>
            </a:r>
            <a:r>
              <a:rPr lang="uk-UA" sz="2000" b="1" dirty="0">
                <a:latin typeface="Segoe Print" pitchFamily="2" charset="0"/>
              </a:rPr>
              <a:t>розмноження </a:t>
            </a:r>
            <a:r>
              <a:rPr lang="uk-UA" sz="2000" b="1" dirty="0" smtClean="0">
                <a:latin typeface="Segoe Print" pitchFamily="2" charset="0"/>
              </a:rPr>
              <a:t>еукаріотів). </a:t>
            </a:r>
            <a:endParaRPr lang="ru-RU" sz="2000" b="1" dirty="0">
              <a:latin typeface="Segoe Print" pitchFamily="2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2874" y="3794067"/>
            <a:ext cx="541972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Мейоз</a:t>
            </a:r>
            <a:r>
              <a:rPr lang="uk-UA" sz="2000" b="1" dirty="0">
                <a:latin typeface="Segoe Print" pitchFamily="2" charset="0"/>
              </a:rPr>
              <a:t> - поділ, за якого з однієї материнської клітини утворюються дочірні клітини з половинним </a:t>
            </a:r>
            <a:endParaRPr lang="en-US" sz="2000" b="1" dirty="0" smtClean="0">
              <a:latin typeface="Segoe Print" pitchFamily="2" charset="0"/>
            </a:endParaRPr>
          </a:p>
          <a:p>
            <a:pPr algn="ctr"/>
            <a:r>
              <a:rPr lang="uk-UA" sz="2000" b="1" dirty="0" smtClean="0">
                <a:latin typeface="Segoe Print" pitchFamily="2" charset="0"/>
              </a:rPr>
              <a:t>(</a:t>
            </a:r>
            <a:r>
              <a:rPr lang="uk-UA" sz="2000" b="1" dirty="0" err="1" smtClean="0">
                <a:latin typeface="Segoe Print" pitchFamily="2" charset="0"/>
              </a:rPr>
              <a:t>гаплоїдним</a:t>
            </a:r>
            <a:r>
              <a:rPr lang="uk-UA" sz="2000" b="1" dirty="0" smtClean="0">
                <a:latin typeface="Segoe Print" pitchFamily="2" charset="0"/>
              </a:rPr>
              <a:t> – 1</a:t>
            </a:r>
            <a:r>
              <a:rPr lang="en-US" sz="2000" b="1" dirty="0" smtClean="0">
                <a:latin typeface="Segoe Print" pitchFamily="2" charset="0"/>
              </a:rPr>
              <a:t>n</a:t>
            </a:r>
            <a:r>
              <a:rPr lang="uk-UA" sz="2000" b="1" dirty="0" smtClean="0">
                <a:latin typeface="Segoe Print" pitchFamily="2" charset="0"/>
              </a:rPr>
              <a:t>) </a:t>
            </a:r>
            <a:r>
              <a:rPr lang="uk-UA" sz="2000" b="1" dirty="0">
                <a:latin typeface="Segoe Print" pitchFamily="2" charset="0"/>
              </a:rPr>
              <a:t>набором хромосом і видозміненою спадковою </a:t>
            </a:r>
            <a:r>
              <a:rPr lang="uk-UA" sz="2000" b="1" dirty="0" smtClean="0">
                <a:latin typeface="Segoe Print" pitchFamily="2" charset="0"/>
              </a:rPr>
              <a:t>інформацією</a:t>
            </a:r>
            <a:r>
              <a:rPr lang="uk-UA" sz="2000" b="1" dirty="0">
                <a:latin typeface="Segoe Print" pitchFamily="2" charset="0"/>
              </a:rPr>
              <a:t> </a:t>
            </a:r>
            <a:r>
              <a:rPr lang="uk-UA" sz="2000" b="1" dirty="0" smtClean="0">
                <a:latin typeface="Segoe Print" pitchFamily="2" charset="0"/>
              </a:rPr>
              <a:t>(виникнення гамет, які забезпечують статеве розмноження).</a:t>
            </a:r>
            <a:endParaRPr lang="ru-RU" sz="2000" b="1" dirty="0">
              <a:latin typeface="Segoe Print" pitchFamily="2" charset="0"/>
            </a:endParaRPr>
          </a:p>
        </p:txBody>
      </p:sp>
      <p:pic>
        <p:nvPicPr>
          <p:cNvPr id="8" name="Picture 2" descr="C:\Users\user\Desktop\лого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8812" y="6549231"/>
            <a:ext cx="2628904" cy="308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0026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0" descr="Восклицательный знак картинки, стоковые фото Восклицательный знак |  Depositphotos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89" r="37325"/>
          <a:stretch/>
        </p:blipFill>
        <p:spPr bwMode="auto">
          <a:xfrm>
            <a:off x="4648200" y="3592214"/>
            <a:ext cx="1010192" cy="3079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Blank Sheet Of Notebook Stock Photo - Download Image Now - iStoc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9"/>
          <a:stretch/>
        </p:blipFill>
        <p:spPr bwMode="auto">
          <a:xfrm>
            <a:off x="0" y="0"/>
            <a:ext cx="4648200" cy="3241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0375" y="610235"/>
            <a:ext cx="37973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uk-UA" sz="2000" b="1" dirty="0">
                <a:solidFill>
                  <a:srgbClr val="FF0000"/>
                </a:solidFill>
                <a:latin typeface="Segoe Print" pitchFamily="2" charset="0"/>
              </a:rPr>
              <a:t>Клітинний цикл</a:t>
            </a:r>
            <a:r>
              <a:rPr lang="uk-UA" sz="2000" b="1" dirty="0">
                <a:latin typeface="Segoe Print" pitchFamily="2" charset="0"/>
              </a:rPr>
              <a:t> — це послідовність подій, що відбуваються між утворенням певної клітини та її поділом на дочірні</a:t>
            </a:r>
            <a:r>
              <a:rPr lang="uk-UA" sz="2000" b="1" dirty="0" smtClean="0">
                <a:latin typeface="Segoe Print" pitchFamily="2" charset="0"/>
              </a:rPr>
              <a:t>.</a:t>
            </a:r>
            <a:endParaRPr lang="ru-RU" sz="2000" b="1" dirty="0">
              <a:latin typeface="Segoe Print" pitchFamily="2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848225" y="312738"/>
            <a:ext cx="6762750" cy="707886"/>
          </a:xfrm>
          <a:prstGeom prst="rect">
            <a:avLst/>
          </a:prstGeom>
          <a:solidFill>
            <a:srgbClr val="FFCCFF"/>
          </a:solidFill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0" algn="ctr" fontAlgn="base"/>
            <a:r>
              <a:rPr lang="uk-UA" sz="2000" b="1" dirty="0">
                <a:solidFill>
                  <a:prstClr val="black"/>
                </a:solidFill>
                <a:latin typeface="Segoe Print" pitchFamily="2" charset="0"/>
              </a:rPr>
              <a:t>Основними етапами клітинного циклу є </a:t>
            </a:r>
            <a:r>
              <a:rPr lang="uk-UA" sz="2000" b="1" dirty="0">
                <a:solidFill>
                  <a:srgbClr val="FF0000"/>
                </a:solidFill>
                <a:latin typeface="Segoe Print" pitchFamily="2" charset="0"/>
              </a:rPr>
              <a:t>інтерфаза</a:t>
            </a:r>
            <a:r>
              <a:rPr lang="uk-UA" sz="2000" b="1" dirty="0">
                <a:solidFill>
                  <a:prstClr val="black"/>
                </a:solidFill>
                <a:latin typeface="Segoe Print" pitchFamily="2" charset="0"/>
              </a:rPr>
              <a:t> і </a:t>
            </a:r>
            <a:r>
              <a:rPr lang="uk-UA" sz="2000" b="1" dirty="0">
                <a:solidFill>
                  <a:srgbClr val="FF0000"/>
                </a:solidFill>
                <a:latin typeface="Segoe Print" pitchFamily="2" charset="0"/>
              </a:rPr>
              <a:t>мітоз</a:t>
            </a:r>
            <a:r>
              <a:rPr lang="uk-UA" sz="2000" b="1" dirty="0">
                <a:solidFill>
                  <a:prstClr val="black"/>
                </a:solidFill>
                <a:latin typeface="Segoe Print" pitchFamily="2" charset="0"/>
              </a:rPr>
              <a:t>.</a:t>
            </a:r>
            <a:endParaRPr lang="ru-RU" sz="2000" b="1" dirty="0">
              <a:solidFill>
                <a:prstClr val="black"/>
              </a:solidFill>
              <a:latin typeface="Segoe Print" pitchFamily="2" charset="0"/>
            </a:endParaRPr>
          </a:p>
        </p:txBody>
      </p:sp>
      <p:sp>
        <p:nvSpPr>
          <p:cNvPr id="4" name="AutoShape 2" descr="Лист блокнота: стоковые векторные изображения, иллюстрации |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Лист блокнота: стоковые векторные изображения, иллюстрации | Depositphoto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Лист блокнота: стоковые векторные изображения, иллюстрации | Depositphoto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Лист блокнота: стоковые векторные изображения, иллюстрации | Depositphotos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0" descr="Лист блокнота: стоковые векторные изображения, иллюстрации | Depositphotos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2" descr="Лист блокнота: стоковые векторные изображения, иллюстрации | Depositphotos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Picture 2" descr="№7. Одноклітинні організми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01"/>
          <a:stretch/>
        </p:blipFill>
        <p:spPr bwMode="auto">
          <a:xfrm>
            <a:off x="831850" y="3241844"/>
            <a:ext cx="2825750" cy="1996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379412" y="5238615"/>
            <a:ext cx="37306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latin typeface="Segoe Print" pitchFamily="2" charset="0"/>
              </a:rPr>
              <a:t>клітинний </a:t>
            </a:r>
            <a:r>
              <a:rPr lang="uk-UA" b="1" dirty="0" smtClean="0">
                <a:latin typeface="Segoe Print" pitchFamily="2" charset="0"/>
              </a:rPr>
              <a:t>цикл одноклітинних організмів </a:t>
            </a:r>
            <a:r>
              <a:rPr lang="uk-UA" b="1" dirty="0">
                <a:latin typeface="Segoe Print" pitchFamily="2" charset="0"/>
              </a:rPr>
              <a:t>співпадає з життям особини</a:t>
            </a:r>
            <a:endParaRPr lang="ru-RU" b="1" dirty="0">
              <a:latin typeface="Segoe Print" pitchFamily="2" charset="0"/>
            </a:endParaRPr>
          </a:p>
        </p:txBody>
      </p:sp>
      <p:pic>
        <p:nvPicPr>
          <p:cNvPr id="3088" name="Picture 16" descr="Види епітеліальної тканини. Ознаки епітеліальної тканини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106189"/>
            <a:ext cx="3333750" cy="248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8086725" y="1333539"/>
            <a:ext cx="40005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latin typeface="Segoe Print" pitchFamily="2" charset="0"/>
              </a:rPr>
              <a:t>У тканинах, які безперервно розмножуються, клітинний цикл співпадає з мітотичним циклом і складається з трьох стадій (</a:t>
            </a:r>
            <a:r>
              <a:rPr lang="uk-UA" b="1" dirty="0">
                <a:solidFill>
                  <a:srgbClr val="FF0000"/>
                </a:solidFill>
                <a:latin typeface="Segoe Print" pitchFamily="2" charset="0"/>
              </a:rPr>
              <a:t>інтерфази, мітозу та цитотомії</a:t>
            </a:r>
            <a:r>
              <a:rPr lang="uk-UA" b="1" dirty="0" smtClean="0">
                <a:latin typeface="Segoe Print" pitchFamily="2" charset="0"/>
              </a:rPr>
              <a:t>),</a:t>
            </a:r>
            <a:r>
              <a:rPr lang="uk-UA" dirty="0"/>
              <a:t> </a:t>
            </a:r>
            <a:r>
              <a:rPr lang="uk-UA" dirty="0" smtClean="0"/>
              <a:t> </a:t>
            </a:r>
            <a:r>
              <a:rPr lang="uk-UA" b="1" dirty="0">
                <a:latin typeface="Segoe Print" pitchFamily="2" charset="0"/>
              </a:rPr>
              <a:t>які послідовно змінюють одна </a:t>
            </a:r>
            <a:r>
              <a:rPr lang="uk-UA" b="1" dirty="0" smtClean="0">
                <a:latin typeface="Segoe Print" pitchFamily="2" charset="0"/>
              </a:rPr>
              <a:t>одну.</a:t>
            </a:r>
            <a:endParaRPr lang="ru-RU" b="1" dirty="0">
              <a:latin typeface="Segoe Print" pitchFamily="2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086724" y="4031138"/>
            <a:ext cx="4000501" cy="20313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err="1">
                <a:solidFill>
                  <a:srgbClr val="FF0000"/>
                </a:solidFill>
                <a:latin typeface="Segoe Print" pitchFamily="2" charset="0"/>
              </a:rPr>
              <a:t>Цитокінез</a:t>
            </a:r>
            <a:r>
              <a:rPr lang="ru-RU" b="1" dirty="0">
                <a:solidFill>
                  <a:srgbClr val="FF0000"/>
                </a:solidFill>
                <a:latin typeface="Segoe Print" pitchFamily="2" charset="0"/>
              </a:rPr>
              <a:t> (</a:t>
            </a:r>
            <a:r>
              <a:rPr lang="ru-RU" b="1" dirty="0" err="1">
                <a:solidFill>
                  <a:srgbClr val="FF0000"/>
                </a:solidFill>
                <a:latin typeface="Segoe Print" pitchFamily="2" charset="0"/>
              </a:rPr>
              <a:t>або</a:t>
            </a:r>
            <a:r>
              <a:rPr lang="ru-RU" b="1" dirty="0">
                <a:solidFill>
                  <a:srgbClr val="FF0000"/>
                </a:solidFill>
                <a:latin typeface="Segoe Print" pitchFamily="2" charset="0"/>
              </a:rPr>
              <a:t> </a:t>
            </a:r>
            <a:r>
              <a:rPr lang="ru-RU" b="1" dirty="0" err="1">
                <a:solidFill>
                  <a:srgbClr val="FF0000"/>
                </a:solidFill>
                <a:latin typeface="Segoe Print" pitchFamily="2" charset="0"/>
              </a:rPr>
              <a:t>цитотомія</a:t>
            </a:r>
            <a:r>
              <a:rPr lang="ru-RU" b="1" dirty="0">
                <a:solidFill>
                  <a:srgbClr val="FF0000"/>
                </a:solidFill>
                <a:latin typeface="Segoe Print" pitchFamily="2" charset="0"/>
              </a:rPr>
              <a:t>)</a:t>
            </a:r>
            <a:r>
              <a:rPr lang="ru-RU" b="1" dirty="0">
                <a:latin typeface="Segoe Print" pitchFamily="2" charset="0"/>
              </a:rPr>
              <a:t> — </a:t>
            </a:r>
            <a:r>
              <a:rPr lang="ru-RU" b="1" dirty="0" err="1">
                <a:latin typeface="Segoe Print" pitchFamily="2" charset="0"/>
              </a:rPr>
              <a:t>поділ</a:t>
            </a:r>
            <a:r>
              <a:rPr lang="ru-RU" b="1" dirty="0">
                <a:latin typeface="Segoe Print" pitchFamily="2" charset="0"/>
              </a:rPr>
              <a:t> </a:t>
            </a:r>
            <a:r>
              <a:rPr lang="ru-RU" b="1" dirty="0" err="1">
                <a:latin typeface="Segoe Print" pitchFamily="2" charset="0"/>
              </a:rPr>
              <a:t>тіла</a:t>
            </a:r>
            <a:r>
              <a:rPr lang="ru-RU" b="1" dirty="0">
                <a:latin typeface="Segoe Print" pitchFamily="2" charset="0"/>
              </a:rPr>
              <a:t> </a:t>
            </a:r>
            <a:r>
              <a:rPr lang="ru-RU" b="1" dirty="0" err="1">
                <a:latin typeface="Segoe Print" pitchFamily="2" charset="0"/>
              </a:rPr>
              <a:t>еукаріотичної</a:t>
            </a:r>
            <a:r>
              <a:rPr lang="ru-RU" b="1" dirty="0">
                <a:latin typeface="Segoe Print" pitchFamily="2" charset="0"/>
              </a:rPr>
              <a:t> </a:t>
            </a:r>
            <a:r>
              <a:rPr lang="ru-RU" b="1" dirty="0" err="1">
                <a:latin typeface="Segoe Print" pitchFamily="2" charset="0"/>
              </a:rPr>
              <a:t>клітини</a:t>
            </a:r>
            <a:r>
              <a:rPr lang="ru-RU" b="1" dirty="0">
                <a:latin typeface="Segoe Print" pitchFamily="2" charset="0"/>
              </a:rPr>
              <a:t>. </a:t>
            </a:r>
            <a:r>
              <a:rPr lang="ru-RU" b="1" dirty="0" err="1">
                <a:latin typeface="Segoe Print" pitchFamily="2" charset="0"/>
              </a:rPr>
              <a:t>Цитокінез</a:t>
            </a:r>
            <a:r>
              <a:rPr lang="ru-RU" b="1" dirty="0">
                <a:latin typeface="Segoe Print" pitchFamily="2" charset="0"/>
              </a:rPr>
              <a:t> </a:t>
            </a:r>
            <a:r>
              <a:rPr lang="ru-RU" b="1" dirty="0" err="1">
                <a:latin typeface="Segoe Print" pitchFamily="2" charset="0"/>
              </a:rPr>
              <a:t>зазвичай</a:t>
            </a:r>
            <a:r>
              <a:rPr lang="ru-RU" b="1" dirty="0">
                <a:latin typeface="Segoe Print" pitchFamily="2" charset="0"/>
              </a:rPr>
              <a:t> </a:t>
            </a:r>
            <a:r>
              <a:rPr lang="ru-RU" b="1" dirty="0" err="1">
                <a:latin typeface="Segoe Print" pitchFamily="2" charset="0"/>
              </a:rPr>
              <a:t>відбувається</a:t>
            </a:r>
            <a:r>
              <a:rPr lang="ru-RU" b="1" dirty="0">
                <a:latin typeface="Segoe Print" pitchFamily="2" charset="0"/>
              </a:rPr>
              <a:t> </a:t>
            </a:r>
            <a:r>
              <a:rPr lang="ru-RU" b="1" dirty="0" err="1">
                <a:latin typeface="Segoe Print" pitchFamily="2" charset="0"/>
              </a:rPr>
              <a:t>після</a:t>
            </a:r>
            <a:r>
              <a:rPr lang="ru-RU" b="1" dirty="0">
                <a:latin typeface="Segoe Print" pitchFamily="2" charset="0"/>
              </a:rPr>
              <a:t> того, як </a:t>
            </a:r>
            <a:r>
              <a:rPr lang="ru-RU" b="1" dirty="0" err="1">
                <a:latin typeface="Segoe Print" pitchFamily="2" charset="0"/>
              </a:rPr>
              <a:t>клітина</a:t>
            </a:r>
            <a:r>
              <a:rPr lang="ru-RU" b="1" dirty="0">
                <a:latin typeface="Segoe Print" pitchFamily="2" charset="0"/>
              </a:rPr>
              <a:t> </a:t>
            </a:r>
            <a:r>
              <a:rPr lang="ru-RU" b="1" dirty="0" err="1">
                <a:latin typeface="Segoe Print" pitchFamily="2" charset="0"/>
              </a:rPr>
              <a:t>зазнала</a:t>
            </a:r>
            <a:r>
              <a:rPr lang="ru-RU" b="1" dirty="0">
                <a:latin typeface="Segoe Print" pitchFamily="2" charset="0"/>
              </a:rPr>
              <a:t> </a:t>
            </a:r>
            <a:r>
              <a:rPr lang="ru-RU" b="1" dirty="0" err="1">
                <a:latin typeface="Segoe Print" pitchFamily="2" charset="0"/>
              </a:rPr>
              <a:t>поділ</a:t>
            </a:r>
            <a:r>
              <a:rPr lang="ru-RU" b="1" dirty="0">
                <a:latin typeface="Segoe Print" pitchFamily="2" charset="0"/>
              </a:rPr>
              <a:t> ядра (</a:t>
            </a:r>
            <a:r>
              <a:rPr lang="ru-RU" b="1" dirty="0" err="1">
                <a:latin typeface="Segoe Print" pitchFamily="2" charset="0"/>
              </a:rPr>
              <a:t>каріокінез</a:t>
            </a:r>
            <a:r>
              <a:rPr lang="ru-RU" b="1" dirty="0">
                <a:latin typeface="Segoe Print" pitchFamily="2" charset="0"/>
              </a:rPr>
              <a:t>) в </a:t>
            </a:r>
            <a:r>
              <a:rPr lang="ru-RU" b="1" dirty="0" err="1">
                <a:latin typeface="Segoe Print" pitchFamily="2" charset="0"/>
              </a:rPr>
              <a:t>ході</a:t>
            </a:r>
            <a:r>
              <a:rPr lang="ru-RU" b="1" dirty="0">
                <a:latin typeface="Segoe Print" pitchFamily="2" charset="0"/>
              </a:rPr>
              <a:t> </a:t>
            </a:r>
            <a:r>
              <a:rPr lang="ru-RU" b="1" dirty="0" err="1">
                <a:latin typeface="Segoe Print" pitchFamily="2" charset="0"/>
              </a:rPr>
              <a:t>мітозу</a:t>
            </a:r>
            <a:r>
              <a:rPr lang="ru-RU" b="1" dirty="0">
                <a:latin typeface="Segoe Print" pitchFamily="2" charset="0"/>
              </a:rPr>
              <a:t> </a:t>
            </a:r>
            <a:r>
              <a:rPr lang="ru-RU" b="1" dirty="0" err="1">
                <a:latin typeface="Segoe Print" pitchFamily="2" charset="0"/>
              </a:rPr>
              <a:t>або</a:t>
            </a:r>
            <a:r>
              <a:rPr lang="ru-RU" b="1" dirty="0">
                <a:latin typeface="Segoe Print" pitchFamily="2" charset="0"/>
              </a:rPr>
              <a:t> мейозу</a:t>
            </a:r>
            <a:r>
              <a:rPr lang="ru-RU" dirty="0">
                <a:latin typeface="Segoe Print" pitchFamily="2" charset="0"/>
              </a:rPr>
              <a:t>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581650" y="4169638"/>
            <a:ext cx="2314575" cy="17543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err="1" smtClean="0">
                <a:solidFill>
                  <a:srgbClr val="FF0000"/>
                </a:solidFill>
                <a:latin typeface="Segoe Print" pitchFamily="2" charset="0"/>
              </a:rPr>
              <a:t>Інтерфаза</a:t>
            </a:r>
            <a:r>
              <a:rPr lang="ru-RU" b="1" dirty="0">
                <a:latin typeface="Segoe Print" pitchFamily="2" charset="0"/>
              </a:rPr>
              <a:t> — </a:t>
            </a:r>
            <a:r>
              <a:rPr lang="ru-RU" b="1" dirty="0" err="1">
                <a:latin typeface="Segoe Print" pitchFamily="2" charset="0"/>
              </a:rPr>
              <a:t>це</a:t>
            </a:r>
            <a:r>
              <a:rPr lang="ru-RU" b="1" dirty="0">
                <a:latin typeface="Segoe Print" pitchFamily="2" charset="0"/>
              </a:rPr>
              <a:t> комплекс </a:t>
            </a:r>
            <a:r>
              <a:rPr lang="ru-RU" b="1" dirty="0" err="1">
                <a:latin typeface="Segoe Print" pitchFamily="2" charset="0"/>
              </a:rPr>
              <a:t>процесів</a:t>
            </a:r>
            <a:r>
              <a:rPr lang="ru-RU" b="1" dirty="0">
                <a:latin typeface="Segoe Print" pitchFamily="2" charset="0"/>
              </a:rPr>
              <a:t> у </a:t>
            </a:r>
            <a:r>
              <a:rPr lang="ru-RU" b="1" dirty="0" err="1">
                <a:latin typeface="Segoe Print" pitchFamily="2" charset="0"/>
              </a:rPr>
              <a:t>клітині</a:t>
            </a:r>
            <a:r>
              <a:rPr lang="ru-RU" b="1" dirty="0">
                <a:latin typeface="Segoe Print" pitchFamily="2" charset="0"/>
              </a:rPr>
              <a:t> </a:t>
            </a:r>
            <a:r>
              <a:rPr lang="ru-RU" b="1" dirty="0" err="1">
                <a:latin typeface="Segoe Print" pitchFamily="2" charset="0"/>
              </a:rPr>
              <a:t>між</a:t>
            </a:r>
            <a:r>
              <a:rPr lang="ru-RU" b="1" dirty="0">
                <a:latin typeface="Segoe Print" pitchFamily="2" charset="0"/>
              </a:rPr>
              <a:t> </a:t>
            </a:r>
            <a:r>
              <a:rPr lang="ru-RU" b="1" dirty="0" err="1">
                <a:latin typeface="Segoe Print" pitchFamily="2" charset="0"/>
              </a:rPr>
              <a:t>двома</a:t>
            </a:r>
            <a:r>
              <a:rPr lang="ru-RU" b="1" dirty="0">
                <a:latin typeface="Segoe Print" pitchFamily="2" charset="0"/>
              </a:rPr>
              <a:t> </a:t>
            </a:r>
            <a:r>
              <a:rPr lang="ru-RU" b="1" dirty="0" err="1">
                <a:latin typeface="Segoe Print" pitchFamily="2" charset="0"/>
              </a:rPr>
              <a:t>клітинними</a:t>
            </a:r>
            <a:r>
              <a:rPr lang="ru-RU" b="1" dirty="0">
                <a:latin typeface="Segoe Print" pitchFamily="2" charset="0"/>
              </a:rPr>
              <a:t> </a:t>
            </a:r>
            <a:r>
              <a:rPr lang="ru-RU" b="1" dirty="0" err="1">
                <a:latin typeface="Segoe Print" pitchFamily="2" charset="0"/>
              </a:rPr>
              <a:t>поділами</a:t>
            </a:r>
            <a:r>
              <a:rPr lang="ru-RU" dirty="0"/>
              <a:t>.</a:t>
            </a:r>
          </a:p>
        </p:txBody>
      </p:sp>
      <p:pic>
        <p:nvPicPr>
          <p:cNvPr id="19" name="Picture 2" descr="C:\Users\user\Desktop\лого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8812" y="6549231"/>
            <a:ext cx="2628904" cy="308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2481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12" grpId="0"/>
      <p:bldP spid="13" grpId="0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62520"/>
            <a:ext cx="51203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</a:rPr>
              <a:t>Фази</a:t>
            </a:r>
            <a:r>
              <a:rPr lang="ru-RU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54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</a:rPr>
              <a:t>мітозу</a:t>
            </a:r>
            <a:r>
              <a:rPr lang="ru-RU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</a:rPr>
              <a:t>:</a:t>
            </a:r>
            <a:endParaRPr lang="ru-RU" sz="5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egoe Print" pitchFamily="2" charset="0"/>
            </a:endParaRPr>
          </a:p>
        </p:txBody>
      </p:sp>
      <p:pic>
        <p:nvPicPr>
          <p:cNvPr id="4098" name="Picture 2" descr="https://upload.wikimedia.org/wikipedia/commons/thumb/9/95/Mitosis_Stages_-_Numerical_version.svg/1920px-Mitosis_Stages_-_Numerical_version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8264"/>
            <a:ext cx="12556239" cy="2177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851016" y="3595985"/>
            <a:ext cx="1088378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  <a:r>
              <a:rPr lang="ru-RU" sz="2400" b="1" dirty="0">
                <a:latin typeface="Segoe Print" pitchFamily="2" charset="0"/>
              </a:rPr>
              <a:t>1 — </a:t>
            </a:r>
            <a:r>
              <a:rPr lang="ru-RU" sz="2400" b="1" dirty="0" err="1">
                <a:latin typeface="Segoe Print" pitchFamily="2" charset="0"/>
              </a:rPr>
              <a:t>інтерфаза</a:t>
            </a:r>
            <a:r>
              <a:rPr lang="ru-RU" sz="2400" b="1" dirty="0">
                <a:latin typeface="Segoe Print" pitchFamily="2" charset="0"/>
              </a:rPr>
              <a:t> (не </a:t>
            </a:r>
            <a:r>
              <a:rPr lang="ru-RU" sz="2400" b="1" dirty="0" err="1">
                <a:latin typeface="Segoe Print" pitchFamily="2" charset="0"/>
              </a:rPr>
              <a:t>належить</a:t>
            </a:r>
            <a:r>
              <a:rPr lang="ru-RU" sz="2400" b="1" dirty="0">
                <a:latin typeface="Segoe Print" pitchFamily="2" charset="0"/>
              </a:rPr>
              <a:t> </a:t>
            </a:r>
            <a:r>
              <a:rPr lang="ru-RU" sz="2400" b="1" dirty="0" err="1">
                <a:latin typeface="Segoe Print" pitchFamily="2" charset="0"/>
              </a:rPr>
              <a:t>мітозу</a:t>
            </a:r>
            <a:r>
              <a:rPr lang="ru-RU" sz="2400" b="1" dirty="0" smtClean="0">
                <a:latin typeface="Segoe Print" pitchFamily="2" charset="0"/>
              </a:rPr>
              <a:t>);</a:t>
            </a:r>
          </a:p>
          <a:p>
            <a:r>
              <a:rPr lang="ru-RU" sz="2400" b="1" dirty="0" smtClean="0">
                <a:latin typeface="Segoe Print" pitchFamily="2" charset="0"/>
              </a:rPr>
              <a:t>2</a:t>
            </a:r>
            <a:r>
              <a:rPr lang="ru-RU" sz="2400" b="1" dirty="0">
                <a:latin typeface="Segoe Print" pitchFamily="2" charset="0"/>
              </a:rPr>
              <a:t> — профаза, </a:t>
            </a:r>
            <a:endParaRPr lang="ru-RU" sz="2400" b="1" dirty="0" smtClean="0">
              <a:latin typeface="Segoe Print" pitchFamily="2" charset="0"/>
            </a:endParaRPr>
          </a:p>
          <a:p>
            <a:r>
              <a:rPr lang="ru-RU" sz="2400" b="1" dirty="0" smtClean="0">
                <a:latin typeface="Segoe Print" pitchFamily="2" charset="0"/>
              </a:rPr>
              <a:t>3</a:t>
            </a:r>
            <a:r>
              <a:rPr lang="ru-RU" sz="2400" b="1" dirty="0">
                <a:latin typeface="Segoe Print" pitchFamily="2" charset="0"/>
              </a:rPr>
              <a:t> — </a:t>
            </a:r>
            <a:r>
              <a:rPr lang="ru-RU" sz="2400" b="1" dirty="0" err="1">
                <a:latin typeface="Segoe Print" pitchFamily="2" charset="0"/>
              </a:rPr>
              <a:t>прометафаза</a:t>
            </a:r>
            <a:r>
              <a:rPr lang="ru-RU" sz="2400" b="1" dirty="0">
                <a:latin typeface="Segoe Print" pitchFamily="2" charset="0"/>
              </a:rPr>
              <a:t>, </a:t>
            </a:r>
            <a:endParaRPr lang="ru-RU" sz="2400" b="1" dirty="0" smtClean="0">
              <a:latin typeface="Segoe Print" pitchFamily="2" charset="0"/>
            </a:endParaRPr>
          </a:p>
          <a:p>
            <a:r>
              <a:rPr lang="ru-RU" sz="2400" b="1" dirty="0" smtClean="0">
                <a:latin typeface="Segoe Print" pitchFamily="2" charset="0"/>
              </a:rPr>
              <a:t>4</a:t>
            </a:r>
            <a:r>
              <a:rPr lang="ru-RU" sz="2400" b="1" dirty="0">
                <a:latin typeface="Segoe Print" pitchFamily="2" charset="0"/>
              </a:rPr>
              <a:t> — метафаза, </a:t>
            </a:r>
            <a:endParaRPr lang="ru-RU" sz="2400" b="1" dirty="0" smtClean="0">
              <a:latin typeface="Segoe Print" pitchFamily="2" charset="0"/>
            </a:endParaRPr>
          </a:p>
          <a:p>
            <a:r>
              <a:rPr lang="ru-RU" sz="2400" b="1" dirty="0" smtClean="0">
                <a:latin typeface="Segoe Print" pitchFamily="2" charset="0"/>
              </a:rPr>
              <a:t>5</a:t>
            </a:r>
            <a:r>
              <a:rPr lang="ru-RU" sz="2400" b="1" dirty="0">
                <a:latin typeface="Segoe Print" pitchFamily="2" charset="0"/>
              </a:rPr>
              <a:t> — анафаза; </a:t>
            </a:r>
            <a:endParaRPr lang="ru-RU" sz="2400" b="1" dirty="0" smtClean="0">
              <a:latin typeface="Segoe Print" pitchFamily="2" charset="0"/>
            </a:endParaRPr>
          </a:p>
          <a:p>
            <a:r>
              <a:rPr lang="ru-RU" sz="2400" b="1" dirty="0" smtClean="0">
                <a:latin typeface="Segoe Print" pitchFamily="2" charset="0"/>
              </a:rPr>
              <a:t>6</a:t>
            </a:r>
            <a:r>
              <a:rPr lang="ru-RU" sz="2400" b="1" dirty="0">
                <a:latin typeface="Segoe Print" pitchFamily="2" charset="0"/>
              </a:rPr>
              <a:t> — телофаза та </a:t>
            </a:r>
            <a:r>
              <a:rPr lang="ru-RU" sz="2400" b="1" dirty="0" err="1">
                <a:latin typeface="Segoe Print" pitchFamily="2" charset="0"/>
              </a:rPr>
              <a:t>цитокінез</a:t>
            </a:r>
            <a:endParaRPr lang="ru-RU" sz="2400" b="1" dirty="0">
              <a:latin typeface="Segoe Print" pitchFamily="2" charset="0"/>
            </a:endParaRPr>
          </a:p>
        </p:txBody>
      </p:sp>
      <p:pic>
        <p:nvPicPr>
          <p:cNvPr id="7" name="Picture 2" descr="C:\Users\user\Desktop\лого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8812" y="6549231"/>
            <a:ext cx="2628904" cy="308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Цікаво знати | putcollegesna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Цікаво знати | putcollegesnau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Цікаво знати | putcollegesnau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8" descr="Цікаво знати | putcollegesnau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2152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22597" y="421249"/>
            <a:ext cx="3355407" cy="923330"/>
          </a:xfrm>
          <a:prstGeom prst="rect">
            <a:avLst/>
          </a:prstGeom>
          <a:solidFill>
            <a:srgbClr val="FFCCFF"/>
          </a:solidFill>
          <a:ln w="38100">
            <a:solidFill>
              <a:srgbClr val="FF0000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</a:rPr>
              <a:t>Профаза</a:t>
            </a:r>
            <a:endParaRPr lang="ru-RU" sz="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egoe Print" pitchFamily="2" charset="0"/>
            </a:endParaRPr>
          </a:p>
        </p:txBody>
      </p:sp>
      <p:pic>
        <p:nvPicPr>
          <p:cNvPr id="3" name="Picture 2" descr="https://upload.wikimedia.org/wikipedia/commons/thumb/9/95/Mitosis_Stages_-_Numerical_version.svg/1920px-Mitosis_Stages_-_Numerical_version.svg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82" t="18719" r="69505"/>
          <a:stretch/>
        </p:blipFill>
        <p:spPr bwMode="auto">
          <a:xfrm>
            <a:off x="328891" y="1344579"/>
            <a:ext cx="4142818" cy="4781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095875" y="561975"/>
            <a:ext cx="6096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Blip>
                <a:blip r:embed="rId3"/>
              </a:buBlip>
            </a:pPr>
            <a:r>
              <a:rPr lang="uk-UA" b="1" dirty="0" smtClean="0">
                <a:latin typeface="Segoe Print" pitchFamily="2" charset="0"/>
              </a:rPr>
              <a:t>ущільнення</a:t>
            </a:r>
            <a:r>
              <a:rPr lang="uk-UA" b="1" dirty="0">
                <a:latin typeface="Segoe Print" pitchFamily="2" charset="0"/>
              </a:rPr>
              <a:t> </a:t>
            </a:r>
            <a:r>
              <a:rPr lang="uk-UA" b="1" dirty="0" smtClean="0">
                <a:latin typeface="Segoe Print" pitchFamily="2" charset="0"/>
              </a:rPr>
              <a:t>хроматину</a:t>
            </a:r>
          </a:p>
          <a:p>
            <a:pPr marL="285750" indent="-285750">
              <a:buBlip>
                <a:blip r:embed="rId3"/>
              </a:buBlip>
            </a:pPr>
            <a:endParaRPr lang="uk-UA" b="1" dirty="0" smtClean="0">
              <a:latin typeface="Segoe Print" pitchFamily="2" charset="0"/>
            </a:endParaRPr>
          </a:p>
          <a:p>
            <a:pPr marL="285750" indent="-285750">
              <a:buBlip>
                <a:blip r:embed="rId3"/>
              </a:buBlip>
            </a:pPr>
            <a:r>
              <a:rPr lang="uk-UA" b="1" dirty="0" err="1" smtClean="0">
                <a:latin typeface="Segoe Print" pitchFamily="2" charset="0"/>
              </a:rPr>
              <a:t>спіраліз</a:t>
            </a:r>
            <a:r>
              <a:rPr lang="uk-UA" b="1" dirty="0" smtClean="0">
                <a:latin typeface="Segoe Print" pitchFamily="2" charset="0"/>
              </a:rPr>
              <a:t>ація</a:t>
            </a:r>
            <a:r>
              <a:rPr lang="uk-UA" b="1" dirty="0">
                <a:latin typeface="Segoe Print" pitchFamily="2" charset="0"/>
              </a:rPr>
              <a:t> </a:t>
            </a:r>
            <a:r>
              <a:rPr lang="uk-UA" b="1" dirty="0" smtClean="0">
                <a:latin typeface="Segoe Print" pitchFamily="2" charset="0"/>
              </a:rPr>
              <a:t>хроматид</a:t>
            </a:r>
          </a:p>
          <a:p>
            <a:pPr marL="285750" indent="-285750">
              <a:buBlip>
                <a:blip r:embed="rId3"/>
              </a:buBlip>
            </a:pPr>
            <a:endParaRPr lang="uk-UA" b="1" dirty="0" smtClean="0">
              <a:latin typeface="Segoe Print" pitchFamily="2" charset="0"/>
            </a:endParaRPr>
          </a:p>
          <a:p>
            <a:pPr marL="285750" indent="-285750">
              <a:buBlip>
                <a:blip r:embed="rId3"/>
              </a:buBlip>
            </a:pPr>
            <a:r>
              <a:rPr lang="uk-UA" b="1" dirty="0">
                <a:latin typeface="Segoe Print" pitchFamily="2" charset="0"/>
              </a:rPr>
              <a:t>с</a:t>
            </a:r>
            <a:r>
              <a:rPr lang="uk-UA" b="1" dirty="0" smtClean="0">
                <a:latin typeface="Segoe Print" pitchFamily="2" charset="0"/>
              </a:rPr>
              <a:t>тає </a:t>
            </a:r>
            <a:r>
              <a:rPr lang="uk-UA" b="1" dirty="0">
                <a:latin typeface="Segoe Print" pitchFamily="2" charset="0"/>
              </a:rPr>
              <a:t>помітною первинна перетяжка, де </a:t>
            </a:r>
            <a:r>
              <a:rPr lang="uk-UA" b="1" dirty="0" err="1">
                <a:latin typeface="Segoe Print" pitchFamily="2" charset="0"/>
              </a:rPr>
              <a:t>розташован</a:t>
            </a:r>
            <a:r>
              <a:rPr lang="uk-UA" b="1" dirty="0">
                <a:latin typeface="Segoe Print" pitchFamily="2" charset="0"/>
              </a:rPr>
              <a:t>а центромера, до якої приєднуються нитки веретена </a:t>
            </a:r>
            <a:r>
              <a:rPr lang="uk-UA" b="1" dirty="0" smtClean="0">
                <a:latin typeface="Segoe Print" pitchFamily="2" charset="0"/>
              </a:rPr>
              <a:t>поділу</a:t>
            </a:r>
            <a:endParaRPr lang="uk-UA" b="1" dirty="0">
              <a:latin typeface="Segoe Print" pitchFamily="2" charset="0"/>
            </a:endParaRPr>
          </a:p>
          <a:p>
            <a:pPr marL="285750" indent="-285750">
              <a:buBlip>
                <a:blip r:embed="rId3"/>
              </a:buBlip>
            </a:pPr>
            <a:endParaRPr lang="uk-UA" b="1" dirty="0" smtClean="0">
              <a:latin typeface="Segoe Print" pitchFamily="2" charset="0"/>
            </a:endParaRPr>
          </a:p>
          <a:p>
            <a:pPr marL="285750" indent="-285750">
              <a:buBlip>
                <a:blip r:embed="rId3"/>
              </a:buBlip>
            </a:pPr>
            <a:r>
              <a:rPr lang="uk-UA" b="1" dirty="0" smtClean="0">
                <a:latin typeface="Segoe Print" pitchFamily="2" charset="0"/>
              </a:rPr>
              <a:t>зменшується </a:t>
            </a:r>
            <a:r>
              <a:rPr lang="uk-UA" b="1" dirty="0">
                <a:latin typeface="Segoe Print" pitchFamily="2" charset="0"/>
              </a:rPr>
              <a:t>і зникає ядерце, </a:t>
            </a:r>
            <a:r>
              <a:rPr lang="uk-UA" b="1" dirty="0" smtClean="0">
                <a:latin typeface="Segoe Print" pitchFamily="2" charset="0"/>
              </a:rPr>
              <a:t>ядерна </a:t>
            </a:r>
            <a:r>
              <a:rPr lang="uk-UA" b="1" dirty="0">
                <a:latin typeface="Segoe Print" pitchFamily="2" charset="0"/>
              </a:rPr>
              <a:t>оболонка </a:t>
            </a:r>
            <a:r>
              <a:rPr lang="uk-UA" b="1" dirty="0" smtClean="0">
                <a:latin typeface="Segoe Print" pitchFamily="2" charset="0"/>
              </a:rPr>
              <a:t>розпадається і хромосоми</a:t>
            </a:r>
            <a:r>
              <a:rPr lang="uk-UA" b="1" dirty="0">
                <a:latin typeface="Segoe Print" pitchFamily="2" charset="0"/>
              </a:rPr>
              <a:t> опиняються в цитоплазмі</a:t>
            </a:r>
            <a:r>
              <a:rPr lang="uk-UA" b="1" dirty="0" smtClean="0">
                <a:latin typeface="Segoe Print" pitchFamily="2" charset="0"/>
              </a:rPr>
              <a:t>.</a:t>
            </a:r>
          </a:p>
          <a:p>
            <a:pPr marL="285750" indent="-285750">
              <a:buBlip>
                <a:blip r:embed="rId3"/>
              </a:buBlip>
            </a:pPr>
            <a:endParaRPr lang="uk-UA" b="1" dirty="0" smtClean="0">
              <a:latin typeface="Segoe Print" pitchFamily="2" charset="0"/>
            </a:endParaRPr>
          </a:p>
          <a:p>
            <a:pPr marL="285750" indent="-285750">
              <a:buBlip>
                <a:blip r:embed="rId3"/>
              </a:buBlip>
            </a:pPr>
            <a:r>
              <a:rPr lang="uk-UA" b="1" dirty="0">
                <a:latin typeface="Segoe Print" pitchFamily="2" charset="0"/>
              </a:rPr>
              <a:t>п</a:t>
            </a:r>
            <a:r>
              <a:rPr lang="uk-UA" b="1" dirty="0" smtClean="0">
                <a:latin typeface="Segoe Print" pitchFamily="2" charset="0"/>
              </a:rPr>
              <a:t>очинає </a:t>
            </a:r>
            <a:r>
              <a:rPr lang="uk-UA" b="1" dirty="0">
                <a:latin typeface="Segoe Print" pitchFamily="2" charset="0"/>
              </a:rPr>
              <a:t>формуватися веретено </a:t>
            </a:r>
            <a:r>
              <a:rPr lang="uk-UA" b="1" dirty="0" smtClean="0">
                <a:latin typeface="Segoe Print" pitchFamily="2" charset="0"/>
              </a:rPr>
              <a:t>поділу</a:t>
            </a:r>
          </a:p>
          <a:p>
            <a:pPr marL="285750" indent="-285750">
              <a:buBlip>
                <a:blip r:embed="rId3"/>
              </a:buBlip>
            </a:pPr>
            <a:endParaRPr lang="uk-UA" b="1" dirty="0" smtClean="0">
              <a:latin typeface="Segoe Print" pitchFamily="2" charset="0"/>
            </a:endParaRPr>
          </a:p>
          <a:p>
            <a:pPr marL="285750" indent="-285750">
              <a:buBlip>
                <a:blip r:embed="rId3"/>
              </a:buBlip>
            </a:pPr>
            <a:r>
              <a:rPr lang="uk-UA" b="1" dirty="0" smtClean="0">
                <a:latin typeface="Segoe Print" pitchFamily="2" charset="0"/>
              </a:rPr>
              <a:t>хромосоми </a:t>
            </a:r>
            <a:r>
              <a:rPr lang="uk-UA" b="1" dirty="0">
                <a:latin typeface="Segoe Print" pitchFamily="2" charset="0"/>
              </a:rPr>
              <a:t>починають рухатись до центру клітини. </a:t>
            </a:r>
            <a:endParaRPr lang="ru-RU" b="1" dirty="0">
              <a:latin typeface="Segoe Print" pitchFamily="2" charset="0"/>
            </a:endParaRPr>
          </a:p>
        </p:txBody>
      </p:sp>
      <p:pic>
        <p:nvPicPr>
          <p:cNvPr id="6" name="Picture 2" descr="C:\Users\user\Desktop\лого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8812" y="6549231"/>
            <a:ext cx="2628904" cy="308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866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upload.wikimedia.org/wikipedia/commons/thumb/9/95/Mitosis_Stages_-_Numerical_version.svg/1920px-Mitosis_Stages_-_Numerical_version.svg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50" t="22219" r="52436"/>
          <a:stretch/>
        </p:blipFill>
        <p:spPr bwMode="auto">
          <a:xfrm>
            <a:off x="254478" y="1533525"/>
            <a:ext cx="4225459" cy="466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8105" y="357485"/>
            <a:ext cx="5442517" cy="923330"/>
          </a:xfrm>
          <a:prstGeom prst="rect">
            <a:avLst/>
          </a:prstGeom>
          <a:solidFill>
            <a:srgbClr val="FFCCFF"/>
          </a:solidFill>
          <a:ln w="38100">
            <a:solidFill>
              <a:srgbClr val="FF0000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</a:rPr>
              <a:t>Прометафаза</a:t>
            </a:r>
            <a:endParaRPr lang="ru-RU" sz="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467350" y="1404640"/>
            <a:ext cx="6096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Blip>
                <a:blip r:embed="rId3"/>
              </a:buBlip>
            </a:pPr>
            <a:r>
              <a:rPr lang="uk-UA" b="1" dirty="0" smtClean="0">
                <a:latin typeface="Segoe Print" pitchFamily="2" charset="0"/>
              </a:rPr>
              <a:t>ядерна </a:t>
            </a:r>
            <a:r>
              <a:rPr lang="uk-UA" b="1" dirty="0">
                <a:latin typeface="Segoe Print" pitchFamily="2" charset="0"/>
              </a:rPr>
              <a:t>мембрана </a:t>
            </a:r>
            <a:r>
              <a:rPr lang="uk-UA" b="1" dirty="0" smtClean="0">
                <a:latin typeface="Segoe Print" pitchFamily="2" charset="0"/>
              </a:rPr>
              <a:t>руйнується </a:t>
            </a:r>
          </a:p>
          <a:p>
            <a:pPr marL="285750" indent="-285750">
              <a:buBlip>
                <a:blip r:embed="rId3"/>
              </a:buBlip>
            </a:pPr>
            <a:endParaRPr lang="uk-UA" b="1" dirty="0" smtClean="0">
              <a:latin typeface="Segoe Print" pitchFamily="2" charset="0"/>
            </a:endParaRPr>
          </a:p>
          <a:p>
            <a:pPr marL="285750" indent="-285750">
              <a:buBlip>
                <a:blip r:embed="rId3"/>
              </a:buBlip>
            </a:pPr>
            <a:r>
              <a:rPr lang="uk-UA" b="1" dirty="0" smtClean="0">
                <a:latin typeface="Segoe Print" pitchFamily="2" charset="0"/>
              </a:rPr>
              <a:t>на </a:t>
            </a:r>
            <a:r>
              <a:rPr lang="uk-UA" b="1" dirty="0" err="1">
                <a:latin typeface="Segoe Print" pitchFamily="2" charset="0"/>
              </a:rPr>
              <a:t>центромерах</a:t>
            </a:r>
            <a:r>
              <a:rPr lang="uk-UA" b="1" dirty="0">
                <a:latin typeface="Segoe Print" pitchFamily="2" charset="0"/>
              </a:rPr>
              <a:t> хромосом утворюються великі білкові </a:t>
            </a:r>
            <a:r>
              <a:rPr lang="uk-UA" b="1" dirty="0" err="1">
                <a:latin typeface="Segoe Print" pitchFamily="2" charset="0"/>
              </a:rPr>
              <a:t>комплекси — </a:t>
            </a:r>
            <a:r>
              <a:rPr lang="uk-UA" b="1" dirty="0" err="1" smtClean="0">
                <a:latin typeface="Segoe Print" pitchFamily="2" charset="0"/>
              </a:rPr>
              <a:t>кінетохори</a:t>
            </a:r>
            <a:endParaRPr lang="uk-UA" b="1" dirty="0" smtClean="0">
              <a:latin typeface="Segoe Print" pitchFamily="2" charset="0"/>
            </a:endParaRPr>
          </a:p>
          <a:p>
            <a:pPr marL="285750" indent="-285750">
              <a:buBlip>
                <a:blip r:embed="rId3"/>
              </a:buBlip>
            </a:pPr>
            <a:endParaRPr lang="uk-UA" b="1" dirty="0">
              <a:latin typeface="Segoe Print" pitchFamily="2" charset="0"/>
            </a:endParaRPr>
          </a:p>
          <a:p>
            <a:pPr marL="285750" indent="-285750">
              <a:buBlip>
                <a:blip r:embed="rId3"/>
              </a:buBlip>
            </a:pPr>
            <a:r>
              <a:rPr lang="uk-UA" b="1" dirty="0" err="1">
                <a:latin typeface="Segoe Print" pitchFamily="2" charset="0"/>
              </a:rPr>
              <a:t>к</a:t>
            </a:r>
            <a:r>
              <a:rPr lang="uk-UA" b="1" dirty="0" err="1" smtClean="0">
                <a:latin typeface="Segoe Print" pitchFamily="2" charset="0"/>
              </a:rPr>
              <a:t>інетохорні</a:t>
            </a:r>
            <a:r>
              <a:rPr lang="uk-UA" b="1" dirty="0" smtClean="0">
                <a:latin typeface="Segoe Print" pitchFamily="2" charset="0"/>
              </a:rPr>
              <a:t> </a:t>
            </a:r>
            <a:r>
              <a:rPr lang="uk-UA" b="1" dirty="0">
                <a:latin typeface="Segoe Print" pitchFamily="2" charset="0"/>
              </a:rPr>
              <a:t>мікротрубочки </a:t>
            </a:r>
            <a:r>
              <a:rPr lang="uk-UA" b="1" dirty="0" smtClean="0">
                <a:latin typeface="Segoe Print" pitchFamily="2" charset="0"/>
              </a:rPr>
              <a:t>ростуть </a:t>
            </a:r>
            <a:r>
              <a:rPr lang="uk-UA" b="1" dirty="0">
                <a:latin typeface="Segoe Print" pitchFamily="2" charset="0"/>
              </a:rPr>
              <a:t>аж поки не досягнуть </a:t>
            </a:r>
            <a:r>
              <a:rPr lang="uk-UA" b="1" dirty="0" err="1" smtClean="0">
                <a:latin typeface="Segoe Print" pitchFamily="2" charset="0"/>
              </a:rPr>
              <a:t>кінетохорів</a:t>
            </a:r>
            <a:endParaRPr lang="uk-UA" b="1" dirty="0" smtClean="0">
              <a:latin typeface="Segoe Print" pitchFamily="2" charset="0"/>
            </a:endParaRPr>
          </a:p>
          <a:p>
            <a:pPr marL="285750" indent="-285750">
              <a:buBlip>
                <a:blip r:embed="rId3"/>
              </a:buBlip>
            </a:pPr>
            <a:endParaRPr lang="uk-UA" b="1" dirty="0">
              <a:latin typeface="Segoe Print" pitchFamily="2" charset="0"/>
            </a:endParaRPr>
          </a:p>
          <a:p>
            <a:pPr marL="285750" indent="-285750">
              <a:buBlip>
                <a:blip r:embed="rId3"/>
              </a:buBlip>
            </a:pPr>
            <a:r>
              <a:rPr lang="uk-UA" b="1" dirty="0" smtClean="0">
                <a:latin typeface="Segoe Print" pitchFamily="2" charset="0"/>
              </a:rPr>
              <a:t>інші </a:t>
            </a:r>
            <a:r>
              <a:rPr lang="uk-UA" b="1" dirty="0">
                <a:latin typeface="Segoe Print" pitchFamily="2" charset="0"/>
              </a:rPr>
              <a:t>мікротрубочки контактують з мікротрубочками іншого полюсу і відштовхуються одна від </a:t>
            </a:r>
            <a:r>
              <a:rPr lang="uk-UA" b="1" dirty="0" smtClean="0">
                <a:latin typeface="Segoe Print" pitchFamily="2" charset="0"/>
              </a:rPr>
              <a:t>одної</a:t>
            </a:r>
            <a:endParaRPr lang="ru-RU" b="1" dirty="0">
              <a:latin typeface="Segoe Print" pitchFamily="2" charset="0"/>
            </a:endParaRPr>
          </a:p>
        </p:txBody>
      </p:sp>
      <p:pic>
        <p:nvPicPr>
          <p:cNvPr id="7" name="Picture 2" descr="C:\Users\user\Desktop\лого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8812" y="6549231"/>
            <a:ext cx="2628904" cy="308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3845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upload.wikimedia.org/wikipedia/commons/thumb/9/95/Mitosis_Stages_-_Numerical_version.svg/1920px-Mitosis_Stages_-_Numerical_version.svg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94" t="20031" r="35293" b="10424"/>
          <a:stretch/>
        </p:blipFill>
        <p:spPr bwMode="auto">
          <a:xfrm>
            <a:off x="342900" y="1377339"/>
            <a:ext cx="4257196" cy="4204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8654" y="454009"/>
            <a:ext cx="4145687" cy="923330"/>
          </a:xfrm>
          <a:prstGeom prst="rect">
            <a:avLst/>
          </a:prstGeom>
          <a:solidFill>
            <a:srgbClr val="FFCCFF"/>
          </a:solidFill>
          <a:ln w="38100">
            <a:solidFill>
              <a:srgbClr val="FF0000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</a:rPr>
              <a:t>Метафаза</a:t>
            </a:r>
            <a:endParaRPr lang="ru-RU" sz="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00650" y="667941"/>
            <a:ext cx="6096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Blip>
                <a:blip r:embed="rId3"/>
              </a:buBlip>
            </a:pPr>
            <a:r>
              <a:rPr lang="uk-UA" b="1" dirty="0" smtClean="0">
                <a:latin typeface="Segoe Print" pitchFamily="2" charset="0"/>
              </a:rPr>
              <a:t>ядерна </a:t>
            </a:r>
            <a:r>
              <a:rPr lang="uk-UA" b="1" dirty="0">
                <a:latin typeface="Segoe Print" pitchFamily="2" charset="0"/>
              </a:rPr>
              <a:t>мембрана руйнується </a:t>
            </a:r>
            <a:endParaRPr lang="uk-UA" b="1" dirty="0" smtClean="0">
              <a:latin typeface="Segoe Print" pitchFamily="2" charset="0"/>
            </a:endParaRPr>
          </a:p>
          <a:p>
            <a:endParaRPr lang="uk-UA" b="1" dirty="0" smtClean="0">
              <a:latin typeface="Segoe Print" pitchFamily="2" charset="0"/>
            </a:endParaRPr>
          </a:p>
          <a:p>
            <a:pPr marL="285750" indent="-285750">
              <a:buBlip>
                <a:blip r:embed="rId3"/>
              </a:buBlip>
            </a:pPr>
            <a:r>
              <a:rPr lang="uk-UA" b="1" dirty="0" smtClean="0">
                <a:latin typeface="Segoe Print" pitchFamily="2" charset="0"/>
              </a:rPr>
              <a:t>утворюється</a:t>
            </a:r>
            <a:r>
              <a:rPr lang="uk-UA" b="1" dirty="0">
                <a:latin typeface="Segoe Print" pitchFamily="2" charset="0"/>
              </a:rPr>
              <a:t> веретено поділу, а хромосоми прикріпляються до його </a:t>
            </a:r>
            <a:r>
              <a:rPr lang="uk-UA" b="1" dirty="0" smtClean="0">
                <a:latin typeface="Segoe Print" pitchFamily="2" charset="0"/>
              </a:rPr>
              <a:t>центру</a:t>
            </a:r>
          </a:p>
          <a:p>
            <a:endParaRPr lang="uk-UA" b="1" dirty="0" smtClean="0">
              <a:latin typeface="Segoe Print" pitchFamily="2" charset="0"/>
            </a:endParaRPr>
          </a:p>
          <a:p>
            <a:pPr marL="285750" indent="-285750">
              <a:buBlip>
                <a:blip r:embed="rId3"/>
              </a:buBlip>
            </a:pPr>
            <a:r>
              <a:rPr lang="uk-UA" b="1" dirty="0" smtClean="0">
                <a:latin typeface="Segoe Print" pitchFamily="2" charset="0"/>
              </a:rPr>
              <a:t> </a:t>
            </a:r>
            <a:r>
              <a:rPr lang="uk-UA" b="1" dirty="0">
                <a:latin typeface="Segoe Print" pitchFamily="2" charset="0"/>
              </a:rPr>
              <a:t>У метафазі виділяють 2 періоди: </a:t>
            </a:r>
            <a:endParaRPr lang="uk-UA" b="1" dirty="0" smtClean="0">
              <a:latin typeface="Segoe Print" pitchFamily="2" charset="0"/>
            </a:endParaRPr>
          </a:p>
          <a:p>
            <a:pPr marL="285750" indent="-285750" algn="r">
              <a:buBlip>
                <a:blip r:embed="rId4"/>
              </a:buBlip>
            </a:pPr>
            <a:r>
              <a:rPr lang="uk-UA" b="1" dirty="0" smtClean="0">
                <a:solidFill>
                  <a:srgbClr val="FF0000"/>
                </a:solidFill>
                <a:latin typeface="Segoe Print" pitchFamily="2" charset="0"/>
              </a:rPr>
              <a:t>метакінез</a:t>
            </a:r>
            <a:r>
              <a:rPr lang="uk-UA" b="1" dirty="0">
                <a:latin typeface="Segoe Print" pitchFamily="2" charset="0"/>
              </a:rPr>
              <a:t> — хромосоми зосереджуються в екваторіальній області веретена </a:t>
            </a:r>
            <a:r>
              <a:rPr lang="uk-UA" b="1" dirty="0" smtClean="0">
                <a:latin typeface="Segoe Print" pitchFamily="2" charset="0"/>
              </a:rPr>
              <a:t>поділу</a:t>
            </a:r>
            <a:r>
              <a:rPr lang="uk-UA" b="1" dirty="0">
                <a:latin typeface="Segoe Print" pitchFamily="2" charset="0"/>
              </a:rPr>
              <a:t> </a:t>
            </a:r>
            <a:r>
              <a:rPr lang="uk-UA" b="1" dirty="0" smtClean="0">
                <a:latin typeface="Segoe Print" pitchFamily="2" charset="0"/>
              </a:rPr>
              <a:t>клітини</a:t>
            </a:r>
            <a:r>
              <a:rPr lang="uk-UA" b="1" dirty="0">
                <a:latin typeface="Segoe Print" pitchFamily="2" charset="0"/>
              </a:rPr>
              <a:t>, утворюючи так звану екваторіальну </a:t>
            </a:r>
            <a:r>
              <a:rPr lang="uk-UA" b="1" dirty="0" smtClean="0">
                <a:latin typeface="Segoe Print" pitchFamily="2" charset="0"/>
              </a:rPr>
              <a:t>пластинку;</a:t>
            </a:r>
          </a:p>
          <a:p>
            <a:pPr marL="285750" indent="-285750" algn="r">
              <a:buBlip>
                <a:blip r:embed="rId4"/>
              </a:buBlip>
            </a:pPr>
            <a:r>
              <a:rPr lang="uk-UA" b="1" dirty="0" smtClean="0">
                <a:solidFill>
                  <a:srgbClr val="FF0000"/>
                </a:solidFill>
                <a:latin typeface="Segoe Print" pitchFamily="2" charset="0"/>
              </a:rPr>
              <a:t>метафаза </a:t>
            </a:r>
            <a:r>
              <a:rPr lang="uk-UA" b="1" dirty="0" smtClean="0">
                <a:latin typeface="Segoe Print" pitchFamily="2" charset="0"/>
              </a:rPr>
              <a:t>— встановлюються зв'язки між хромосомальними </a:t>
            </a:r>
            <a:r>
              <a:rPr lang="uk-UA" b="1" dirty="0">
                <a:latin typeface="Segoe Print" pitchFamily="2" charset="0"/>
              </a:rPr>
              <a:t>нитками веретена і центромерами, відбувається роз'єднання хромосом </a:t>
            </a:r>
            <a:r>
              <a:rPr lang="uk-UA" b="1" dirty="0" err="1">
                <a:latin typeface="Segoe Print" pitchFamily="2" charset="0"/>
              </a:rPr>
              <a:t>на </a:t>
            </a:r>
            <a:r>
              <a:rPr lang="uk-UA" b="1" dirty="0" err="1" smtClean="0">
                <a:latin typeface="Segoe Print" pitchFamily="2" charset="0"/>
              </a:rPr>
              <a:t>хромат</a:t>
            </a:r>
            <a:r>
              <a:rPr lang="uk-UA" b="1" dirty="0" smtClean="0">
                <a:latin typeface="Segoe Print" pitchFamily="2" charset="0"/>
              </a:rPr>
              <a:t>иди.</a:t>
            </a:r>
          </a:p>
          <a:p>
            <a:pPr marL="285750" indent="-285750" algn="r">
              <a:buBlip>
                <a:blip r:embed="rId4"/>
              </a:buBlip>
            </a:pPr>
            <a:endParaRPr lang="uk-UA" b="1" dirty="0" smtClean="0">
              <a:latin typeface="Segoe Print" pitchFamily="2" charset="0"/>
            </a:endParaRPr>
          </a:p>
          <a:p>
            <a:pPr marL="285750" indent="-285750">
              <a:buBlip>
                <a:blip r:embed="rId3"/>
              </a:buBlip>
            </a:pPr>
            <a:r>
              <a:rPr lang="uk-UA" b="1" dirty="0" smtClean="0">
                <a:latin typeface="Segoe Print" pitchFamily="2" charset="0"/>
              </a:rPr>
              <a:t>Триває від </a:t>
            </a:r>
            <a:r>
              <a:rPr lang="uk-UA" b="1" dirty="0">
                <a:latin typeface="Segoe Print" pitchFamily="2" charset="0"/>
              </a:rPr>
              <a:t>0,3 до 175 хвилин. </a:t>
            </a:r>
            <a:endParaRPr lang="uk-UA" b="1" dirty="0" smtClean="0">
              <a:latin typeface="Segoe Print" pitchFamily="2" charset="0"/>
            </a:endParaRPr>
          </a:p>
          <a:p>
            <a:endParaRPr lang="ru-RU" dirty="0"/>
          </a:p>
        </p:txBody>
      </p:sp>
      <p:pic>
        <p:nvPicPr>
          <p:cNvPr id="5" name="Picture 2" descr="C:\Users\user\Desktop\лого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8812" y="6549231"/>
            <a:ext cx="2628904" cy="308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2847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upload.wikimedia.org/wikipedia/commons/thumb/9/95/Mitosis_Stages_-_Numerical_version.svg/1920px-Mitosis_Stages_-_Numerical_version.svg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90" t="19157" r="18148" b="5614"/>
          <a:stretch/>
        </p:blipFill>
        <p:spPr bwMode="auto">
          <a:xfrm>
            <a:off x="180975" y="1428751"/>
            <a:ext cx="4503093" cy="4333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35582" y="300335"/>
            <a:ext cx="3393878" cy="923330"/>
          </a:xfrm>
          <a:prstGeom prst="rect">
            <a:avLst/>
          </a:prstGeom>
          <a:solidFill>
            <a:srgbClr val="FFCCFF"/>
          </a:solidFill>
          <a:ln w="38100">
            <a:solidFill>
              <a:srgbClr val="FF0000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</a:rPr>
              <a:t>Анафаза</a:t>
            </a:r>
            <a:endParaRPr lang="ru-RU" sz="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48275" y="961311"/>
            <a:ext cx="6096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fontAlgn="base">
              <a:buBlip>
                <a:blip r:embed="rId3"/>
              </a:buBlip>
            </a:pPr>
            <a:r>
              <a:rPr lang="ru-RU" b="1" dirty="0" err="1" smtClean="0">
                <a:latin typeface="Segoe Print" pitchFamily="2" charset="0"/>
              </a:rPr>
              <a:t>сестринські</a:t>
            </a:r>
            <a:r>
              <a:rPr lang="ru-RU" b="1" dirty="0" smtClean="0">
                <a:latin typeface="Segoe Print" pitchFamily="2" charset="0"/>
              </a:rPr>
              <a:t> </a:t>
            </a:r>
            <a:r>
              <a:rPr lang="ru-RU" b="1" dirty="0" err="1">
                <a:latin typeface="Segoe Print" pitchFamily="2" charset="0"/>
              </a:rPr>
              <a:t>хроматиди</a:t>
            </a:r>
            <a:r>
              <a:rPr lang="ru-RU" b="1" dirty="0">
                <a:latin typeface="Segoe Print" pitchFamily="2" charset="0"/>
              </a:rPr>
              <a:t> </a:t>
            </a:r>
            <a:r>
              <a:rPr lang="ru-RU" b="1" dirty="0" err="1">
                <a:latin typeface="Segoe Print" pitchFamily="2" charset="0"/>
              </a:rPr>
              <a:t>притягуються</a:t>
            </a:r>
            <a:r>
              <a:rPr lang="ru-RU" b="1" dirty="0">
                <a:latin typeface="Segoe Print" pitchFamily="2" charset="0"/>
              </a:rPr>
              <a:t> до </a:t>
            </a:r>
            <a:r>
              <a:rPr lang="ru-RU" b="1" dirty="0" err="1">
                <a:latin typeface="Segoe Print" pitchFamily="2" charset="0"/>
              </a:rPr>
              <a:t>протилежних</a:t>
            </a:r>
            <a:r>
              <a:rPr lang="ru-RU" b="1" dirty="0">
                <a:latin typeface="Segoe Print" pitchFamily="2" charset="0"/>
              </a:rPr>
              <a:t> </a:t>
            </a:r>
            <a:r>
              <a:rPr lang="ru-RU" b="1" dirty="0" err="1">
                <a:latin typeface="Segoe Print" pitchFamily="2" charset="0"/>
              </a:rPr>
              <a:t>полюсів</a:t>
            </a:r>
            <a:r>
              <a:rPr lang="ru-RU" b="1" dirty="0">
                <a:latin typeface="Segoe Print" pitchFamily="2" charset="0"/>
              </a:rPr>
              <a:t> (</a:t>
            </a:r>
            <a:r>
              <a:rPr lang="ru-RU" b="1" dirty="0" err="1">
                <a:latin typeface="Segoe Print" pitchFamily="2" charset="0"/>
              </a:rPr>
              <a:t>кінців</a:t>
            </a:r>
            <a:r>
              <a:rPr lang="ru-RU" b="1" dirty="0">
                <a:latin typeface="Segoe Print" pitchFamily="2" charset="0"/>
              </a:rPr>
              <a:t>) </a:t>
            </a:r>
            <a:r>
              <a:rPr lang="ru-RU" b="1" dirty="0" err="1">
                <a:latin typeface="Segoe Print" pitchFamily="2" charset="0"/>
              </a:rPr>
              <a:t>витягнутої</a:t>
            </a:r>
            <a:r>
              <a:rPr lang="ru-RU" b="1" dirty="0">
                <a:latin typeface="Segoe Print" pitchFamily="2" charset="0"/>
              </a:rPr>
              <a:t> </a:t>
            </a:r>
            <a:r>
              <a:rPr lang="ru-RU" b="1" dirty="0" err="1" smtClean="0">
                <a:latin typeface="Segoe Print" pitchFamily="2" charset="0"/>
              </a:rPr>
              <a:t>клітини</a:t>
            </a:r>
            <a:r>
              <a:rPr lang="ru-RU" b="1" dirty="0" smtClean="0">
                <a:latin typeface="Segoe Print" pitchFamily="2" charset="0"/>
              </a:rPr>
              <a:t> </a:t>
            </a:r>
          </a:p>
          <a:p>
            <a:pPr marL="285750" indent="-285750" fontAlgn="base">
              <a:buBlip>
                <a:blip r:embed="rId3"/>
              </a:buBlip>
            </a:pPr>
            <a:endParaRPr lang="ru-RU" b="1" dirty="0" smtClean="0">
              <a:latin typeface="Segoe Print" pitchFamily="2" charset="0"/>
            </a:endParaRPr>
          </a:p>
          <a:p>
            <a:pPr marL="285750" indent="-285750" fontAlgn="base">
              <a:buBlip>
                <a:blip r:embed="rId3"/>
              </a:buBlip>
            </a:pPr>
            <a:r>
              <a:rPr lang="ru-RU" b="1" dirty="0" err="1" smtClean="0">
                <a:latin typeface="Segoe Print" pitchFamily="2" charset="0"/>
              </a:rPr>
              <a:t>Білковий</a:t>
            </a:r>
            <a:r>
              <a:rPr lang="ru-RU" b="1" dirty="0" smtClean="0">
                <a:latin typeface="Segoe Print" pitchFamily="2" charset="0"/>
              </a:rPr>
              <a:t> </a:t>
            </a:r>
            <a:r>
              <a:rPr lang="ru-RU" b="1" dirty="0">
                <a:latin typeface="Segoe Print" pitchFamily="2" charset="0"/>
              </a:rPr>
              <a:t>"клей", </a:t>
            </a:r>
            <a:r>
              <a:rPr lang="ru-RU" b="1" dirty="0" err="1">
                <a:latin typeface="Segoe Print" pitchFamily="2" charset="0"/>
              </a:rPr>
              <a:t>який</a:t>
            </a:r>
            <a:r>
              <a:rPr lang="ru-RU" b="1" dirty="0">
                <a:latin typeface="Segoe Print" pitchFamily="2" charset="0"/>
              </a:rPr>
              <a:t> </a:t>
            </a:r>
            <a:r>
              <a:rPr lang="ru-RU" b="1" dirty="0" err="1">
                <a:latin typeface="Segoe Print" pitchFamily="2" charset="0"/>
              </a:rPr>
              <a:t>тримає</a:t>
            </a:r>
            <a:r>
              <a:rPr lang="ru-RU" b="1" dirty="0">
                <a:latin typeface="Segoe Print" pitchFamily="2" charset="0"/>
              </a:rPr>
              <a:t> </a:t>
            </a:r>
            <a:r>
              <a:rPr lang="ru-RU" b="1" dirty="0" err="1" smtClean="0">
                <a:latin typeface="Segoe Print" pitchFamily="2" charset="0"/>
              </a:rPr>
              <a:t>хроматиди</a:t>
            </a:r>
            <a:r>
              <a:rPr lang="ru-RU" b="1" dirty="0" smtClean="0">
                <a:latin typeface="Segoe Print" pitchFamily="2" charset="0"/>
              </a:rPr>
              <a:t> </a:t>
            </a:r>
            <a:r>
              <a:rPr lang="ru-RU" b="1" dirty="0">
                <a:latin typeface="Segoe Print" pitchFamily="2" charset="0"/>
              </a:rPr>
              <a:t>разом, </a:t>
            </a:r>
            <a:r>
              <a:rPr lang="ru-RU" b="1" dirty="0" err="1">
                <a:latin typeface="Segoe Print" pitchFamily="2" charset="0"/>
              </a:rPr>
              <a:t>руйнується</a:t>
            </a:r>
            <a:r>
              <a:rPr lang="ru-RU" b="1" dirty="0">
                <a:latin typeface="Segoe Print" pitchFamily="2" charset="0"/>
              </a:rPr>
              <a:t>, </a:t>
            </a:r>
            <a:r>
              <a:rPr lang="ru-RU" b="1" dirty="0" err="1">
                <a:latin typeface="Segoe Print" pitchFamily="2" charset="0"/>
              </a:rPr>
              <a:t>щоб</a:t>
            </a:r>
            <a:r>
              <a:rPr lang="ru-RU" b="1" dirty="0">
                <a:latin typeface="Segoe Print" pitchFamily="2" charset="0"/>
              </a:rPr>
              <a:t> </a:t>
            </a:r>
            <a:r>
              <a:rPr lang="ru-RU" b="1" dirty="0" err="1">
                <a:latin typeface="Segoe Print" pitchFamily="2" charset="0"/>
              </a:rPr>
              <a:t>дати</a:t>
            </a:r>
            <a:r>
              <a:rPr lang="ru-RU" b="1" dirty="0">
                <a:latin typeface="Segoe Print" pitchFamily="2" charset="0"/>
              </a:rPr>
              <a:t> </a:t>
            </a:r>
            <a:r>
              <a:rPr lang="ru-RU" b="1" dirty="0" err="1">
                <a:latin typeface="Segoe Print" pitchFamily="2" charset="0"/>
              </a:rPr>
              <a:t>їм</a:t>
            </a:r>
            <a:r>
              <a:rPr lang="ru-RU" b="1" dirty="0">
                <a:latin typeface="Segoe Print" pitchFamily="2" charset="0"/>
              </a:rPr>
              <a:t> </a:t>
            </a:r>
            <a:r>
              <a:rPr lang="ru-RU" b="1" dirty="0" err="1" smtClean="0">
                <a:latin typeface="Segoe Print" pitchFamily="2" charset="0"/>
              </a:rPr>
              <a:t>рухатися</a:t>
            </a:r>
            <a:endParaRPr lang="ru-RU" b="1" dirty="0" smtClean="0">
              <a:latin typeface="Segoe Print" pitchFamily="2" charset="0"/>
            </a:endParaRPr>
          </a:p>
          <a:p>
            <a:pPr marL="285750" indent="-285750" fontAlgn="base">
              <a:buBlip>
                <a:blip r:embed="rId3"/>
              </a:buBlip>
            </a:pPr>
            <a:endParaRPr lang="ru-RU" b="1" dirty="0" smtClean="0">
              <a:latin typeface="Segoe Print" pitchFamily="2" charset="0"/>
            </a:endParaRPr>
          </a:p>
          <a:p>
            <a:pPr marL="285750" indent="-285750" fontAlgn="base">
              <a:buBlip>
                <a:blip r:embed="rId3"/>
              </a:buBlip>
            </a:pPr>
            <a:r>
              <a:rPr lang="ru-RU" b="1" dirty="0" err="1" smtClean="0">
                <a:latin typeface="Segoe Print" pitchFamily="2" charset="0"/>
              </a:rPr>
              <a:t>мікротрубочки</a:t>
            </a:r>
            <a:r>
              <a:rPr lang="ru-RU" b="1" dirty="0" smtClean="0">
                <a:latin typeface="Segoe Print" pitchFamily="2" charset="0"/>
              </a:rPr>
              <a:t> </a:t>
            </a:r>
            <a:r>
              <a:rPr lang="ru-RU" b="1" dirty="0" err="1" smtClean="0">
                <a:latin typeface="Segoe Print" pitchFamily="2" charset="0"/>
              </a:rPr>
              <a:t>коротшають</a:t>
            </a:r>
            <a:endParaRPr lang="ru-RU" b="1" dirty="0" smtClean="0">
              <a:latin typeface="Segoe Print" pitchFamily="2" charset="0"/>
            </a:endParaRPr>
          </a:p>
          <a:p>
            <a:pPr fontAlgn="base"/>
            <a:endParaRPr lang="ru-RU" b="1" dirty="0" smtClean="0">
              <a:latin typeface="Segoe Print" pitchFamily="2" charset="0"/>
            </a:endParaRPr>
          </a:p>
          <a:p>
            <a:pPr marL="285750" indent="-285750" fontAlgn="base">
              <a:buBlip>
                <a:blip r:embed="rId3"/>
              </a:buBlip>
            </a:pPr>
            <a:r>
              <a:rPr lang="ru-RU" b="1" dirty="0" err="1" smtClean="0">
                <a:latin typeface="Segoe Print" pitchFamily="2" charset="0"/>
              </a:rPr>
              <a:t>дочірні</a:t>
            </a:r>
            <a:r>
              <a:rPr lang="ru-RU" b="1" dirty="0" smtClean="0">
                <a:latin typeface="Segoe Print" pitchFamily="2" charset="0"/>
              </a:rPr>
              <a:t> </a:t>
            </a:r>
            <a:r>
              <a:rPr lang="ru-RU" b="1" dirty="0" err="1">
                <a:latin typeface="Segoe Print" pitchFamily="2" charset="0"/>
              </a:rPr>
              <a:t>хромосоми</a:t>
            </a:r>
            <a:r>
              <a:rPr lang="ru-RU" b="1" dirty="0">
                <a:latin typeface="Segoe Print" pitchFamily="2" charset="0"/>
              </a:rPr>
              <a:t> </a:t>
            </a:r>
            <a:r>
              <a:rPr lang="ru-RU" b="1" dirty="0" err="1">
                <a:latin typeface="Segoe Print" pitchFamily="2" charset="0"/>
              </a:rPr>
              <a:t>рухаються</a:t>
            </a:r>
            <a:r>
              <a:rPr lang="ru-RU" b="1" dirty="0">
                <a:latin typeface="Segoe Print" pitchFamily="2" charset="0"/>
              </a:rPr>
              <a:t> через </a:t>
            </a:r>
            <a:r>
              <a:rPr lang="ru-RU" b="1" dirty="0" err="1">
                <a:latin typeface="Segoe Print" pitchFamily="2" charset="0"/>
              </a:rPr>
              <a:t>веретеновий</a:t>
            </a:r>
            <a:r>
              <a:rPr lang="ru-RU" b="1" dirty="0">
                <a:latin typeface="Segoe Print" pitchFamily="2" charset="0"/>
              </a:rPr>
              <a:t> </a:t>
            </a:r>
            <a:r>
              <a:rPr lang="ru-RU" b="1" dirty="0" err="1">
                <a:latin typeface="Segoe Print" pitchFamily="2" charset="0"/>
              </a:rPr>
              <a:t>механізм</a:t>
            </a:r>
            <a:r>
              <a:rPr lang="ru-RU" b="1" dirty="0">
                <a:latin typeface="Segoe Print" pitchFamily="2" charset="0"/>
              </a:rPr>
              <a:t>, </a:t>
            </a:r>
            <a:r>
              <a:rPr lang="ru-RU" b="1" dirty="0" err="1">
                <a:latin typeface="Segoe Print" pitchFamily="2" charset="0"/>
              </a:rPr>
              <a:t>щоб</a:t>
            </a:r>
            <a:r>
              <a:rPr lang="ru-RU" b="1" dirty="0">
                <a:latin typeface="Segoe Print" pitchFamily="2" charset="0"/>
              </a:rPr>
              <a:t> </a:t>
            </a:r>
            <a:r>
              <a:rPr lang="ru-RU" b="1" dirty="0" err="1">
                <a:latin typeface="Segoe Print" pitchFamily="2" charset="0"/>
              </a:rPr>
              <a:t>дістатись</a:t>
            </a:r>
            <a:r>
              <a:rPr lang="ru-RU" b="1" dirty="0">
                <a:latin typeface="Segoe Print" pitchFamily="2" charset="0"/>
              </a:rPr>
              <a:t> до </a:t>
            </a:r>
            <a:r>
              <a:rPr lang="ru-RU" b="1" dirty="0" err="1">
                <a:latin typeface="Segoe Print" pitchFamily="2" charset="0"/>
              </a:rPr>
              <a:t>протилежних</a:t>
            </a:r>
            <a:r>
              <a:rPr lang="ru-RU" b="1" dirty="0">
                <a:latin typeface="Segoe Print" pitchFamily="2" charset="0"/>
              </a:rPr>
              <a:t> </a:t>
            </a:r>
            <a:r>
              <a:rPr lang="ru-RU" b="1" dirty="0" err="1">
                <a:latin typeface="Segoe Print" pitchFamily="2" charset="0"/>
              </a:rPr>
              <a:t>полюсів</a:t>
            </a:r>
            <a:r>
              <a:rPr lang="ru-RU" b="1" dirty="0">
                <a:latin typeface="Segoe Print" pitchFamily="2" charset="0"/>
              </a:rPr>
              <a:t> </a:t>
            </a:r>
            <a:r>
              <a:rPr lang="ru-RU" b="1" dirty="0" err="1" smtClean="0">
                <a:latin typeface="Segoe Print" pitchFamily="2" charset="0"/>
              </a:rPr>
              <a:t>клітини</a:t>
            </a:r>
            <a:r>
              <a:rPr lang="ru-RU" b="1" dirty="0" smtClean="0">
                <a:latin typeface="Segoe Print" pitchFamily="2" charset="0"/>
              </a:rPr>
              <a:t> </a:t>
            </a:r>
          </a:p>
          <a:p>
            <a:pPr fontAlgn="base"/>
            <a:endParaRPr lang="ru-RU" b="1" dirty="0" smtClean="0">
              <a:latin typeface="Segoe Print" pitchFamily="2" charset="0"/>
            </a:endParaRPr>
          </a:p>
          <a:p>
            <a:pPr marL="285750" indent="-285750" fontAlgn="base">
              <a:buBlip>
                <a:blip r:embed="rId3"/>
              </a:buBlip>
            </a:pPr>
            <a:r>
              <a:rPr lang="ru-RU" b="1" dirty="0" err="1">
                <a:latin typeface="Segoe Print" pitchFamily="2" charset="0"/>
              </a:rPr>
              <a:t>кінетохорні</a:t>
            </a:r>
            <a:r>
              <a:rPr lang="ru-RU" b="1" dirty="0">
                <a:latin typeface="Segoe Print" pitchFamily="2" charset="0"/>
              </a:rPr>
              <a:t> волокна </a:t>
            </a:r>
            <a:r>
              <a:rPr lang="ru-RU" b="1" dirty="0" err="1" smtClean="0">
                <a:latin typeface="Segoe Print" pitchFamily="2" charset="0"/>
              </a:rPr>
              <a:t>вкорочуються</a:t>
            </a:r>
            <a:endParaRPr lang="ru-RU" b="1" dirty="0" smtClean="0">
              <a:latin typeface="Segoe Print" pitchFamily="2" charset="0"/>
            </a:endParaRPr>
          </a:p>
          <a:p>
            <a:pPr fontAlgn="base"/>
            <a:endParaRPr lang="ru-RU" b="1" dirty="0" smtClean="0">
              <a:latin typeface="Segoe Print" pitchFamily="2" charset="0"/>
            </a:endParaRPr>
          </a:p>
          <a:p>
            <a:pPr marL="285750" indent="-285750" fontAlgn="base">
              <a:buBlip>
                <a:blip r:embed="rId3"/>
              </a:buBlip>
            </a:pPr>
            <a:r>
              <a:rPr lang="ru-RU" b="1" dirty="0" err="1" smtClean="0">
                <a:latin typeface="Segoe Print" pitchFamily="2" charset="0"/>
              </a:rPr>
              <a:t>кожен</a:t>
            </a:r>
            <a:r>
              <a:rPr lang="ru-RU" b="1" dirty="0" smtClean="0">
                <a:latin typeface="Segoe Print" pitchFamily="2" charset="0"/>
              </a:rPr>
              <a:t> </a:t>
            </a:r>
            <a:r>
              <a:rPr lang="ru-RU" b="1" dirty="0">
                <a:latin typeface="Segoe Print" pitchFamily="2" charset="0"/>
              </a:rPr>
              <a:t>полюс </a:t>
            </a:r>
            <a:r>
              <a:rPr lang="ru-RU" b="1" dirty="0" err="1">
                <a:latin typeface="Segoe Print" pitchFamily="2" charset="0"/>
              </a:rPr>
              <a:t>містить</a:t>
            </a:r>
            <a:r>
              <a:rPr lang="ru-RU" b="1" dirty="0">
                <a:latin typeface="Segoe Print" pitchFamily="2" charset="0"/>
              </a:rPr>
              <a:t> </a:t>
            </a:r>
            <a:r>
              <a:rPr lang="ru-RU" b="1" dirty="0" err="1">
                <a:latin typeface="Segoe Print" pitchFamily="2" charset="0"/>
              </a:rPr>
              <a:t>повну</a:t>
            </a:r>
            <a:r>
              <a:rPr lang="ru-RU" b="1" dirty="0">
                <a:latin typeface="Segoe Print" pitchFamily="2" charset="0"/>
              </a:rPr>
              <a:t> </a:t>
            </a:r>
            <a:r>
              <a:rPr lang="ru-RU" b="1" dirty="0" err="1">
                <a:latin typeface="Segoe Print" pitchFamily="2" charset="0"/>
              </a:rPr>
              <a:t>колекцію</a:t>
            </a:r>
            <a:r>
              <a:rPr lang="ru-RU" b="1" dirty="0">
                <a:latin typeface="Segoe Print" pitchFamily="2" charset="0"/>
              </a:rPr>
              <a:t> хромосом.</a:t>
            </a:r>
          </a:p>
          <a:p>
            <a:pPr fontAlgn="base"/>
            <a:endParaRPr lang="ru-RU" dirty="0"/>
          </a:p>
        </p:txBody>
      </p:sp>
      <p:pic>
        <p:nvPicPr>
          <p:cNvPr id="5" name="Picture 2" descr="C:\Users\user\Desktop\лого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8812" y="6549231"/>
            <a:ext cx="2628904" cy="308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0297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247</TotalTime>
  <Words>304</Words>
  <Application>Microsoft Office PowerPoint</Application>
  <PresentationFormat>Произвольный</PresentationFormat>
  <Paragraphs>83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Organization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Пользователь</cp:lastModifiedBy>
  <cp:revision>25</cp:revision>
  <dcterms:created xsi:type="dcterms:W3CDTF">2021-11-22T10:14:51Z</dcterms:created>
  <dcterms:modified xsi:type="dcterms:W3CDTF">2021-11-26T10:06:24Z</dcterms:modified>
</cp:coreProperties>
</file>