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70" r:id="rId4"/>
    <p:sldId id="257" r:id="rId5"/>
    <p:sldId id="271" r:id="rId6"/>
    <p:sldId id="274" r:id="rId7"/>
    <p:sldId id="258" r:id="rId8"/>
    <p:sldId id="265" r:id="rId9"/>
    <p:sldId id="266" r:id="rId10"/>
    <p:sldId id="267" r:id="rId11"/>
    <p:sldId id="260" r:id="rId12"/>
    <p:sldId id="277" r:id="rId13"/>
    <p:sldId id="268" r:id="rId14"/>
    <p:sldId id="269" r:id="rId15"/>
    <p:sldId id="283" r:id="rId16"/>
    <p:sldId id="284" r:id="rId17"/>
    <p:sldId id="275" r:id="rId18"/>
    <p:sldId id="278" r:id="rId19"/>
    <p:sldId id="262" r:id="rId20"/>
    <p:sldId id="264" r:id="rId21"/>
    <p:sldId id="279" r:id="rId22"/>
    <p:sldId id="272" r:id="rId23"/>
    <p:sldId id="273" r:id="rId24"/>
    <p:sldId id="280" r:id="rId25"/>
    <p:sldId id="281" r:id="rId26"/>
    <p:sldId id="282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61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96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83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01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34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20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90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61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12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89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16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2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2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02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5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1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512511-5B1D-4B3D-AF70-C474E7AE66F9}" type="datetimeFigureOut">
              <a:rPr lang="uk-UA" smtClean="0"/>
              <a:t>17.12.2020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696B07-7C16-4CB4-B823-DB4F4D01F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4503"/>
            <a:ext cx="6386732" cy="4383091"/>
          </a:xfrm>
        </p:spPr>
        <p:txBody>
          <a:bodyPr>
            <a:normAutofit/>
          </a:bodyPr>
          <a:lstStyle/>
          <a:p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Подвоєння ДНК.</a:t>
            </a: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репарація пошкоджень ДНК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88BB6-1409-4A30-99F7-3FF353E13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92" t="43330" r="23500" b="36660"/>
          <a:stretch/>
        </p:blipFill>
        <p:spPr>
          <a:xfrm>
            <a:off x="6161649" y="2532185"/>
            <a:ext cx="5878543" cy="41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4662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 білка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1600" y="827314"/>
            <a:ext cx="12293600" cy="4963885"/>
          </a:xfrm>
        </p:spPr>
        <p:txBody>
          <a:bodyPr/>
          <a:lstStyle/>
          <a:p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 етап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трансляція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або синтез білка за матрицею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РНК. Процес синтезу поліпептидного ланцюга являє собою переписування інформації з «мови» нуклеїнових кислот на «мову» білків і тому має назву трансляція (від лат.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трансляціо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перенесення). 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6AA353-732D-45F4-AAA8-83E7A53AB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r="12769"/>
          <a:stretch/>
        </p:blipFill>
        <p:spPr>
          <a:xfrm>
            <a:off x="1941341" y="1973942"/>
            <a:ext cx="8159261" cy="48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7370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 ПРОЦЕСУ  ТРАНСЛЯЦІЇ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72198"/>
            <a:ext cx="11277600" cy="4919002"/>
          </a:xfrm>
        </p:spPr>
        <p:txBody>
          <a:bodyPr/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перший етап трансляції — ініціація</a:t>
            </a:r>
            <a:br>
              <a:rPr lang="uk-UA" b="1" i="0" dirty="0">
                <a:solidFill>
                  <a:srgbClr val="EC0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Ініціація — початок синтезу поліпептидного ланцюга білкової молекули.</a:t>
            </a:r>
          </a:p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Другий етап трансляції — елонгація</a:t>
            </a:r>
            <a:br>
              <a:rPr lang="uk-UA" b="1" i="0" dirty="0">
                <a:solidFill>
                  <a:srgbClr val="EC0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Елонгація — нарощування поліпептидного ланцюга білкової молекули.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третій етап трансляції — термінація</a:t>
            </a:r>
            <a:br>
              <a:rPr lang="uk-UA" b="1" i="0" dirty="0">
                <a:solidFill>
                  <a:srgbClr val="EC0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 розпізнавання рибосомою стоп-кодону починається третій етап трансляції — термінація — завершення трансляції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br>
              <a:rPr lang="uk-UA" sz="1400" dirty="0"/>
            </a:br>
            <a:br>
              <a:rPr lang="uk-UA" sz="1600" dirty="0"/>
            </a:br>
            <a:r>
              <a:rPr lang="uk-UA" sz="1800" b="0" i="0" dirty="0">
                <a:solidFill>
                  <a:srgbClr val="242021"/>
                </a:solidFill>
                <a:effectLst/>
                <a:latin typeface="SchoolBookC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63" t="35627" r="31269" b="35179"/>
          <a:stretch/>
        </p:blipFill>
        <p:spPr>
          <a:xfrm>
            <a:off x="3088593" y="3761217"/>
            <a:ext cx="6224219" cy="31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F89B81F-604A-4723-8740-CC35EB3EB6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8143" t="26189" r="34140" b="9984"/>
          <a:stretch/>
        </p:blipFill>
        <p:spPr>
          <a:xfrm>
            <a:off x="2954216" y="-7162"/>
            <a:ext cx="6499274" cy="6971944"/>
          </a:xfrm>
        </p:spPr>
      </p:pic>
    </p:spTree>
    <p:extLst>
      <p:ext uri="{BB962C8B-B14F-4D97-AF65-F5344CB8AC3E}">
        <p14:creationId xmlns:p14="http://schemas.microsoft.com/office/powerpoint/2010/main" val="10836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5865223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Молекула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зв'язується з малою субодиницею рибосоми. Ініціатор-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зв'язується зі старт-кодоном на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Велика субодиниця прикріплюється до малої субодниці, створюючи функціональну рибосому.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Антикодон іншої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з амінокислотою прикріплюється до додаткового кодону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поруч з ініціатор-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Між амінокислотами утворюється пептиднии зв'язок, який переноситься ініціатор-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і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РНК, що поруч з нею.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Після утворення пептидного зв'язку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від'єднується від рибосоми, а рибосома просуває ланцюг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на один кодон. Оскільки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несе новосформовані фрагменти білкової молекули, інша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з амінокислотою зв’язується з новим кодоном. Під час подовження білкової молекули кроки 3-5 повторюються знову і знову.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Синтез білка закінчується, коли рибосома досягає стоп-кодону. Сформована молекула білка від'єднується від кінцевої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РНК.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вивільняє рибосому й вона розпадається на велику та малу субодиниці.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567" t="69477" r="35523" b="15836"/>
          <a:stretch/>
        </p:blipFill>
        <p:spPr>
          <a:xfrm>
            <a:off x="4285398" y="5445456"/>
            <a:ext cx="5213444" cy="14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6259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схема біосинтезу білка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478" t="32045" r="32500" b="43597"/>
          <a:stretch/>
        </p:blipFill>
        <p:spPr>
          <a:xfrm>
            <a:off x="2430980" y="842762"/>
            <a:ext cx="7120983" cy="60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FCE1D-7E93-46BA-B64F-253654D5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39482"/>
          </a:xfrm>
        </p:spPr>
        <p:txBody>
          <a:bodyPr/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tersburgCTT-Regular"/>
              </a:rPr>
              <a:t>Етапи біосинтезу білка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2820E0E-3D45-4436-B8ED-358BF7E53B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606" t="27929" r="24973" b="11671"/>
          <a:stretch/>
        </p:blipFill>
        <p:spPr>
          <a:xfrm>
            <a:off x="436098" y="507418"/>
            <a:ext cx="11394831" cy="6350582"/>
          </a:xfrm>
        </p:spPr>
      </p:pic>
    </p:spTree>
    <p:extLst>
      <p:ext uri="{BB962C8B-B14F-4D97-AF65-F5344CB8AC3E}">
        <p14:creationId xmlns:p14="http://schemas.microsoft.com/office/powerpoint/2010/main" val="317242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68DE2-83E0-442B-B3BF-203A5FF6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914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Порівняльна характеристика процесів транскрипції і трансляції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9C55615-4C5F-47BA-8328-060A090577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7177" t="41819" r="28199" b="11850"/>
          <a:stretch/>
        </p:blipFill>
        <p:spPr>
          <a:xfrm>
            <a:off x="618979" y="922333"/>
            <a:ext cx="11169748" cy="5903414"/>
          </a:xfrm>
        </p:spPr>
      </p:pic>
    </p:spTree>
    <p:extLst>
      <p:ext uri="{BB962C8B-B14F-4D97-AF65-F5344CB8AC3E}">
        <p14:creationId xmlns:p14="http://schemas.microsoft.com/office/powerpoint/2010/main" val="56180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9E1A-317A-4A59-BB54-423541F3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3337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амос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тійна робота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4B88D13-BB74-4344-91D6-F97B61CE94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5439" t="47776" r="28750" b="32307"/>
          <a:stretch/>
        </p:blipFill>
        <p:spPr>
          <a:xfrm>
            <a:off x="98475" y="1533379"/>
            <a:ext cx="11971606" cy="3910817"/>
          </a:xfrm>
        </p:spPr>
      </p:pic>
    </p:spTree>
    <p:extLst>
      <p:ext uri="{BB962C8B-B14F-4D97-AF65-F5344CB8AC3E}">
        <p14:creationId xmlns:p14="http://schemas.microsoft.com/office/powerpoint/2010/main" val="98844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CF1FA-D18E-495C-8386-953CC888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23888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самоподвоєння ДНК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EAEB0A-D5BA-4B03-83C6-179A3F7C6D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717452"/>
            <a:ext cx="12192001" cy="6597748"/>
          </a:xfrm>
        </p:spPr>
        <p:txBody>
          <a:bodyPr>
            <a:normAutofit fontScale="85000" lnSpcReduction="20000"/>
          </a:bodyPr>
          <a:lstStyle/>
          <a:p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Однією з унікальних й неповторних властивостей молекул ДНК є їхня здатність до самоподвоєння (реплікації). З однієї материнської ДНК утворюється дві дочірні молекули ДНК. Цей процес відбувається в ядрі (або нуклеоїді) клітин перед їхнім поділом і забезпечує передачу генетичної інформації з покоління в покоління.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Реплікація – складний багатоетапний процес, в якому беруть участь багато ферментів. Процес починається з того, що певні ферменти розкручують спіральну молекулу ДНК, після чого до неї приєднуються білки, які не дають молекулі знову згорнутись. Інші ферменти розщеплюють ДНК на два окремі ланцюги з утворенням реплікаційної вилки. Далі до кожного з материнських ланцюгів </a:t>
            </a:r>
            <a:r>
              <a:rPr lang="uk-UA" sz="2300" b="1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приєднуються ДНК-полімерази</a:t>
            </a:r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, що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каталізують утворення нових дочірніх ланцюгів. Ці ферменти здатні також виправляти можливі помилки реплікації та перевіряти комплементарність. Синтез нових ланцюгів відбувається асиметрично, тобто один з них синтезується безперервно, інший ланцюг будується в протилежному напрямку і короткими фрагментами. Після завершення реплікації з однієї молекули ДНК утворюються дві ідентичні, які скручуються у подвійну спіраль.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Отже, </a:t>
            </a:r>
            <a:r>
              <a:rPr lang="uk-UA" sz="23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РЕПЛІКАЦІЯ ДНК </a:t>
            </a:r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(від лат. </a:t>
            </a:r>
            <a:r>
              <a:rPr lang="en-US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/>
              </a:rPr>
              <a:t>replicatio </a:t>
            </a:r>
            <a:r>
              <a:rPr lang="en-US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– </a:t>
            </a:r>
            <a:r>
              <a:rPr lang="uk-UA" sz="2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повторення) – процес самоподвоєння ДНК, що забезпечує копіювання спадкової інформації і передачу її з покоління в покоління.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2050" name="Picture 2" descr="Чем молекула РНК отличается от молекулы ДНК? – Мир Знаний">
            <a:extLst>
              <a:ext uri="{FF2B5EF4-FFF2-40B4-BE49-F238E27FC236}">
                <a16:creationId xmlns:a16="http://schemas.microsoft.com/office/drawing/2014/main" id="{360F2E74-8061-4A8A-BDD2-3E0A5827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327" y="5637628"/>
            <a:ext cx="1260271" cy="12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452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 реплікації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801858"/>
            <a:ext cx="6668085" cy="6056141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Механізм реплікації в організмів різних класів дещо різниться, проте його основа однакова для всіх.</a:t>
            </a:r>
          </a:p>
          <a:p>
            <a:r>
              <a:rPr lang="uk-UA" sz="24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Головними принципами реплікації є:</a:t>
            </a:r>
            <a:br>
              <a:rPr lang="uk-UA" sz="24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▪ </a:t>
            </a:r>
            <a:r>
              <a:rPr lang="uk-UA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комплементарність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 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– до нуклеотидів кожного материнського ланцюга приєднуються вільні нуклеотиди на основі А = Т, а Г = Ц;</a:t>
            </a:r>
            <a:b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▪ </a:t>
            </a:r>
            <a:r>
              <a:rPr lang="uk-UA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напівконсервативність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 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– кожна з двох дочірніх молекул ДНК одержує один ланцюг від материнської молекули, а другий – синтезується з нуклеотидів;</a:t>
            </a:r>
            <a:b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▪ </a:t>
            </a:r>
            <a:r>
              <a:rPr lang="uk-UA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антипаралельність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"/>
              </a:rPr>
              <a:t> 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– на одному ланцюзі синтез здійснюється в одному напрямку, а на іншому – в протилежному.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81C68-9F73-40B1-ABD2-91BF49D3E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9" t="50000" r="23615" b="17523"/>
          <a:stretch/>
        </p:blipFill>
        <p:spPr>
          <a:xfrm>
            <a:off x="6541477" y="1064525"/>
            <a:ext cx="5509846" cy="44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1018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Термінологічний словничок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41696"/>
            <a:ext cx="12192000" cy="591630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Реплікація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процес подвоєння ДНК, під час якого на основі однієї молекули утворюються дві її копії.</a:t>
            </a:r>
          </a:p>
          <a:p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Процес, який дозволяє живим організмам усувати пошкодження, що виникають у ДНК, називають </a:t>
            </a:r>
            <a:r>
              <a:rPr lang="ru-RU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-Bold"/>
              </a:rPr>
              <a:t>репарацією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ТРАНСКРИПЦІЯ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лат.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transcriptio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переписування) – передача інформації про первинну структуру білка з молекули ДНК на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РНК, що відбувається на основі принципу комплементарності. Транскрипція каталізується ферментами РНК-полімеразами і здійснюється в ядрі, а в прокаріотичних клітинах – у нуклеоїді. 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трансляція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або синтез білка за матрицею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РНК.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ГЕНЕТИЧНИЙ КОД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система запису спадкової інформації про амінокислотний склад білків у молекулах нуклеїнових кислот у вигляді послідовностей нуклеотидів. Ця послідовність визначає порядок розташування амінокислотних залишків у поліпептидному ланцюзі під час його синтезу</a:t>
            </a:r>
          </a:p>
        </p:txBody>
      </p:sp>
    </p:spTree>
    <p:extLst>
      <p:ext uri="{BB962C8B-B14F-4D97-AF65-F5344CB8AC3E}">
        <p14:creationId xmlns:p14="http://schemas.microsoft.com/office/powerpoint/2010/main" val="147104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0583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реплікації ДНК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05840"/>
            <a:ext cx="11277600" cy="4785359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ДНК називають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реплікацією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(від. лат.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реплікаціо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відбиття)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250" t="38493" r="28694" b="30714"/>
          <a:stretch/>
        </p:blipFill>
        <p:spPr>
          <a:xfrm>
            <a:off x="1012629" y="1636846"/>
            <a:ext cx="10166742" cy="50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BADE4-FA6E-4AB7-B5AE-10570EEF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9728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 зняти процес реплікації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44187BD-1FAA-4227-9D5A-FEB561B54E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2" y="761085"/>
            <a:ext cx="10838960" cy="6096915"/>
          </a:xfrm>
        </p:spPr>
      </p:pic>
    </p:spTree>
    <p:extLst>
      <p:ext uri="{BB962C8B-B14F-4D97-AF65-F5344CB8AC3E}">
        <p14:creationId xmlns:p14="http://schemas.microsoft.com/office/powerpoint/2010/main" val="316754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9241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й можливі наслідки пошкодження ДНК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801858"/>
            <a:ext cx="12191999" cy="3643533"/>
          </a:xfrm>
        </p:spPr>
        <p:txBody>
          <a:bodyPr>
            <a:normAutofit fontScale="77500" lnSpcReduction="20000"/>
          </a:bodyPr>
          <a:lstStyle/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Молекула ДНК, як і будь-яка інша молекула, може зазнати пошкоджень. Ці пошкодження можуть бути різними. Може бути пошкоджено один нуклеотид або відразу пару нуклеотидів. Може статися розрив одного з ланцюгів ДНК або навіть обох ланцюгів одночасно. Причин для таких пошкоджень може бути досить багато</a:t>
            </a:r>
            <a:r>
              <a:rPr lang="uk-UA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Часто ДНК пошкоджують ультрафіолетове та радіоактивне випромінення. Суттєвою небезпекою є деякі хімічні сполуки. Крім того, причиною пошкодження може бути помилка під час реплікації. Так, під час реплікації замість одного нуклеотиду в ланцюг випадково може потрапити інший. Хоча трапляється таке дуже рідко.</a:t>
            </a:r>
          </a:p>
          <a:p>
            <a:r>
              <a:rPr lang="uk-UA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Наслідки таких пошкоджень для клітин можуть бути негативними. Гени, структура яких порушується, можуть перестати виробляти свої продукти — РНК або білки. Наприклад, у результаті пошкодження один із кодонів усередині молекули РНК буде кодувати не амінокислоту, а стоп-кодон. Тоді синтезується тільки половина</a:t>
            </a:r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молекули білка. Зрозуміло, що така молекула не зможе працювати й виконувати свої функції.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910" t="60165" r="29142" b="14403"/>
          <a:stretch/>
        </p:blipFill>
        <p:spPr>
          <a:xfrm>
            <a:off x="1126528" y="3750669"/>
            <a:ext cx="9938944" cy="30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9628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репарації ДНК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12192000" cy="4628271"/>
          </a:xfrm>
        </p:spPr>
        <p:txBody>
          <a:bodyPr/>
          <a:lstStyle/>
          <a:p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Процес, який дозволяє живим організмам усувати пошкодження, що виникають у ДНК, називають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-Bold"/>
              </a:rPr>
              <a:t>репарацією</a:t>
            </a: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. </a:t>
            </a:r>
          </a:p>
          <a:p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Більшість репараційних механізмів базуються на тому, що ДНК — це дволанцюгова молекула. Тобто в клітині є дві копії генетичної інформації. Якщо одна з них пошкоджується, то її можна відновити за допомогою другої копії, взявши її за зразок. </a:t>
            </a:r>
          </a:p>
          <a:p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Процес репарації відбувається в кілька етапів. Для його здійснення клітини використовують спеціальні ферменти. Пошкодження ДНК можуть бути різними. Для кожного з них існують свої системи репарації. Одні дефекти можуть бути виправленими за допомогою лише одного ферменту, інші вимагають участі комплексу ферментів.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8D5E02-2AAC-414C-A7D4-35B549256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9" y="4097496"/>
            <a:ext cx="2968283" cy="2760503"/>
          </a:xfrm>
          <a:prstGeom prst="rect">
            <a:avLst/>
          </a:prstGeom>
        </p:spPr>
      </p:pic>
      <p:pic>
        <p:nvPicPr>
          <p:cNvPr id="1026" name="Picture 2" descr="Репарація ДНК - Підручник з Біології. 9 клас. Задорожний - Нова програма">
            <a:extLst>
              <a:ext uri="{FF2B5EF4-FFF2-40B4-BE49-F238E27FC236}">
                <a16:creationId xmlns:a16="http://schemas.microsoft.com/office/drawing/2014/main" id="{2EAA6E55-CA85-4389-AB99-8F60D4CC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1" y="3692916"/>
            <a:ext cx="8543639" cy="31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7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B6A9-88FC-4A49-ADFE-A791D8D1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7219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репарації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CDF88-F556-4C99-BE47-9A300F9098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41685"/>
            <a:ext cx="12192000" cy="7106652"/>
          </a:xfrm>
        </p:spPr>
        <p:txBody>
          <a:bodyPr>
            <a:normAutofit fontScale="55000" lnSpcReduction="20000"/>
          </a:bodyPr>
          <a:lstStyle/>
          <a:p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Існує декілька видів репарації. Найпростіший із них – це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світлова репарація</a:t>
            </a: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, </a:t>
            </a: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що здійснюється ферментом (ДНК-фотоліазою) і відновлює пошкоджені зв’язки між нуклеотидами.</a:t>
            </a:r>
          </a:p>
          <a:p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Основним видом репарації є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вирізальна репарація</a:t>
            </a: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, яка запускає процес видалення пошкоджених одноланцюгових ділянок ДНК з 10–30 нуклеотидів і відновлення нормальної структури молекули. </a:t>
            </a:r>
          </a:p>
          <a:p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У випадку сильного пошкодження ДНК (утворення дволанцюжкових розривів, великих одноланцюжкових провалів, міжланцюжкового зшивання) відбувається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рекомбінаційна репарація</a:t>
            </a: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, за якої фрагмент ДНК видаляється, і в цьому місці синтезується новий фрагмент.</a:t>
            </a:r>
          </a:p>
          <a:p>
            <a:r>
              <a:rPr lang="uk-UA" sz="36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Механізми репарації контролюються генами</a:t>
            </a: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. Так, у кишкової палички за виправлення пошкоджень відповідають близько 50 генів. Чим складнішою є клітина, тим більша кількість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структурних й регуляторних генів беруть участь у репарації. Пошкодження цих генів можуть спричиняти мутації, провокувати загибель клітин або призводити до їхнього злоякісного переродження. </a:t>
            </a:r>
          </a:p>
          <a:p>
            <a:r>
              <a:rPr lang="uk-UA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Науковці вважають, що порушення репарації на рівні організму призводить до дефектів розвитку, старіння й канцерогенезу (80–90% усіх ракових захворювань пов’язані з порушенням репарації). Ефективність репарації ДНК залежить від багатьох чинників, зокрема типу клітини, її віку та оточення.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Отже, репарація ДНК спрямована на підтримання генетичної стабільності клітин.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295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EE35B-FC18-4F45-9406-FCDB3ED4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</a:rPr>
              <a:t>Розв’язування вправ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08ED74-E6DF-4F3C-8C68-A153FE9F7B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12" y="604912"/>
            <a:ext cx="12023188" cy="5866226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1. Виберіть послідовність нітрогеновмісних основ, яка має утворитися в процесі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реплікації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молекули ДНК на основі ланцюга – АЦТ ТТГ ГАТ ГАТ ТТТ АЦТ ГТГ:</a:t>
            </a:r>
            <a:b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endParaRPr lang="uk-UA" sz="1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SchoolBook"/>
            </a:endParaRPr>
          </a:p>
          <a:p>
            <a:endParaRPr lang="uk-UA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SchoolBook"/>
            </a:endParaRPr>
          </a:p>
          <a:p>
            <a:endParaRPr lang="uk-UA" sz="1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SchoolBook"/>
            </a:endParaRPr>
          </a:p>
          <a:p>
            <a:endParaRPr lang="uk-UA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SchoolBook"/>
            </a:endParaRPr>
          </a:p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2. Виберіть послідовність нітрогеновмісних основ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і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рнк, яка утвориться внаслідок процесу транскрипції з молекули днк такої будови – атг тгц гаг тац цат гга ацг: </a:t>
            </a:r>
          </a:p>
          <a:p>
            <a:endParaRPr lang="uk-UA" sz="1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SchoolBook"/>
            </a:endParaRPr>
          </a:p>
          <a:p>
            <a:pPr marL="0" indent="0">
              <a:buNone/>
            </a:pP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3B89542-8AAD-4918-B3B5-1FE976AAD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360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6843CD45-EDF8-4DC7-94CB-A04DB4D6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3819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30E8BF-2417-4965-9B4F-0EA53405B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6" t="33431" r="43571" b="52594"/>
          <a:stretch/>
        </p:blipFill>
        <p:spPr>
          <a:xfrm>
            <a:off x="493485" y="1378857"/>
            <a:ext cx="5500915" cy="16654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EF2541-2134-403B-B472-987351FE8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6" t="31843" r="42619" b="59332"/>
          <a:stretch/>
        </p:blipFill>
        <p:spPr>
          <a:xfrm>
            <a:off x="493485" y="3969516"/>
            <a:ext cx="6376246" cy="11758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9E7E1AA-3233-4711-B4B1-9AE2623F6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6" t="65047" r="45834" b="29430"/>
          <a:stretch/>
        </p:blipFill>
        <p:spPr>
          <a:xfrm>
            <a:off x="493485" y="5133250"/>
            <a:ext cx="6716022" cy="7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5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4D0B30-BD03-4D6D-9BA0-571C491C5F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1277600" cy="5791199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3. За допомогою таблиці генетичного коду визначте амінокислотний склад пептиду, що утворюється внаслідок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трансляції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на основі фрагмента іРНК такого нуклеотидного складу – УУУ ЦЦА ГГУ АГЦ: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а) Фен-Про-Глі-Сер;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б) Сер-Ала-Цис-Вал;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в) Фен-Трп-Тре;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г) Тир-Про;</a:t>
            </a:r>
            <a:b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</a:b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д) Вал-Вал-Глу-Глі.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br>
              <a:rPr lang="uk-UA" dirty="0"/>
            </a:br>
            <a:endParaRPr lang="uk-UA" dirty="0"/>
          </a:p>
        </p:txBody>
      </p:sp>
      <p:pic>
        <p:nvPicPr>
          <p:cNvPr id="1028" name="Picture 4" descr="ГЕНЕТИЧНИЙ КОД">
            <a:extLst>
              <a:ext uri="{FF2B5EF4-FFF2-40B4-BE49-F238E27FC236}">
                <a16:creationId xmlns:a16="http://schemas.microsoft.com/office/drawing/2014/main" id="{62797D90-CACD-4AFB-883D-D8034986B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8"/>
          <a:stretch/>
        </p:blipFill>
        <p:spPr bwMode="auto">
          <a:xfrm>
            <a:off x="2903281" y="1167618"/>
            <a:ext cx="9288720" cy="56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A60CC-F206-45D1-B2AE-71317CB6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F9912-464B-48D1-9F9A-CF32D56FB4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4404"/>
            <a:ext cx="12192000" cy="4876796"/>
          </a:xfrm>
        </p:spPr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25 квітня в різних країнах світу відзначають незвичайне свято – Міжнародний день ДНК. Ця дата обрана в пам’ять про те, що цього дня 1953 р. в журналі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Nature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Italic"/>
              </a:rPr>
              <a:t>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Italic"/>
              </a:rPr>
              <a:t>Джеймс Уотсон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і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Italic"/>
              </a:rPr>
              <a:t>Френсіс Крік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спільно з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Italic"/>
              </a:rPr>
              <a:t>Морісом Вілкінсом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і 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-BoldItalic"/>
              </a:rPr>
              <a:t>Розалінд Франклін </a:t>
            </a:r>
            <a:r>
              <a:rPr lang="uk-UA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SchoolBook"/>
              </a:rPr>
              <a:t>опублікували результати дослідження структури молекули ДНК.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571722-5E64-4D97-87DC-BE758EE2E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38764" r="28693" b="41124"/>
          <a:stretch/>
        </p:blipFill>
        <p:spPr>
          <a:xfrm>
            <a:off x="83710" y="2658791"/>
            <a:ext cx="12024579" cy="37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8263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ГЕНЕТИЧНИЙ КОД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78173"/>
            <a:ext cx="6155140" cy="5779827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ГЕНЕТИЧНИЙ КОД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система запису спадкової інформації про амінокислотний склад білків у молекулах нуклеїнових кислот у вигляді послідовностей нуклеотидів. Ця послідовність визначає порядок розташування амінокислотних залишків у поліпептидному ланцюзі під час його синтезу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560" t="44941" r="28917" b="35716"/>
          <a:stretch/>
        </p:blipFill>
        <p:spPr>
          <a:xfrm>
            <a:off x="6851176" y="875212"/>
            <a:ext cx="4427050" cy="50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0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1465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генетичного коду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843" t="30970" r="40560" b="38045"/>
          <a:stretch/>
        </p:blipFill>
        <p:spPr>
          <a:xfrm>
            <a:off x="3235570" y="998579"/>
            <a:ext cx="6231986" cy="58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50877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 генетичного коду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6980"/>
            <a:ext cx="12192000" cy="612102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триплетність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кожна амінокислота кодується послідовністю з 3 нуклеотидів – триплетом;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однозначність, або специфічність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– кожний триплет кодує лише одну певну амінокислоту; 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надмірність, або виродженість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– одну амінокислоту можуть кодувати кілька різних триплетів (наприклад, лейцин кодується 6 триплетами), що підвищує надійність генетичного коду;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межі між триплетами не позначено, триплети йдуть один за одним. Проте слід мати на увазі, що між генами існують ділянки, які не несуть генетичної інформації (спейсери), і лише відокремлюють одні гени від інших. Окрім того, на початку гена розташовується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старт-кодон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триплет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ТАЦ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АУГ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у кінці генів – один із трьох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стоп-кодонів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АТЦ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РНК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УАГ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Старт-кодон – це триплет, що кодує амінокислоту метіонін (Мет*) і розпочинає утворення білка в процесі трансляції. Стоп-кодони (нонсенс-кодони) – це кодони, що сигналізують про завершення трансляції поліпептидного ланцюга; 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колінеарність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лінійній послідовності нуклеотидів відповідає лінійна послідовність амінокислот; 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універсальність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генетичний код єдиний для всіх організмів, які існують на Землі.</a:t>
            </a:r>
          </a:p>
        </p:txBody>
      </p:sp>
    </p:spTree>
    <p:extLst>
      <p:ext uri="{BB962C8B-B14F-4D97-AF65-F5344CB8AC3E}">
        <p14:creationId xmlns:p14="http://schemas.microsoft.com/office/powerpoint/2010/main" val="358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зв'яжіть задачі на моделювання ДНК та РНК.">
            <a:extLst>
              <a:ext uri="{FF2B5EF4-FFF2-40B4-BE49-F238E27FC236}">
                <a16:creationId xmlns:a16="http://schemas.microsoft.com/office/drawing/2014/main" id="{FA377DBE-DEFE-45C5-BDE5-5BA0270C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4376" r="1946" b="1803"/>
          <a:stretch/>
        </p:blipFill>
        <p:spPr bwMode="auto">
          <a:xfrm>
            <a:off x="2118595" y="-11282"/>
            <a:ext cx="7742857" cy="68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6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46411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дії генетичного код</a:t>
            </a:r>
            <a:r>
              <a:rPr lang="uk-UA" dirty="0"/>
              <a:t>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23332"/>
            <a:ext cx="11277600" cy="506786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транскрипція; 2 – синтез білкової молекули.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Послідовність матричного ланцюга ДНК позначено коричневим кольором, комплементарний йому ланцюг – сірим, послідовність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 – червоним. Показано відповідність кожного триплету кодованій амінокислоті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807" t="30253" r="32052" b="46821"/>
          <a:stretch/>
        </p:blipFill>
        <p:spPr>
          <a:xfrm>
            <a:off x="1965278" y="2552132"/>
            <a:ext cx="9705687" cy="40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1465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 білка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181" y="996288"/>
            <a:ext cx="11966703" cy="5861712"/>
          </a:xfrm>
        </p:spPr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етап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транскрипція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лат. транскріпціо — переписую), або синтез РНК за матрицею ДНК.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33" t="33572" r="31905" b="39381"/>
          <a:stretch/>
        </p:blipFill>
        <p:spPr>
          <a:xfrm>
            <a:off x="913775" y="1958601"/>
            <a:ext cx="10585106" cy="4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0308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 білка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103086"/>
            <a:ext cx="12032343" cy="5754914"/>
          </a:xfrm>
        </p:spPr>
        <p:txBody>
          <a:bodyPr/>
          <a:lstStyle/>
          <a:p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 етап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процесинг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(від англ.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—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хід, рух). Так називають «визрівання» матриці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РНК, яке безпосередньо передує синтезу поліпептидних ланцюгів.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Процесинг: 1 стадія — незріла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РНК;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стадія — зріла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РНК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90" t="47666" r="27739" b="27381"/>
          <a:stretch/>
        </p:blipFill>
        <p:spPr>
          <a:xfrm>
            <a:off x="386732" y="1930400"/>
            <a:ext cx="11418535" cy="43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515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162</TotalTime>
  <Words>1714</Words>
  <Application>Microsoft Office PowerPoint</Application>
  <PresentationFormat>Широкий екран</PresentationFormat>
  <Paragraphs>96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41" baseType="lpstr">
      <vt:lpstr>#SchoolBook</vt:lpstr>
      <vt:lpstr>#SchoolBook-Bold</vt:lpstr>
      <vt:lpstr>#SchoolBook-BoldItalic</vt:lpstr>
      <vt:lpstr>#SchoolBook-Italic</vt:lpstr>
      <vt:lpstr>Arial</vt:lpstr>
      <vt:lpstr>MyriadPro-Bold</vt:lpstr>
      <vt:lpstr>MyriadPro-It</vt:lpstr>
      <vt:lpstr>MyriadPro-Regular</vt:lpstr>
      <vt:lpstr>PetersburgCTT-Regular</vt:lpstr>
      <vt:lpstr>SchoolBookC</vt:lpstr>
      <vt:lpstr>SchoolBookC-Bold</vt:lpstr>
      <vt:lpstr>TimesNewRomanPSMT</vt:lpstr>
      <vt:lpstr>Tw Cen MT</vt:lpstr>
      <vt:lpstr>Капля</vt:lpstr>
      <vt:lpstr>Подвоєння ДНК. репарація пошкоджень ДНК</vt:lpstr>
      <vt:lpstr>Термінологічний словничок</vt:lpstr>
      <vt:lpstr>ГЕНЕТИЧНИЙ КОД</vt:lpstr>
      <vt:lpstr>Схема генетичного коду</vt:lpstr>
      <vt:lpstr>Властивості  генетичного коду </vt:lpstr>
      <vt:lpstr>Презентація PowerPoint</vt:lpstr>
      <vt:lpstr>Принцип дії генетичного коду </vt:lpstr>
      <vt:lpstr>Біосинтез білка</vt:lpstr>
      <vt:lpstr>Біосинтез білка</vt:lpstr>
      <vt:lpstr>Біосинтез білка</vt:lpstr>
      <vt:lpstr>СХЕМА  ПРОЦЕСУ  ТРАНСЛЯЦІЇ</vt:lpstr>
      <vt:lpstr>Презентація PowerPoint</vt:lpstr>
      <vt:lpstr>Презентація PowerPoint</vt:lpstr>
      <vt:lpstr>Загальна схема біосинтезу білка</vt:lpstr>
      <vt:lpstr>Етапи біосинтезу білка  </vt:lpstr>
      <vt:lpstr>Порівняльна характеристика процесів транскрипції і трансляції</vt:lpstr>
      <vt:lpstr>самостійна робота</vt:lpstr>
      <vt:lpstr>самоподвоєння ДНК  </vt:lpstr>
      <vt:lpstr>Механізм реплікації</vt:lpstr>
      <vt:lpstr>Схема реплікації ДНК</vt:lpstr>
      <vt:lpstr>вдалося зняти процес реплікації</vt:lpstr>
      <vt:lpstr>причини й можливі наслідки пошкодження ДНК </vt:lpstr>
      <vt:lpstr>Приклад репарації ДНК</vt:lpstr>
      <vt:lpstr>Види репарації</vt:lpstr>
      <vt:lpstr>Розв’язування вправ  </vt:lpstr>
      <vt:lpstr>Презентація PowerPoint</vt:lpstr>
      <vt:lpstr>Самостійна робота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Подвоєння ДНК. репарація пошкоджень ДНК</dc:title>
  <dc:creator>User</dc:creator>
  <cp:lastModifiedBy>Тетяна Пашаєва</cp:lastModifiedBy>
  <cp:revision>25</cp:revision>
  <dcterms:created xsi:type="dcterms:W3CDTF">2020-12-17T09:01:02Z</dcterms:created>
  <dcterms:modified xsi:type="dcterms:W3CDTF">2020-12-17T18:24:22Z</dcterms:modified>
</cp:coreProperties>
</file>