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9"/>
  </p:notesMasterIdLst>
  <p:sldIdLst>
    <p:sldId id="256" r:id="rId2"/>
    <p:sldId id="260" r:id="rId3"/>
    <p:sldId id="270" r:id="rId4"/>
    <p:sldId id="277" r:id="rId5"/>
    <p:sldId id="278" r:id="rId6"/>
    <p:sldId id="279" r:id="rId7"/>
    <p:sldId id="280" r:id="rId8"/>
    <p:sldId id="281" r:id="rId9"/>
    <p:sldId id="274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6" r:id="rId34"/>
    <p:sldId id="305" r:id="rId35"/>
    <p:sldId id="307" r:id="rId36"/>
    <p:sldId id="276" r:id="rId37"/>
    <p:sldId id="275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18A53-A330-48FE-8FB1-6EACE7272D6E}" type="datetimeFigureOut">
              <a:rPr lang="uk-UA" smtClean="0"/>
              <a:t>16.12.2019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33F8D-428C-42C4-9197-5D2D9A203A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903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33F8D-428C-42C4-9197-5D2D9A203A4E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936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33F8D-428C-42C4-9197-5D2D9A203A4E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6758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33F8D-428C-42C4-9197-5D2D9A203A4E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27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8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3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7087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93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0811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55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63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3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9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8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7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8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3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3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6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2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11872-C943-4CB9-9BD8-854D5E8C8DD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B19BAD-2E7C-45E6-B431-631B448E1E3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68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88C3D-AD72-41D9-99BA-B344836D4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2880"/>
            <a:ext cx="12192000" cy="2293033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Алотропія. Алотропні модифікації речовин неметалічних елементів</a:t>
            </a:r>
            <a:r>
              <a:rPr lang="uk-UA" dirty="0"/>
              <a:t>. </a:t>
            </a:r>
            <a:br>
              <a:rPr lang="uk-UA" dirty="0"/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3251" y="2157271"/>
            <a:ext cx="113254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Алотропія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(від гр. </a:t>
            </a:r>
            <a:r>
              <a:rPr lang="el-G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ἄλλος,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állos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інший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і </a:t>
            </a:r>
            <a:r>
              <a:rPr lang="el-G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τρόπος,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trópos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властивість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 - явище існування хімічного елемента у вигляді двох або кількох простих речовин, різних за властивостями і будовою. </a:t>
            </a: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Термін увів Я. Берцеліус у 1841 р.</a:t>
            </a: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Алотропія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існування одного хімічного елемента у вигляді кількох простих речовин (алотропних модифікацій або алотропних форм). 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8593" t="57520" r="43511" b="31773"/>
          <a:stretch/>
        </p:blipFill>
        <p:spPr bwMode="auto">
          <a:xfrm>
            <a:off x="7053943" y="3557105"/>
            <a:ext cx="5011783" cy="2021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1380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" y="156754"/>
            <a:ext cx="11887199" cy="1773646"/>
          </a:xfrm>
        </p:spPr>
        <p:txBody>
          <a:bodyPr/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Сульфуру 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2" y="927463"/>
            <a:ext cx="5656218" cy="5930537"/>
          </a:xfrm>
        </p:spPr>
        <p:txBody>
          <a:bodyPr>
            <a:normAutofit/>
          </a:bodyPr>
          <a:lstStyle/>
          <a:p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Ромбічна сірка: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світло-жовтий порошок або яскраво-жовті кристали з молекулярними кристалічними ґратками;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крихка;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нерозчинна у воді, розчиняється в органічних розчинниках (етанол, хлороформ, бензен тощо);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густина 2,07 г/см</a:t>
            </a:r>
            <a:r>
              <a:rPr lang="uk-UA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t</a:t>
            </a:r>
            <a:r>
              <a:rPr lang="uk-UA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112,8°С,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кип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444,5°С;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стабільна за температури менше 95,4°С.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60535" t="25149" r="20012" b="46714"/>
          <a:stretch/>
        </p:blipFill>
        <p:spPr bwMode="auto">
          <a:xfrm>
            <a:off x="6420528" y="1384664"/>
            <a:ext cx="5610361" cy="5331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3911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209006"/>
            <a:ext cx="11586755" cy="172139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Сульфуру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2" y="966651"/>
            <a:ext cx="6178732" cy="5891349"/>
          </a:xfrm>
        </p:spPr>
        <p:txBody>
          <a:bodyPr>
            <a:normAutofit/>
          </a:bodyPr>
          <a:lstStyle/>
          <a:p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Моноклінна сірка: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темно-жовті голки з молекулярними кристалічними ґратками;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крихка;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нерозчинна у воді, розчиняється в неполярних органічних розчинниках (гексан, хлороформ, бензен тощо);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густина 1,96 г/см</a:t>
            </a:r>
            <a:r>
              <a:rPr lang="uk-UA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t</a:t>
            </a:r>
            <a:r>
              <a:rPr lang="uk-UA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119,3°С,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кип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444,5°С;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стабільна за температури вище 95,4°С, за меншої температури перетворюється на ромбічну сірку.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58357" t="26893" r="21568" b="51693"/>
          <a:stretch/>
        </p:blipFill>
        <p:spPr bwMode="auto">
          <a:xfrm>
            <a:off x="6257110" y="1293223"/>
            <a:ext cx="5778136" cy="5081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173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9" y="195943"/>
            <a:ext cx="11625941" cy="1734457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Сульфуру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070" y="966651"/>
            <a:ext cx="5303520" cy="5695406"/>
          </a:xfrm>
        </p:spPr>
        <p:txBody>
          <a:bodyPr/>
          <a:lstStyle/>
          <a:p>
            <a:r>
              <a:rPr lang="uk-UA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Пластична сірка: 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• темно-коричнева або темно-жовта аморфна речовина; 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• еластична, гумоподібна; 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• нерозчинна; 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• густина 1,92 г/см</a:t>
            </a:r>
            <a:r>
              <a:rPr lang="uk-UA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• плавиться в діапазоні температур,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кип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= 445 °С; 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• нестабільна, протягом кількох годин стає крихкою і перетворюється на ромбічну</a:t>
            </a:r>
          </a:p>
          <a:p>
            <a:endParaRPr lang="uk-UA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8979" t="41833" r="21724" b="32271"/>
          <a:stretch/>
        </p:blipFill>
        <p:spPr bwMode="auto">
          <a:xfrm>
            <a:off x="6061166" y="1260838"/>
            <a:ext cx="5904411" cy="54012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8024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" y="209006"/>
            <a:ext cx="11848012" cy="1721394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- Ромбічна сірка, б - Моноклінна сірка, в - Пластична сірка</a:t>
            </a:r>
            <a:endParaRPr lang="uk-UA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0968" t="41244" r="31840" b="28031"/>
          <a:stretch/>
        </p:blipFill>
        <p:spPr bwMode="auto">
          <a:xfrm>
            <a:off x="156754" y="1214846"/>
            <a:ext cx="11848012" cy="5525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6547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7" y="156754"/>
            <a:ext cx="11913324" cy="177364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Кулестержнева модель молекули S</a:t>
            </a:r>
            <a:r>
              <a:rPr lang="ru-RU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(а). </a:t>
            </a:r>
            <a:b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Будова кристалів ромбічної (б) і моноклінної (в) сірки</a:t>
            </a:r>
            <a:endParaRPr lang="uk-UA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3302" t="48441" r="34640" b="33290"/>
          <a:stretch/>
        </p:blipFill>
        <p:spPr bwMode="auto">
          <a:xfrm>
            <a:off x="117567" y="2050869"/>
            <a:ext cx="11913324" cy="4297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8583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6" y="169817"/>
            <a:ext cx="11795760" cy="17605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Утворення пластичної сірки</a:t>
            </a: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 її структура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9020" t="48994" r="41643" b="23326"/>
          <a:stretch/>
        </p:blipFill>
        <p:spPr bwMode="auto">
          <a:xfrm>
            <a:off x="209006" y="613954"/>
            <a:ext cx="2332653" cy="3775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/>
          <a:srcRect l="58357" t="48994" r="31995" b="33844"/>
          <a:stretch/>
        </p:blipFill>
        <p:spPr bwMode="auto">
          <a:xfrm>
            <a:off x="2926080" y="613954"/>
            <a:ext cx="3180806" cy="3432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40305" t="54531" r="31528" b="27477"/>
          <a:stretch/>
        </p:blipFill>
        <p:spPr bwMode="auto">
          <a:xfrm>
            <a:off x="5107577" y="4046687"/>
            <a:ext cx="7084423" cy="2811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1441" y="2905011"/>
            <a:ext cx="4676502" cy="3887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Плавлення сірки супроводжується зміною будови її молекул і, як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наслідок, - змінами кольору, в’язкості розплаву тощо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23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156754"/>
            <a:ext cx="11965577" cy="177364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Фосфору</a:t>
            </a:r>
            <a:endParaRPr lang="uk-UA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836023"/>
            <a:ext cx="8503920" cy="5930537"/>
          </a:xfrm>
        </p:spPr>
        <p:txBody>
          <a:bodyPr>
            <a:normAutofit lnSpcReduction="10000"/>
          </a:bodyPr>
          <a:lstStyle/>
          <a:p>
            <a:r>
              <a:rPr lang="ru-RU" b="1" i="1" dirty="0"/>
              <a:t>Б</a:t>
            </a:r>
            <a:r>
              <a:rPr lang="ru-RU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ілий фосфор Р</a:t>
            </a:r>
            <a:r>
              <a:rPr lang="ru-RU" sz="19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endParaRPr lang="uk-UA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Безбарвний, воскоподібний, на світлі швидко жовтіє і втрачає прозорість; </a:t>
            </a:r>
            <a:endParaRPr lang="uk-UA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м’який, можна розрізати ножем; </a:t>
            </a:r>
            <a:endParaRPr lang="uk-UA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має молекулярні кристалічні ґратки з тетраедричними молекулами Р</a:t>
            </a:r>
            <a:r>
              <a:rPr lang="ru-RU" sz="1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 вузлах; . </a:t>
            </a:r>
            <a:endParaRPr lang="uk-UA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1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44 1°С</a:t>
            </a:r>
            <a:r>
              <a:rPr lang="uk-UA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нерозчинний у воді, розчиняється в органічних розчинниках; </a:t>
            </a:r>
            <a:endParaRPr lang="uk-UA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густина 1,82 г/см</a:t>
            </a:r>
            <a:r>
              <a:rPr lang="ru-RU" sz="1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uk-UA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вогненебезпечний, займається навіть від теплоти людського тіла, тому його зберігають під шаром води; </a:t>
            </a:r>
            <a:endParaRPr lang="uk-UA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на повітрі повільно окиснюється, майже вся енергія цієї екзотермічної реакції виділяється у вигляді світла, яке видно в темряві; </a:t>
            </a:r>
            <a:endParaRPr lang="uk-UA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отруйний, смертельна доза для дорослої людини близько 0,05-0,1 г; </a:t>
            </a:r>
            <a:endParaRPr lang="uk-UA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утворюється з червоного фосфору під час тривалого нагрівання за температури 240-250 °С в інертній атмосфері.</a:t>
            </a:r>
            <a:endParaRPr lang="uk-UA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59601" t="42075" r="32618" b="30798"/>
          <a:stretch/>
        </p:blipFill>
        <p:spPr bwMode="auto">
          <a:xfrm>
            <a:off x="8778240" y="836023"/>
            <a:ext cx="3317966" cy="5930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9256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156754"/>
            <a:ext cx="11821885" cy="1773646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Фосфору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" y="888274"/>
            <a:ext cx="8621486" cy="5969725"/>
          </a:xfrm>
        </p:spPr>
        <p:txBody>
          <a:bodyPr>
            <a:noAutofit/>
          </a:bodyPr>
          <a:lstStyle/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Червоний фосфор (Р</a:t>
            </a:r>
            <a:r>
              <a:rPr lang="ru-RU" sz="20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20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∞</a:t>
            </a: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Аморфний червоно-фіолетовий порошок залежно від ступеня подрібнення може бути від пурпурово-червоного до фіолетового кольору, тому червоний фосфор іноді називають фіолетовим;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крихкий, має атомні кристалічні ґратки;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температури плавлення не має, за температури 240-250 °С сублімує і перетворюється на випари білого фосфору;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густина 2,4 г/см</a:t>
            </a:r>
            <a:r>
              <a:rPr lang="ru-RU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неотруйний;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хімічно менш активний за білий, його можна зберігати на повітрі;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під час зберігання на повітрі поступово окиснюється з утворенням гігроскопічного оксиду, поглинає воду з повітря і відволожується, тому його необхідно зберігати в герметичному посуді;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утворюється з білого фосфору під час несильного тривалого нагрівання.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60536" t="34324" r="31373" b="37719"/>
          <a:stretch/>
        </p:blipFill>
        <p:spPr bwMode="auto">
          <a:xfrm>
            <a:off x="8765177" y="744583"/>
            <a:ext cx="3291839" cy="5934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7161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117566"/>
            <a:ext cx="11834947" cy="1812834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Фосфору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30" y="783771"/>
            <a:ext cx="7929153" cy="6074229"/>
          </a:xfrm>
        </p:spPr>
        <p:txBody>
          <a:bodyPr>
            <a:norm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Чорний фосфор Р</a:t>
            </a:r>
            <a:r>
              <a:rPr lang="uk-UA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Чорна речовина з металічним блиском, жирна на дотик (схожа на графіт);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має атомні кристалічні ґратки, що складаються із шарів атомів Фосфору;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1000 °С за тиску 18 атм.;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не розчиняється в жодному розчиннику і важко вступає в хімічні реакції;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густина 2,69 г/см</a:t>
            </a:r>
            <a:r>
              <a:rPr lang="ru-RU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виявляє напівпровідникові властивості;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неотруйний;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утворюється за високого тиску (20 тис. атм.) із білого й червоного фосфору.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60536" t="37368" r="31528" b="34952"/>
          <a:stretch/>
        </p:blipFill>
        <p:spPr bwMode="auto">
          <a:xfrm>
            <a:off x="8712926" y="679269"/>
            <a:ext cx="3354433" cy="6080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8193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5" y="182880"/>
            <a:ext cx="11743508" cy="174752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Фосфору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96" y="1384663"/>
            <a:ext cx="6740434" cy="5368834"/>
          </a:xfrm>
        </p:spPr>
        <p:txBody>
          <a:bodyPr>
            <a:norm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Металічний фосфор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Сіра речовина з металічним блиском;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густина 3,56 г/см</a:t>
            </a:r>
            <a:r>
              <a:rPr lang="ru-RU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проводить електричний струм;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утворюється з чорного під тиском близько 1 млн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атм.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60847" t="66433" r="31372" b="19450"/>
          <a:stretch/>
        </p:blipFill>
        <p:spPr bwMode="auto">
          <a:xfrm>
            <a:off x="6988630" y="1286691"/>
            <a:ext cx="5003074" cy="5081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7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5A93FDB1-2BE2-4E44-9F64-72585FC2E70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9413" t="23157" r="29816" b="424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9144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" y="169817"/>
            <a:ext cx="11887199" cy="1760583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-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Білий фосфор</a:t>
            </a: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б -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Червоний фосфор</a:t>
            </a: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в -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Чорний фосфор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3769" t="25466" r="34641" b="49345"/>
          <a:stretch/>
        </p:blipFill>
        <p:spPr bwMode="auto">
          <a:xfrm>
            <a:off x="444137" y="1058090"/>
            <a:ext cx="11443063" cy="5551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8549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156754"/>
            <a:ext cx="11887200" cy="177364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Білий фосфор Р</a:t>
            </a:r>
            <a:r>
              <a:rPr lang="ru-RU" sz="31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молекулярна речовина. </a:t>
            </a:r>
            <a:br>
              <a:rPr lang="uk-UA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Червоний фосфор (Р</a:t>
            </a:r>
            <a:r>
              <a:rPr lang="ru-RU" sz="31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3100" b="1" i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r>
              <a:rPr lang="ru-RU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полімерна сполука складної будови</a:t>
            </a:r>
            <a:br>
              <a:rPr lang="uk-UA" b="1" dirty="0"/>
            </a:br>
            <a:r>
              <a:rPr lang="uk-UA" b="1" dirty="0"/>
              <a:t> </a:t>
            </a:r>
            <a:br>
              <a:rPr lang="uk-UA" b="1" dirty="0"/>
            </a:br>
            <a:endParaRPr lang="uk-UA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0657" t="22144" r="46000" b="51006"/>
          <a:stretch/>
        </p:blipFill>
        <p:spPr bwMode="auto">
          <a:xfrm>
            <a:off x="953589" y="1162594"/>
            <a:ext cx="9966959" cy="5695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2852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3770" t="40136" r="34484" b="33844"/>
          <a:stretch/>
        </p:blipFill>
        <p:spPr bwMode="auto">
          <a:xfrm>
            <a:off x="235132" y="770708"/>
            <a:ext cx="11612879" cy="5212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3364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1" y="209006"/>
            <a:ext cx="11808822" cy="172139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Карбону</a:t>
            </a:r>
            <a:endParaRPr lang="uk-UA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634" y="966651"/>
            <a:ext cx="6622869" cy="5891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Природні: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Алмаз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Графіт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Фулерен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Вуглецеві нанотрубки</a:t>
            </a:r>
          </a:p>
          <a:p>
            <a:pPr marL="0" indent="0">
              <a:buNone/>
            </a:pPr>
            <a:r>
              <a:rPr lang="uk-UA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Штучні: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Карбін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Графен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аморфний вуглець у вигляді сажі та деревного вугілля.</a:t>
            </a:r>
          </a:p>
        </p:txBody>
      </p:sp>
      <p:pic>
        <p:nvPicPr>
          <p:cNvPr id="4" name="Picture 2" descr="Алотропні модифікації Карбо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03" y="956945"/>
            <a:ext cx="4867271" cy="9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Картинки по запросу &quot;алмаз графіт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000" y="3448595"/>
            <a:ext cx="4362288" cy="298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428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" y="235131"/>
            <a:ext cx="11769633" cy="862149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Карбону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18" y="875211"/>
            <a:ext cx="7733212" cy="5891349"/>
          </a:xfrm>
        </p:spPr>
        <p:txBody>
          <a:bodyPr>
            <a:noAutofit/>
          </a:bodyPr>
          <a:lstStyle/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Алмаз (від давньогрец.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adamas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— незламний) — найтвердіший природний матеріал. Він надзвичайно тугоплавкий, розплавити його вдається лише за температури близько 4000 °С і тиску понад 100 атм. </a:t>
            </a:r>
            <a:endParaRPr lang="uk-U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Незважаючи на високу твердість, алмаз крихкий — його можна розколоти ножем. Він погано проводить теплоту, є діелектриком. 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Унікальні властивості алмазу зумовлені особливостями його кристалічних ґраток. 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Кристал алмазу являє собою єдиний каркас із атомів Карбону — саме тому він має надзвичайну твердість. </a:t>
            </a:r>
            <a:endParaRPr lang="uk-U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Алмаз метастабільний: за звичайних умов він може існувати нескінченно довго, але за підвищеної температури поступово перетворюється на графіт.</a:t>
            </a:r>
            <a:endParaRPr lang="uk-U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31746" t="45949" r="54404" b="34398"/>
          <a:stretch/>
        </p:blipFill>
        <p:spPr bwMode="auto">
          <a:xfrm>
            <a:off x="7485016" y="2272938"/>
            <a:ext cx="4558937" cy="3659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7207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130630"/>
            <a:ext cx="11887200" cy="770708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Карбону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901338"/>
            <a:ext cx="8843553" cy="595666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Графіт, на противагу алмазу, — це м’яка речовина, за твердістю поступається навіть паперу. 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Він жирний на дотик, має металічний блиск. 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відміну від більшості неметалів, графіт проводить електричний струм, але не так добре, як метали. Графіт має шарувату структуру — атоми Карбону в ньому утворюють пласкі шари. Окремий шар зверху нагадує бджолині стільники.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Графіт складається з окремих лусочок. Коли графітовий </a:t>
            </a:r>
          </a:p>
          <a:p>
            <a:pPr marL="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олівець торкається паперу, частина лусочок залишається </a:t>
            </a:r>
          </a:p>
          <a:p>
            <a:pPr marL="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аркуші, утворюючи слід.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Недарма слово «графіт» походить від грецького «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графо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</a:p>
          <a:p>
            <a:pPr marL="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 означає «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пишу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кімнатної температури й атмосферного тиску графіт — </a:t>
            </a:r>
          </a:p>
          <a:p>
            <a:pPr marL="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 найстійкіша модифікація Карбону. За тиску 50 тис. атм., </a:t>
            </a:r>
          </a:p>
          <a:p>
            <a:pPr marL="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підвищеної температури і наявності каталізатора (нікелю) у промисловості одержують штучні алмази, які використовують у техніці. Але маса таких алмазів не перевищує 0,2 г.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33147" t="47465" r="53159" b="36058"/>
          <a:stretch/>
        </p:blipFill>
        <p:spPr bwMode="auto">
          <a:xfrm>
            <a:off x="7406641" y="2860765"/>
            <a:ext cx="4785360" cy="2939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3583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7" y="156754"/>
            <a:ext cx="11665130" cy="875212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Карбону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578" y="1031966"/>
            <a:ext cx="10763793" cy="5486399"/>
          </a:xfrm>
        </p:spPr>
        <p:txBody>
          <a:bodyPr>
            <a:norm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Карбін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за фізичними властивостями схожий на графіт і іноді трапляється в ньому у вигляді білих прожилок. Карбін має лінійну будову:</a:t>
            </a: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Карбіни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— електронейтральні сполуки одновалентного атома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вуглецю з вільною електронною парою та неспареним електроном. Зовнішнім виглядом карбін: чорний дрібнодисперсний порошок, має напівпровідникові властивості.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Теоретичні розрахунки говорять про найбільшу термодинамічну стійкість нової форми елементарного вуглецю. Крім того, очікується, що нитковидні кристали карбіну виявляться найміцнішими матеріалами на Землі.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Картинки по запросу &quot;карбін&quot;&quot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4" b="61355"/>
          <a:stretch/>
        </p:blipFill>
        <p:spPr bwMode="auto">
          <a:xfrm>
            <a:off x="648789" y="2338253"/>
            <a:ext cx="4053839" cy="771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 descr="Картинки по запросу &quot;карбін&quot;&quot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2" b="11600"/>
          <a:stretch/>
        </p:blipFill>
        <p:spPr bwMode="auto">
          <a:xfrm>
            <a:off x="4937762" y="2338252"/>
            <a:ext cx="4728752" cy="771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0531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" y="130629"/>
            <a:ext cx="11900263" cy="1799771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Карбону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6" y="953589"/>
            <a:ext cx="7850777" cy="5904411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Графен був відкритий в 2004 році. 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Графен схожий за своєю будовою на окремий атомний шар у структурі графіту.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Графен можна уявити у вигляді «розгорнутої» вуглецевої нанотрубки. </a:t>
            </a:r>
          </a:p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Цікаво!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Британські вчені використали графен для побудови дрона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Juno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 у липні 2018 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Завдяки новітньому матеріалу безпілотник може літати в грозу, оскільки, за словами розробників, розряди блискавки просто розпорошаться по фюзеляжу.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Також перевагами є менша вага дрона і захист від намерзання.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s://upload.wikimedia.org/wikipedia/commons/2/26/Graphene_xy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766" y="2015458"/>
            <a:ext cx="4191000" cy="237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06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3" y="209006"/>
            <a:ext cx="11691257" cy="757645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Карбону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84" y="966651"/>
            <a:ext cx="5029199" cy="5786846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Фулерени — це тверді кристалічні речовини, які, на відміну від інших алотропних модифікацій, розчиняються в органічних розчинниках з утворенням яскраво забарвлених розчинів. Молекули фулеренів являють собою сфери або еліпсоїди. 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Моделі молекул фулерену С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 фулерену С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8904" t="39306" r="45379" b="46854"/>
          <a:stretch/>
        </p:blipFill>
        <p:spPr bwMode="auto">
          <a:xfrm>
            <a:off x="5316583" y="1828800"/>
            <a:ext cx="6875417" cy="33571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0848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076" y="322218"/>
            <a:ext cx="11353557" cy="132080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Карбону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5" y="1345475"/>
            <a:ext cx="5094514" cy="4695888"/>
          </a:xfrm>
        </p:spPr>
        <p:txBody>
          <a:bodyPr/>
          <a:lstStyle/>
          <a:p>
            <a:r>
              <a:rPr lang="uk-UA" sz="24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Вуглеце́ві або карбонові нанотру́бки</a:t>
            </a:r>
            <a:r>
              <a:rPr lang="uk-UA" sz="24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— протяжні циліндричні структури діаметром від одного до декількох десятків нанометрів і завдовжки до декількох мікронів.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Вуглецеві нанотрубки — трубчасті наноутворення вуглецю. Виявлені 1991 року. Бувають одно- і багатошарові. </a:t>
            </a:r>
            <a:endParaRPr lang="uk-UA" sz="24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54933" t="40136" r="32151" b="49569"/>
          <a:stretch/>
        </p:blipFill>
        <p:spPr bwMode="auto">
          <a:xfrm>
            <a:off x="5251269" y="1643018"/>
            <a:ext cx="6633799" cy="4305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118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DB3D666-6196-441D-AB05-1B0919BB7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7" y="5809957"/>
            <a:ext cx="11746523" cy="942535"/>
          </a:xfrm>
        </p:spPr>
        <p:txBody>
          <a:bodyPr>
            <a:normAutofit fontScale="92500" lnSpcReduction="10000"/>
          </a:bodyPr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Зразки неметалів: а – хлор, б – червоний фосфор, в – бром, </a:t>
            </a:r>
          </a:p>
          <a:p>
            <a:pPr marL="0" indent="0">
              <a:buNone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г – йод, д – кисень рідкий, е – азот рідкий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E25D24-5C9B-41FA-9B12-19DB7D9A54D8}"/>
              </a:ext>
            </a:extLst>
          </p:cNvPr>
          <p:cNvPicPr/>
          <p:nvPr/>
        </p:nvPicPr>
        <p:blipFill rotWithShape="1">
          <a:blip r:embed="rId2"/>
          <a:srcRect l="33924" t="35154" r="35108" b="29692"/>
          <a:stretch/>
        </p:blipFill>
        <p:spPr bwMode="auto">
          <a:xfrm>
            <a:off x="703385" y="105507"/>
            <a:ext cx="10832123" cy="5704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5901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" y="91440"/>
            <a:ext cx="11821885" cy="183896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Будова простих речовин Карбону: а — фрагмент кристалічних граток алмазу; б — фрагмент кристалічних граток графіту; в — модель молекули фулерену</a:t>
            </a:r>
            <a:endParaRPr lang="uk-U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3924" t="41520" r="34174" b="33014"/>
          <a:stretch/>
        </p:blipFill>
        <p:spPr bwMode="auto">
          <a:xfrm>
            <a:off x="457199" y="1319349"/>
            <a:ext cx="11168743" cy="5303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3454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222069"/>
            <a:ext cx="11691257" cy="1708331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а, б, в, - фулерени, г –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нанотрубка</a:t>
            </a:r>
            <a:endParaRPr lang="uk-U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51043" t="41798" r="30750" b="33843"/>
          <a:stretch/>
        </p:blipFill>
        <p:spPr bwMode="auto">
          <a:xfrm>
            <a:off x="1293223" y="640080"/>
            <a:ext cx="9261566" cy="6217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9673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" y="117566"/>
            <a:ext cx="11795759" cy="1812834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Будова алотропних модифікацій Карбону:</a:t>
            </a:r>
            <a:b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– фулерен С</a:t>
            </a:r>
            <a:r>
              <a:rPr lang="uk-UA" sz="24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б – фулерен С</a:t>
            </a:r>
            <a:r>
              <a:rPr lang="uk-UA" sz="24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в – нанотрубка, г – графен</a:t>
            </a:r>
            <a:b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/>
              <a:t> 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1901" t="40031" r="31618" b="46525"/>
          <a:stretch/>
        </p:blipFill>
        <p:spPr bwMode="auto">
          <a:xfrm>
            <a:off x="0" y="2299063"/>
            <a:ext cx="12191999" cy="32787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6281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5" y="222069"/>
            <a:ext cx="11769634" cy="170833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Застосування алмазів: а — у техніці; б — у ювелірній справі</a:t>
            </a:r>
            <a:b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> </a:t>
            </a:r>
            <a:endParaRPr lang="uk-UA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6841" t="46780" r="31528" b="33844"/>
          <a:stretch/>
        </p:blipFill>
        <p:spPr bwMode="auto">
          <a:xfrm>
            <a:off x="979715" y="1476103"/>
            <a:ext cx="9810206" cy="4558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2494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" y="182880"/>
            <a:ext cx="11939452" cy="174752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Застосування графіту: </a:t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— електроди гальванічних пристроїв; </a:t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 — олівці; </a:t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— жаростійкі тиглі для виплавляння металів</a:t>
            </a:r>
            <a:b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0346" t="29895" r="32462" b="49344"/>
          <a:stretch/>
        </p:blipFill>
        <p:spPr bwMode="auto">
          <a:xfrm>
            <a:off x="156755" y="1930400"/>
            <a:ext cx="11782696" cy="4378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8229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6" y="156755"/>
            <a:ext cx="11926388" cy="6165668"/>
          </a:xfrm>
        </p:spPr>
        <p:txBody>
          <a:bodyPr>
            <a:no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Чим різняться між собою прості речовини: а) Оксигену; б) Карбону?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Охарактеризуйте хімічний зв’язок у молекулі S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(із таких молекул складається газувата сірка за дуже високої температури).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Які властивості графіту зумовлюють його використання на практиці? Поясніть ці властивості речовини, виходячи з її будови.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Як можна пояснити те, що білий фосфор виявляє більшу хімічну активність, ніж червоний фосфор? Чи слід чекати на аналогічну відмінність в активності ромбічної та моноклінної сірки?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Яка кількість речовини міститься: а) в 0,48 г озону; б) в 4,48 л аргону (н. у.)?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Масова частка озону в суміші з киснем становить 7,2 %. Обчисліть об’ємну частку озону в цій суміші.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10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E4CD86EA-3EB3-4959-AD83-7A5650767A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353862"/>
              </p:ext>
            </p:extLst>
          </p:nvPr>
        </p:nvGraphicFramePr>
        <p:xfrm>
          <a:off x="0" y="0"/>
          <a:ext cx="12192001" cy="6989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123">
                  <a:extLst>
                    <a:ext uri="{9D8B030D-6E8A-4147-A177-3AD203B41FA5}">
                      <a16:colId xmlns:a16="http://schemas.microsoft.com/office/drawing/2014/main" val="3711696485"/>
                    </a:ext>
                  </a:extLst>
                </a:gridCol>
                <a:gridCol w="3817738">
                  <a:extLst>
                    <a:ext uri="{9D8B030D-6E8A-4147-A177-3AD203B41FA5}">
                      <a16:colId xmlns:a16="http://schemas.microsoft.com/office/drawing/2014/main" val="4269638479"/>
                    </a:ext>
                  </a:extLst>
                </a:gridCol>
                <a:gridCol w="1598324">
                  <a:extLst>
                    <a:ext uri="{9D8B030D-6E8A-4147-A177-3AD203B41FA5}">
                      <a16:colId xmlns:a16="http://schemas.microsoft.com/office/drawing/2014/main" val="941424975"/>
                    </a:ext>
                  </a:extLst>
                </a:gridCol>
                <a:gridCol w="1420837">
                  <a:extLst>
                    <a:ext uri="{9D8B030D-6E8A-4147-A177-3AD203B41FA5}">
                      <a16:colId xmlns:a16="http://schemas.microsoft.com/office/drawing/2014/main" val="342138763"/>
                    </a:ext>
                  </a:extLst>
                </a:gridCol>
                <a:gridCol w="3666979">
                  <a:extLst>
                    <a:ext uri="{9D8B030D-6E8A-4147-A177-3AD203B41FA5}">
                      <a16:colId xmlns:a16="http://schemas.microsoft.com/office/drawing/2014/main" val="932764428"/>
                    </a:ext>
                  </a:extLst>
                </a:gridCol>
              </a:tblGrid>
              <a:tr h="703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кристалічних граток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Характеристика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зв’язку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Приклади речовин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Фізичні властивості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188402"/>
                  </a:ext>
                </a:extLst>
              </a:tr>
              <a:tr h="2134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Молекулярна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вузлах кристалічних граток знаходяться полярні або неполярні молекули, зв’язані між собою слабкими силами електростатичного притягання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Ковалентний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Вода, амоніак, більшість органічних сполук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Невисокі температури плавлення й кипіння, нетверді, діелектрики, розчинні (з полярним типом зв’язку) і нерозчинні (з неполярним типом зв’язку), гази або рідини за кімнатної температури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5019164"/>
                  </a:ext>
                </a:extLst>
              </a:tr>
              <a:tr h="1419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Атомна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вузлах атомних кристалічних граток розміщені атоми, зв’язані між собою спільними електронними парами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Ковалентний неполярний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Алмаз, кремній, силіцій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Високі температури плавлення й кипіння, тверді, крихкі, діелектрики або напівпровідники, нерозчинні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2379735"/>
                  </a:ext>
                </a:extLst>
              </a:tr>
              <a:tr h="1419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Йонна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вузлах йонних кристалічних граток почергово розташовані позитивно й негативно заряджені йони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Йонний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Більшість солей, оксидів, основ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Високі температури плавлення й кипіння, тверді, крихкі, діелектрики, у водних розчинах і розплавах – провідники, розчинні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4256641"/>
                  </a:ext>
                </a:extLst>
              </a:tr>
              <a:tr h="1180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Металічна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вузлах металічних кристалічних граток поряд із нейтральними атомами розміщаються заряджені йони металів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Металічний 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Метали, сплави</a:t>
                      </a:r>
                      <a:endParaRPr lang="ru-RU" sz="17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Різні температури плавлення й кипіння, переважно високі, тверді, пластичні, провідники, нерозчинні у воді</a:t>
                      </a:r>
                      <a:endParaRPr lang="ru-RU" sz="17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0320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844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0745C-C7D7-48E1-A90A-13054C507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98474"/>
            <a:ext cx="11929403" cy="801858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Порівняння електронегативностей неметалів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FF7BDFCF-FDA0-4D67-92B5-AD25A444066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8913" t="29463" r="39025" b="64698"/>
          <a:stretch/>
        </p:blipFill>
        <p:spPr bwMode="auto">
          <a:xfrm>
            <a:off x="2841674" y="698151"/>
            <a:ext cx="6822831" cy="801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E2E1A3-2768-46D6-8C65-7AFE9056A508}"/>
              </a:ext>
            </a:extLst>
          </p:cNvPr>
          <p:cNvPicPr/>
          <p:nvPr/>
        </p:nvPicPr>
        <p:blipFill rotWithShape="1">
          <a:blip r:embed="rId3"/>
          <a:srcRect l="23654" t="22421" r="10676" b="12807"/>
          <a:stretch/>
        </p:blipFill>
        <p:spPr bwMode="auto">
          <a:xfrm>
            <a:off x="0" y="1500010"/>
            <a:ext cx="12191999" cy="5357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651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7" y="143691"/>
            <a:ext cx="11821884" cy="113646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Поняття про явище алотропії</a:t>
            </a:r>
            <a:br>
              <a:rPr lang="uk-UA" dirty="0"/>
            </a:br>
            <a:endParaRPr lang="uk-UA" dirty="0"/>
          </a:p>
        </p:txBody>
      </p:sp>
      <p:pic>
        <p:nvPicPr>
          <p:cNvPr id="4" name="Picture 2" descr="Алотропія залежить від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77" y="1920240"/>
            <a:ext cx="9411193" cy="4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0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7" y="156754"/>
            <a:ext cx="11547566" cy="2153928"/>
          </a:xfrm>
        </p:spPr>
        <p:txBody>
          <a:bodyPr>
            <a:normAutofit fontScale="90000"/>
          </a:bodyPr>
          <a:lstStyle/>
          <a:p>
            <a:r>
              <a:rPr lang="uk-UA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Існує дві причини алотропії: </a:t>
            </a:r>
            <a:br>
              <a:rPr lang="uk-UA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різний кількісний склад речовин; </a:t>
            </a:r>
            <a:br>
              <a:rPr lang="uk-UA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різна будова речовин, утворених з атомів одного хімічного елемента.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5209" t="28477" r="16976" b="24525"/>
          <a:stretch/>
        </p:blipFill>
        <p:spPr bwMode="auto">
          <a:xfrm>
            <a:off x="1776550" y="2063931"/>
            <a:ext cx="7981404" cy="47940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869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6" y="169818"/>
            <a:ext cx="11730445" cy="914399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Будова неметалів</a:t>
            </a:r>
            <a:br>
              <a:rPr lang="uk-UA" sz="4000" dirty="0"/>
            </a:b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84217"/>
            <a:ext cx="11392746" cy="5773783"/>
          </a:xfrm>
        </p:spPr>
        <p:txBody>
          <a:bodyPr>
            <a:normAutofit lnSpcReduction="10000"/>
          </a:bodyPr>
          <a:lstStyle/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Частина неметалів має </a:t>
            </a:r>
            <a:r>
              <a:rPr lang="uk-UA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атомну будову</a:t>
            </a:r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окремих атомів складаються інертні гази — гелій, неон, аргон, криптон, ксенон і радон. </a:t>
            </a:r>
          </a:p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графіті, алмазі, силіції, борі, червоному фосфорі атоми сполучені один з одним.</a:t>
            </a:r>
          </a:p>
          <a:p>
            <a:pPr marL="0" indent="0">
              <a:buNone/>
            </a:pPr>
            <a:endParaRPr lang="uk-UA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Інші неметали — </a:t>
            </a:r>
            <a:r>
              <a:rPr lang="uk-UA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молекулярні речовини</a:t>
            </a:r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Існують неметали, які складаються із двохатомних молекул. (Назвіть ці речовини.) </a:t>
            </a:r>
          </a:p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Більша кількість атомів міститься в молекулах озону О</a:t>
            </a:r>
            <a:r>
              <a:rPr lang="uk-UA" sz="2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білого фосфору Р</a:t>
            </a:r>
            <a:r>
              <a:rPr lang="uk-UA" sz="2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сірки S</a:t>
            </a:r>
            <a:r>
              <a:rPr lang="uk-UA" sz="2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Атоми в неметалах сполучені ковалентними неполярними зв’язками — простими, іноді подвійними, потрійними.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886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5" y="156754"/>
            <a:ext cx="11743508" cy="1773646"/>
          </a:xfrm>
        </p:spPr>
        <p:txBody>
          <a:bodyPr/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Оксигену 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5" y="783771"/>
            <a:ext cx="6244045" cy="5943600"/>
          </a:xfrm>
        </p:spPr>
        <p:txBody>
          <a:bodyPr>
            <a:normAutofit/>
          </a:bodyPr>
          <a:lstStyle/>
          <a:p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Кисень: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за звичайних умов газ без кольору, смаку та запаху, рідкий кисень — рухома блідо-блакитна рідина, твердий — сині кристали;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розчинність у воді: за 0°С в 1 л води розчиняється 4,9 мл кисню, за 20°С — 3,1 мл;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густина за нормальних умов 1,43 г/л;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t</a:t>
            </a:r>
            <a:r>
              <a:rPr lang="uk-UA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- 183°С,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кип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= - 219°С;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парамагнітний: рідкий та твердий кисень притягуються магнітом.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62092" t="38845" r="22035" b="35010"/>
          <a:stretch/>
        </p:blipFill>
        <p:spPr bwMode="auto">
          <a:xfrm>
            <a:off x="7251519" y="979715"/>
            <a:ext cx="4648744" cy="5560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888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130629"/>
            <a:ext cx="11652069" cy="1799771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Алотропні модифікації Оксигену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214847"/>
            <a:ext cx="5812971" cy="5499462"/>
          </a:xfrm>
        </p:spPr>
        <p:txBody>
          <a:bodyPr>
            <a:normAutofit/>
          </a:bodyPr>
          <a:lstStyle/>
          <a:p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Озон: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блакитний газ із різким характерним «металічним» запахом, рідкий озон має темно-синій колір, твердий — чорно-фіолетовий;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розчинність у воді: за 0°С в 1 л води розчиняється 49,4мл озону, за 25°С — 45,4 мл;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густина за нормальних умов 2,14 г/л;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t</a:t>
            </a:r>
            <a:r>
              <a:rPr lang="uk-UA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- 112°С,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кип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- 197°С;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виявляє слабкі парамагнітні властивості.</a:t>
            </a:r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64426" t="39592" r="19857" b="34263"/>
          <a:stretch/>
        </p:blipFill>
        <p:spPr bwMode="auto">
          <a:xfrm>
            <a:off x="7197635" y="1214847"/>
            <a:ext cx="4715692" cy="5499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665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DA496-0D76-42A6-9CD2-14E45F40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880"/>
            <a:ext cx="12027876" cy="69644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Порівняльна таблиця складу і властивостей кисню й озону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FC68CEF9-E248-4CD4-84AD-F6DBA06F749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0231" t="58515" r="30509" b="25225"/>
          <a:stretch/>
        </p:blipFill>
        <p:spPr bwMode="auto">
          <a:xfrm>
            <a:off x="464235" y="3868661"/>
            <a:ext cx="11408897" cy="2989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BFC07D-E997-4C16-A72F-5529A49F4145}"/>
              </a:ext>
            </a:extLst>
          </p:cNvPr>
          <p:cNvPicPr/>
          <p:nvPr/>
        </p:nvPicPr>
        <p:blipFill rotWithShape="1">
          <a:blip r:embed="rId2"/>
          <a:srcRect l="30414" t="16940" r="30133" b="63080"/>
          <a:stretch/>
        </p:blipFill>
        <p:spPr bwMode="auto">
          <a:xfrm>
            <a:off x="436098" y="879323"/>
            <a:ext cx="11437034" cy="2989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03617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416</TotalTime>
  <Words>2059</Words>
  <Application>Microsoft Office PowerPoint</Application>
  <PresentationFormat>Широкий екран</PresentationFormat>
  <Paragraphs>200</Paragraphs>
  <Slides>37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37</vt:i4>
      </vt:variant>
    </vt:vector>
  </HeadingPairs>
  <TitlesOfParts>
    <vt:vector size="43" baseType="lpstr">
      <vt:lpstr>Arial</vt:lpstr>
      <vt:lpstr>Calibri</vt:lpstr>
      <vt:lpstr>Times New Roman</vt:lpstr>
      <vt:lpstr>Trebuchet MS</vt:lpstr>
      <vt:lpstr>Wingdings 3</vt:lpstr>
      <vt:lpstr>Грань</vt:lpstr>
      <vt:lpstr>Алотропія. Алотропні модифікації речовин неметалічних елементів.   </vt:lpstr>
      <vt:lpstr>Презентація PowerPoint</vt:lpstr>
      <vt:lpstr>Презентація PowerPoint</vt:lpstr>
      <vt:lpstr>1. Поняття про явище алотропії </vt:lpstr>
      <vt:lpstr>Існує дві причини алотропії:  — різний кількісний склад речовин;  — різна будова речовин, утворених з атомів одного хімічного елемента. </vt:lpstr>
      <vt:lpstr>2. Будова неметалів </vt:lpstr>
      <vt:lpstr>- Алотропні модифікації Оксигену  </vt:lpstr>
      <vt:lpstr>- Алотропні модифікації Оксигену</vt:lpstr>
      <vt:lpstr>Порівняльна таблиця складу і властивостей кисню й озону </vt:lpstr>
      <vt:lpstr>- Алотропні модифікації Сульфуру  </vt:lpstr>
      <vt:lpstr>- Алотропні модифікації Сульфуру</vt:lpstr>
      <vt:lpstr>- Алотропні модифікації Сульфуру</vt:lpstr>
      <vt:lpstr>а - Ромбічна сірка, б - Моноклінна сірка, в - Пластична сірка</vt:lpstr>
      <vt:lpstr>Кулестержнева модель молекули S8 (а).  Будова кристалів ромбічної (б) і моноклінної (в) сірки</vt:lpstr>
      <vt:lpstr>Утворення пластичної сірки та її структура</vt:lpstr>
      <vt:lpstr>- Алотропні модифікації Фосфору</vt:lpstr>
      <vt:lpstr>- Алотропні модифікації Фосфору</vt:lpstr>
      <vt:lpstr>- Алотропні модифікації Фосфору</vt:lpstr>
      <vt:lpstr>- Алотропні модифікації Фосфору</vt:lpstr>
      <vt:lpstr>а - Білий фосфор, б - Червоний фосфор, в - Чорний фосфор </vt:lpstr>
      <vt:lpstr>1. Білий фосфор Р4 - молекулярна речовина.  2. Червоний фосфор (Р4)∞ - полімерна сполука складної будови   </vt:lpstr>
      <vt:lpstr>Презентація PowerPoint</vt:lpstr>
      <vt:lpstr>- Алотропні модифікації Карбону</vt:lpstr>
      <vt:lpstr>- Алотропні модифікації Карбону</vt:lpstr>
      <vt:lpstr>- Алотропні модифікації Карбону</vt:lpstr>
      <vt:lpstr>- Алотропні модифікації Карбону</vt:lpstr>
      <vt:lpstr>- Алотропні модифікації Карбону</vt:lpstr>
      <vt:lpstr>- Алотропні модифікації Карбону</vt:lpstr>
      <vt:lpstr>- Алотропні модифікації Карбону</vt:lpstr>
      <vt:lpstr>Будова простих речовин Карбону: а — фрагмент кристалічних граток алмазу; б — фрагмент кристалічних граток графіту; в — модель молекули фулерену</vt:lpstr>
      <vt:lpstr>а, б, в, - фулерени, г – нанотрубка</vt:lpstr>
      <vt:lpstr>Будова алотропних модифікацій Карбону: а – фулерен С60, б – фулерен С70, в – нанотрубка, г – графен  </vt:lpstr>
      <vt:lpstr>Застосування алмазів: а — у техніці; б — у ювелірній справі  </vt:lpstr>
      <vt:lpstr>Застосування графіту:  а — електроди гальванічних пристроїв;  б — олівці;  в — жаростійкі тиглі для виплавляння металів </vt:lpstr>
      <vt:lpstr>Презентація PowerPoint</vt:lpstr>
      <vt:lpstr>Презентація PowerPoint</vt:lpstr>
      <vt:lpstr>Порівняння електронегативностей неметалів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Таня</dc:creator>
  <cp:lastModifiedBy>Таня</cp:lastModifiedBy>
  <cp:revision>41</cp:revision>
  <dcterms:created xsi:type="dcterms:W3CDTF">2019-11-05T15:30:52Z</dcterms:created>
  <dcterms:modified xsi:type="dcterms:W3CDTF">2019-12-16T17:12:38Z</dcterms:modified>
</cp:coreProperties>
</file>