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9" r:id="rId3"/>
    <p:sldId id="260" r:id="rId4"/>
    <p:sldId id="262" r:id="rId5"/>
    <p:sldId id="257" r:id="rId6"/>
    <p:sldId id="258" r:id="rId7"/>
    <p:sldId id="261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4" d="100"/>
          <a:sy n="54" d="100"/>
        </p:scale>
        <p:origin x="86" y="60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uk-UA" smtClean="0"/>
              <a:t>Клацніть, щоб редагувати стиль зразка підзаголовка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65DA9E-2D96-4637-A1E6-924798678D02}" type="datetimeFigureOut">
              <a:rPr lang="uk-UA" smtClean="0"/>
              <a:t>16.12.2020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2CE58-6EEF-4DCD-98D1-F4F3A3956685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9446681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Назва та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65DA9E-2D96-4637-A1E6-924798678D02}" type="datetimeFigureOut">
              <a:rPr lang="uk-UA" smtClean="0"/>
              <a:t>16.12.2020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2CE58-6EEF-4DCD-98D1-F4F3A3956685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5709496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65DA9E-2D96-4637-A1E6-924798678D02}" type="datetimeFigureOut">
              <a:rPr lang="uk-UA" smtClean="0"/>
              <a:t>16.12.2020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2CE58-6EEF-4DCD-98D1-F4F3A3956685}" type="slidenum">
              <a:rPr lang="uk-UA" smtClean="0"/>
              <a:t>‹№›</a:t>
            </a:fld>
            <a:endParaRPr lang="uk-UA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93239775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ка назв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65DA9E-2D96-4637-A1E6-924798678D02}" type="datetimeFigureOut">
              <a:rPr lang="uk-UA" smtClean="0"/>
              <a:t>16.12.2020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2CE58-6EEF-4DCD-98D1-F4F3A3956685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60492396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ка назви цита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65DA9E-2D96-4637-A1E6-924798678D02}" type="datetimeFigureOut">
              <a:rPr lang="uk-UA" smtClean="0"/>
              <a:t>16.12.2020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2CE58-6EEF-4DCD-98D1-F4F3A3956685}" type="slidenum">
              <a:rPr lang="uk-UA" smtClean="0"/>
              <a:t>‹№›</a:t>
            </a:fld>
            <a:endParaRPr lang="uk-UA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15345918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Істина/хибніст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65DA9E-2D96-4637-A1E6-924798678D02}" type="datetimeFigureOut">
              <a:rPr lang="uk-UA" smtClean="0"/>
              <a:t>16.12.2020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2CE58-6EEF-4DCD-98D1-F4F3A3956685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63700126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65DA9E-2D96-4637-A1E6-924798678D02}" type="datetimeFigureOut">
              <a:rPr lang="uk-UA" smtClean="0"/>
              <a:t>16.12.2020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2CE58-6EEF-4DCD-98D1-F4F3A3956685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97672224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65DA9E-2D96-4637-A1E6-924798678D02}" type="datetimeFigureOut">
              <a:rPr lang="uk-UA" smtClean="0"/>
              <a:t>16.12.2020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2CE58-6EEF-4DCD-98D1-F4F3A3956685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2819276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і об’є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65DA9E-2D96-4637-A1E6-924798678D02}" type="datetimeFigureOut">
              <a:rPr lang="uk-UA" smtClean="0"/>
              <a:t>16.12.2020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2CE58-6EEF-4DCD-98D1-F4F3A3956685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1381337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65DA9E-2D96-4637-A1E6-924798678D02}" type="datetimeFigureOut">
              <a:rPr lang="uk-UA" smtClean="0"/>
              <a:t>16.12.2020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2CE58-6EEF-4DCD-98D1-F4F3A3956685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6260162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65DA9E-2D96-4637-A1E6-924798678D02}" type="datetimeFigureOut">
              <a:rPr lang="uk-UA" smtClean="0"/>
              <a:t>16.12.2020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2CE58-6EEF-4DCD-98D1-F4F3A3956685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1907749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65DA9E-2D96-4637-A1E6-924798678D02}" type="datetimeFigureOut">
              <a:rPr lang="uk-UA" smtClean="0"/>
              <a:t>16.12.2020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2CE58-6EEF-4DCD-98D1-F4F3A3956685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8013699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65DA9E-2D96-4637-A1E6-924798678D02}" type="datetimeFigureOut">
              <a:rPr lang="uk-UA" smtClean="0"/>
              <a:t>16.12.2020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2CE58-6EEF-4DCD-98D1-F4F3A3956685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7906140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65DA9E-2D96-4637-A1E6-924798678D02}" type="datetimeFigureOut">
              <a:rPr lang="uk-UA" smtClean="0"/>
              <a:t>16.12.2020</a:t>
            </a:fld>
            <a:endParaRPr lang="uk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2CE58-6EEF-4DCD-98D1-F4F3A3956685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2171952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65DA9E-2D96-4637-A1E6-924798678D02}" type="datetimeFigureOut">
              <a:rPr lang="uk-UA" smtClean="0"/>
              <a:t>16.12.2020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2CE58-6EEF-4DCD-98D1-F4F3A3956685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32934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Зображення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 smtClean="0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65DA9E-2D96-4637-A1E6-924798678D02}" type="datetimeFigureOut">
              <a:rPr lang="uk-UA" smtClean="0"/>
              <a:t>16.12.2020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2CE58-6EEF-4DCD-98D1-F4F3A3956685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2912385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65DA9E-2D96-4637-A1E6-924798678D02}" type="datetimeFigureOut">
              <a:rPr lang="uk-UA" smtClean="0"/>
              <a:t>16.12.2020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2CA2CE58-6EEF-4DCD-98D1-F4F3A3956685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5873833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dirty="0"/>
              <a:t>Узагальнення знань з теми «Хімічний зв’язок і будова речовини»</a:t>
            </a:r>
            <a:endParaRPr lang="uk-UA" dirty="0"/>
          </a:p>
        </p:txBody>
      </p:sp>
      <p:sp>
        <p:nvSpPr>
          <p:cNvPr id="3" name="Пі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5278950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кутник 1"/>
          <p:cNvSpPr/>
          <p:nvPr/>
        </p:nvSpPr>
        <p:spPr>
          <a:xfrm>
            <a:off x="6534149" y="542836"/>
            <a:ext cx="6096000" cy="2308324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3600" dirty="0" smtClean="0">
                <a:latin typeface="Times New Roman" panose="02020603050405020304" pitchFamily="18" charset="0"/>
              </a:rPr>
              <a:t>Ca3N2</a:t>
            </a:r>
            <a:r>
              <a:rPr lang="uk-UA" sz="3600" dirty="0" smtClean="0">
                <a:latin typeface="Times New Roman" panose="02020603050405020304" pitchFamily="18" charset="0"/>
              </a:rPr>
              <a:t> 	+2 \ -3</a:t>
            </a:r>
            <a:endParaRPr lang="en-US" sz="3600" dirty="0">
              <a:latin typeface="Times New Roman" panose="02020603050405020304" pitchFamily="18" charset="0"/>
            </a:endParaRPr>
          </a:p>
          <a:p>
            <a:r>
              <a:rPr lang="en-US" sz="3600" dirty="0" smtClean="0">
                <a:latin typeface="Times New Roman" panose="02020603050405020304" pitchFamily="18" charset="0"/>
              </a:rPr>
              <a:t>Al2S3</a:t>
            </a:r>
            <a:r>
              <a:rPr lang="uk-UA" sz="3600" dirty="0" smtClean="0">
                <a:latin typeface="Times New Roman" panose="02020603050405020304" pitchFamily="18" charset="0"/>
              </a:rPr>
              <a:t>		+3 \ -2</a:t>
            </a:r>
            <a:endParaRPr lang="en-US" sz="3600" dirty="0">
              <a:latin typeface="Times New Roman" panose="02020603050405020304" pitchFamily="18" charset="0"/>
            </a:endParaRPr>
          </a:p>
          <a:p>
            <a:r>
              <a:rPr lang="en-US" sz="3600" dirty="0" smtClean="0"/>
              <a:t>HNO3</a:t>
            </a:r>
            <a:r>
              <a:rPr lang="uk-UA" sz="3600" dirty="0" smtClean="0"/>
              <a:t>		+1 \ +5 \ -2</a:t>
            </a:r>
            <a:endParaRPr lang="en-US" sz="3600" dirty="0"/>
          </a:p>
          <a:p>
            <a:r>
              <a:rPr lang="en-US" sz="3600" dirty="0" smtClean="0"/>
              <a:t>H2SO4</a:t>
            </a:r>
            <a:r>
              <a:rPr lang="uk-UA" sz="3600" dirty="0" smtClean="0"/>
              <a:t>		+1\+6\-2</a:t>
            </a:r>
            <a:endParaRPr lang="uk-UA" sz="3600" dirty="0"/>
          </a:p>
        </p:txBody>
      </p:sp>
      <p:sp>
        <p:nvSpPr>
          <p:cNvPr id="4" name="Прямокутник 3"/>
          <p:cNvSpPr/>
          <p:nvPr/>
        </p:nvSpPr>
        <p:spPr>
          <a:xfrm>
            <a:off x="214312" y="1696998"/>
            <a:ext cx="6096000" cy="2862322"/>
          </a:xfrm>
          <a:prstGeom prst="rect">
            <a:avLst/>
          </a:prstGeom>
        </p:spPr>
        <p:txBody>
          <a:bodyPr>
            <a:spAutoFit/>
          </a:bodyPr>
          <a:lstStyle/>
          <a:p>
            <a:pPr indent="450215" algn="just">
              <a:spcAft>
                <a:spcPts val="0"/>
              </a:spcAft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1. </a:t>
            </a:r>
            <a:r>
              <a:rPr lang="uk-UA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(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так).</a:t>
            </a:r>
            <a:endParaRPr lang="uk-UA" sz="1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2</a:t>
            </a:r>
            <a:r>
              <a:rPr lang="uk-UA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. (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ні).</a:t>
            </a:r>
            <a:endParaRPr lang="uk-UA" sz="1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3. </a:t>
            </a:r>
            <a:r>
              <a:rPr lang="uk-UA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(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так ).</a:t>
            </a:r>
            <a:endParaRPr lang="uk-UA" sz="1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4. </a:t>
            </a:r>
            <a:r>
              <a:rPr lang="uk-UA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(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так).</a:t>
            </a:r>
            <a:endParaRPr lang="uk-UA" sz="1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5. </a:t>
            </a:r>
            <a:r>
              <a:rPr lang="uk-UA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(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ні).</a:t>
            </a:r>
            <a:endParaRPr lang="uk-UA" sz="1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6. </a:t>
            </a:r>
            <a:r>
              <a:rPr lang="uk-UA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(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так).</a:t>
            </a:r>
            <a:endParaRPr lang="uk-UA" sz="1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7. </a:t>
            </a:r>
            <a:r>
              <a:rPr lang="uk-UA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(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ні).</a:t>
            </a:r>
            <a:endParaRPr lang="uk-UA" sz="1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8. </a:t>
            </a:r>
            <a:r>
              <a:rPr lang="uk-UA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NaCl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 – сполука з </a:t>
            </a:r>
            <a:r>
              <a:rPr lang="uk-UA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йонним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зв’язком (так).</a:t>
            </a:r>
            <a:endParaRPr lang="uk-UA" sz="1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9. О</a:t>
            </a:r>
            <a:r>
              <a:rPr lang="uk-UA" baseline="-25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2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 – сполука з ковалентним полярним зв’язком (ні).</a:t>
            </a:r>
            <a:endParaRPr lang="uk-UA" sz="1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10. HCl –сполука з </a:t>
            </a:r>
            <a:r>
              <a:rPr lang="uk-UA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йонним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зв’язком (ні).</a:t>
            </a:r>
            <a:endParaRPr lang="uk-UA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5" name="Прямокутник 4"/>
          <p:cNvSpPr/>
          <p:nvPr/>
        </p:nvSpPr>
        <p:spPr>
          <a:xfrm>
            <a:off x="906395" y="542836"/>
            <a:ext cx="326403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uk-UA" sz="5400" b="1" cap="none" spc="0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Відповіді</a:t>
            </a:r>
            <a:endParaRPr lang="uk-UA" sz="54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6869" y="5016666"/>
            <a:ext cx="10338245" cy="14155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74024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14463" y="341693"/>
            <a:ext cx="6662737" cy="56304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7935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5762" y="657225"/>
            <a:ext cx="9991522" cy="3771900"/>
          </a:xfrm>
          <a:prstGeom prst="rect">
            <a:avLst/>
          </a:prstGeom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95362" y="4672013"/>
            <a:ext cx="9501922" cy="704850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95362" y="5619751"/>
            <a:ext cx="9015126" cy="6857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62091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1562" y="306269"/>
            <a:ext cx="6757987" cy="59183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50786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9091" y="714375"/>
            <a:ext cx="10148934" cy="53387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635603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7257" y="742951"/>
            <a:ext cx="10338368" cy="40719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55011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4424" y="697219"/>
            <a:ext cx="7643813" cy="57940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71033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кутник 1"/>
          <p:cNvSpPr/>
          <p:nvPr/>
        </p:nvSpPr>
        <p:spPr>
          <a:xfrm>
            <a:off x="2983513" y="381297"/>
            <a:ext cx="542488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uk-UA" sz="5400" dirty="0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Перевірка знань</a:t>
            </a:r>
            <a:endParaRPr lang="uk-UA" sz="5400" b="0" cap="none" spc="0" dirty="0">
              <a:ln w="0"/>
              <a:gradFill>
                <a:gsLst>
                  <a:gs pos="0">
                    <a:schemeClr val="accent5">
                      <a:lumMod val="50000"/>
                    </a:schemeClr>
                  </a:gs>
                  <a:gs pos="50000">
                    <a:schemeClr val="accent5"/>
                  </a:gs>
                  <a:gs pos="100000">
                    <a:schemeClr val="accent5">
                      <a:lumMod val="60000"/>
                      <a:lumOff val="40000"/>
                    </a:schemeClr>
                  </a:gs>
                </a:gsLst>
                <a:lin ang="5400000"/>
              </a:gradFill>
              <a:effectLst>
                <a:reflection blurRad="6350" stA="53000" endA="300" endPos="35500" dir="5400000" sy="-90000" algn="bl" rotWithShape="0"/>
              </a:effectLst>
            </a:endParaRPr>
          </a:p>
        </p:txBody>
      </p:sp>
      <p:sp>
        <p:nvSpPr>
          <p:cNvPr id="3" name="Прямокутник 2"/>
          <p:cNvSpPr/>
          <p:nvPr/>
        </p:nvSpPr>
        <p:spPr>
          <a:xfrm>
            <a:off x="428625" y="1304627"/>
            <a:ext cx="9129713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215900" algn="just">
              <a:lnSpc>
                <a:spcPct val="150000"/>
              </a:lnSpc>
              <a:spcAft>
                <a:spcPts val="0"/>
              </a:spcAft>
            </a:pPr>
            <a:r>
              <a:rPr lang="uk-UA" sz="2000" dirty="0">
                <a:latin typeface="Times New Roman" panose="02020603050405020304" pitchFamily="18" charset="0"/>
                <a:ea typeface="SimSun" panose="02010600030101010101" pitchFamily="2" charset="-122"/>
              </a:rPr>
              <a:t>1.	</a:t>
            </a:r>
            <a:r>
              <a:rPr lang="uk-UA" sz="2400" dirty="0">
                <a:latin typeface="Times New Roman" panose="02020603050405020304" pitchFamily="18" charset="0"/>
                <a:ea typeface="SimSun" panose="02010600030101010101" pitchFamily="2" charset="-122"/>
              </a:rPr>
              <a:t>З-поміж наведених речовин: O</a:t>
            </a:r>
            <a:r>
              <a:rPr lang="uk-UA" sz="2400" baseline="-25000" dirty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2</a:t>
            </a:r>
            <a:r>
              <a:rPr lang="uk-UA" sz="2400" dirty="0">
                <a:latin typeface="Times New Roman" panose="02020603050405020304" pitchFamily="18" charset="0"/>
                <a:ea typeface="SimSun" panose="02010600030101010101" pitchFamily="2" charset="-122"/>
              </a:rPr>
              <a:t>, </a:t>
            </a:r>
            <a:r>
              <a:rPr lang="uk-UA" sz="2400" dirty="0" err="1">
                <a:latin typeface="Times New Roman" panose="02020603050405020304" pitchFamily="18" charset="0"/>
                <a:ea typeface="SimSun" panose="02010600030101010101" pitchFamily="2" charset="-122"/>
              </a:rPr>
              <a:t>НCl</a:t>
            </a:r>
            <a:r>
              <a:rPr lang="uk-UA" sz="2400" dirty="0">
                <a:latin typeface="Times New Roman" panose="02020603050405020304" pitchFamily="18" charset="0"/>
                <a:ea typeface="SimSun" panose="02010600030101010101" pitchFamily="2" charset="-122"/>
              </a:rPr>
              <a:t>, CH</a:t>
            </a:r>
            <a:r>
              <a:rPr lang="uk-UA" sz="2400" baseline="-25000" dirty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4</a:t>
            </a:r>
            <a:r>
              <a:rPr lang="uk-UA" sz="2400" dirty="0">
                <a:latin typeface="Times New Roman" panose="02020603050405020304" pitchFamily="18" charset="0"/>
                <a:ea typeface="SimSun" panose="02010600030101010101" pitchFamily="2" charset="-122"/>
              </a:rPr>
              <a:t>, N</a:t>
            </a:r>
            <a:r>
              <a:rPr lang="uk-UA" sz="2400" baseline="-25000" dirty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2</a:t>
            </a:r>
            <a:r>
              <a:rPr lang="uk-UA" sz="2400" dirty="0">
                <a:latin typeface="Times New Roman" panose="02020603050405020304" pitchFamily="18" charset="0"/>
                <a:ea typeface="SimSun" panose="02010600030101010101" pitchFamily="2" charset="-122"/>
              </a:rPr>
              <a:t>, H</a:t>
            </a:r>
            <a:r>
              <a:rPr lang="uk-UA" sz="2400" baseline="-25000" dirty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2</a:t>
            </a:r>
            <a:r>
              <a:rPr lang="uk-UA" sz="2400" dirty="0">
                <a:latin typeface="Times New Roman" panose="02020603050405020304" pitchFamily="18" charset="0"/>
                <a:ea typeface="SimSun" panose="02010600030101010101" pitchFamily="2" charset="-122"/>
              </a:rPr>
              <a:t>S, F</a:t>
            </a:r>
            <a:r>
              <a:rPr lang="uk-UA" sz="2400" baseline="-25000" dirty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2</a:t>
            </a:r>
            <a:r>
              <a:rPr lang="uk-UA" sz="2400" dirty="0">
                <a:latin typeface="Times New Roman" panose="02020603050405020304" pitchFamily="18" charset="0"/>
                <a:ea typeface="SimSun" panose="02010600030101010101" pitchFamily="2" charset="-122"/>
              </a:rPr>
              <a:t>, OF</a:t>
            </a:r>
            <a:r>
              <a:rPr lang="uk-UA" sz="2400" baseline="-25000" dirty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2</a:t>
            </a:r>
            <a:r>
              <a:rPr lang="uk-UA" sz="2400" dirty="0">
                <a:latin typeface="Times New Roman" panose="02020603050405020304" pitchFamily="18" charset="0"/>
                <a:ea typeface="SimSun" panose="02010600030101010101" pitchFamily="2" charset="-122"/>
              </a:rPr>
              <a:t>, </a:t>
            </a:r>
            <a:r>
              <a:rPr lang="uk-UA" sz="2400" dirty="0" err="1">
                <a:latin typeface="Times New Roman" panose="02020603050405020304" pitchFamily="18" charset="0"/>
                <a:ea typeface="SimSun" panose="02010600030101010101" pitchFamily="2" charset="-122"/>
              </a:rPr>
              <a:t>NaCl</a:t>
            </a:r>
            <a:r>
              <a:rPr lang="uk-UA" sz="2400" dirty="0">
                <a:latin typeface="Times New Roman" panose="02020603050405020304" pitchFamily="18" charset="0"/>
                <a:ea typeface="SimSun" panose="02010600030101010101" pitchFamily="2" charset="-122"/>
              </a:rPr>
              <a:t>, H</a:t>
            </a:r>
            <a:r>
              <a:rPr lang="uk-UA" sz="2400" baseline="-25000" dirty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2</a:t>
            </a:r>
            <a:r>
              <a:rPr lang="uk-UA" sz="2400" dirty="0">
                <a:latin typeface="Times New Roman" panose="02020603050405020304" pitchFamily="18" charset="0"/>
                <a:ea typeface="SimSun" panose="02010600030101010101" pitchFamily="2" charset="-122"/>
              </a:rPr>
              <a:t>, CCl</a:t>
            </a:r>
            <a:r>
              <a:rPr lang="uk-UA" sz="2400" baseline="-25000" dirty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4</a:t>
            </a:r>
            <a:r>
              <a:rPr lang="uk-UA" sz="2400" dirty="0">
                <a:latin typeface="Times New Roman" panose="02020603050405020304" pitchFamily="18" charset="0"/>
                <a:ea typeface="SimSun" panose="02010600030101010101" pitchFamily="2" charset="-122"/>
              </a:rPr>
              <a:t>, СO</a:t>
            </a:r>
            <a:r>
              <a:rPr lang="uk-UA" sz="2400" baseline="-25000" dirty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2</a:t>
            </a:r>
            <a:r>
              <a:rPr lang="uk-UA" sz="2400" dirty="0">
                <a:latin typeface="Times New Roman" panose="02020603050405020304" pitchFamily="18" charset="0"/>
                <a:ea typeface="SimSun" panose="02010600030101010101" pitchFamily="2" charset="-122"/>
              </a:rPr>
              <a:t>, </a:t>
            </a:r>
            <a:r>
              <a:rPr lang="uk-UA" sz="2400" dirty="0" err="1">
                <a:latin typeface="Times New Roman" panose="02020603050405020304" pitchFamily="18" charset="0"/>
                <a:ea typeface="SimSun" panose="02010600030101010101" pitchFamily="2" charset="-122"/>
              </a:rPr>
              <a:t>KBr</a:t>
            </a:r>
            <a:r>
              <a:rPr lang="uk-UA" sz="2400" dirty="0">
                <a:latin typeface="Times New Roman" panose="02020603050405020304" pitchFamily="18" charset="0"/>
                <a:ea typeface="SimSun" panose="02010600030101010101" pitchFamily="2" charset="-122"/>
              </a:rPr>
              <a:t> — </a:t>
            </a:r>
            <a:r>
              <a:rPr lang="uk-UA" sz="2400" dirty="0" err="1">
                <a:latin typeface="Times New Roman" panose="02020603050405020304" pitchFamily="18" charset="0"/>
                <a:ea typeface="SimSun" panose="02010600030101010101" pitchFamily="2" charset="-122"/>
              </a:rPr>
              <a:t>випишіть</a:t>
            </a:r>
            <a:r>
              <a:rPr lang="uk-UA" sz="2400" dirty="0">
                <a:latin typeface="Times New Roman" panose="02020603050405020304" pitchFamily="18" charset="0"/>
                <a:ea typeface="SimSun" panose="02010600030101010101" pitchFamily="2" charset="-122"/>
              </a:rPr>
              <a:t> сполуки з: а) ковалентним неполярним зв’язком; б) ковалентним полярним зв’язком. Складіть електронні й структурні формули речовин.</a:t>
            </a:r>
            <a:endParaRPr lang="uk-UA" sz="2000" dirty="0">
              <a:effectLst/>
              <a:latin typeface="Times New Roman" panose="02020603050405020304" pitchFamily="18" charset="0"/>
              <a:ea typeface="SimSun" panose="02010600030101010101" pitchFamily="2" charset="-122"/>
            </a:endParaRPr>
          </a:p>
        </p:txBody>
      </p:sp>
      <p:sp>
        <p:nvSpPr>
          <p:cNvPr id="22" name="Прямокутник 21"/>
          <p:cNvSpPr/>
          <p:nvPr/>
        </p:nvSpPr>
        <p:spPr>
          <a:xfrm>
            <a:off x="428625" y="3509963"/>
            <a:ext cx="6096000" cy="224676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uk-UA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2. </a:t>
            </a:r>
            <a:r>
              <a:rPr lang="uk-UA" sz="2800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Визначіть</a:t>
            </a:r>
            <a:r>
              <a:rPr lang="uk-UA" sz="28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ступені окиснення</a:t>
            </a:r>
            <a:endParaRPr lang="en-US" sz="2800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en-US" sz="2800" dirty="0" smtClean="0">
                <a:latin typeface="Times New Roman" panose="02020603050405020304" pitchFamily="18" charset="0"/>
              </a:rPr>
              <a:t>Ca3N2</a:t>
            </a:r>
          </a:p>
          <a:p>
            <a:r>
              <a:rPr lang="en-US" sz="2800" dirty="0" smtClean="0">
                <a:latin typeface="Times New Roman" panose="02020603050405020304" pitchFamily="18" charset="0"/>
              </a:rPr>
              <a:t>Al2S3</a:t>
            </a:r>
          </a:p>
          <a:p>
            <a:r>
              <a:rPr lang="en-US" sz="2800" dirty="0" smtClean="0"/>
              <a:t>HNO3</a:t>
            </a:r>
          </a:p>
          <a:p>
            <a:r>
              <a:rPr lang="en-US" sz="2800" dirty="0" smtClean="0"/>
              <a:t>H2SO4</a:t>
            </a:r>
            <a:endParaRPr lang="uk-UA" sz="2800" dirty="0"/>
          </a:p>
        </p:txBody>
      </p:sp>
    </p:spTree>
    <p:extLst>
      <p:ext uri="{BB962C8B-B14F-4D97-AF65-F5344CB8AC3E}">
        <p14:creationId xmlns:p14="http://schemas.microsoft.com/office/powerpoint/2010/main" val="3983196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кутник 1"/>
          <p:cNvSpPr/>
          <p:nvPr/>
        </p:nvSpPr>
        <p:spPr>
          <a:xfrm>
            <a:off x="1143000" y="1157289"/>
            <a:ext cx="8001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uk-UA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uk-UA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4" name="Прямокутник 3"/>
          <p:cNvSpPr/>
          <p:nvPr/>
        </p:nvSpPr>
        <p:spPr>
          <a:xfrm>
            <a:off x="500063" y="0"/>
            <a:ext cx="9701212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Перевірте себе (так чи ні)</a:t>
            </a:r>
          </a:p>
          <a:p>
            <a:pPr marL="342900" indent="-342900">
              <a:buAutoNum type="arabicPeriod"/>
            </a:pPr>
            <a:r>
              <a:rPr lang="uk-UA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Йонний</a:t>
            </a:r>
            <a:r>
              <a:rPr lang="uk-UA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зв’язок виникає між </a:t>
            </a:r>
            <a:r>
              <a:rPr lang="uk-UA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йонами</a:t>
            </a:r>
            <a:endParaRPr lang="uk-UA" sz="2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uk-UA" sz="2800" dirty="0"/>
              <a:t>2. Йони – це нейтральні частинки </a:t>
            </a:r>
          </a:p>
          <a:p>
            <a:r>
              <a:rPr lang="uk-UA" sz="2800" dirty="0"/>
              <a:t>3. Йони – це заряджені частинки </a:t>
            </a:r>
          </a:p>
          <a:p>
            <a:r>
              <a:rPr lang="uk-UA" sz="2800" dirty="0"/>
              <a:t>4. Ковалентний зв’язок буває двох типів – полярний і неполярний </a:t>
            </a:r>
          </a:p>
          <a:p>
            <a:r>
              <a:rPr lang="uk-UA" sz="2800" dirty="0"/>
              <a:t>5. Ковалентний полярний зв’язок утворюється між атомами з однаковою </a:t>
            </a:r>
            <a:r>
              <a:rPr lang="uk-UA" sz="2800" dirty="0" err="1"/>
              <a:t>електронегативністю</a:t>
            </a:r>
            <a:r>
              <a:rPr lang="uk-UA" sz="2800" dirty="0"/>
              <a:t> .</a:t>
            </a:r>
          </a:p>
          <a:p>
            <a:r>
              <a:rPr lang="uk-UA" sz="2800" dirty="0"/>
              <a:t>6. Ковалентний неполярний зв’язок утворюється між атомами одного і того ж неметалу </a:t>
            </a:r>
          </a:p>
          <a:p>
            <a:r>
              <a:rPr lang="uk-UA" sz="2800" dirty="0"/>
              <a:t>7. Ковалентний неполярний зв’язок утворюється між атомами з різною </a:t>
            </a:r>
            <a:r>
              <a:rPr lang="uk-UA" sz="2800" dirty="0" err="1"/>
              <a:t>електронегативністю</a:t>
            </a:r>
            <a:endParaRPr lang="uk-UA" sz="2800" dirty="0"/>
          </a:p>
          <a:p>
            <a:r>
              <a:rPr lang="uk-UA" sz="2800" dirty="0"/>
              <a:t>8. </a:t>
            </a:r>
            <a:r>
              <a:rPr lang="uk-UA" sz="2800" dirty="0" err="1"/>
              <a:t>NaCl</a:t>
            </a:r>
            <a:r>
              <a:rPr lang="uk-UA" sz="2800" dirty="0"/>
              <a:t> – сполука з </a:t>
            </a:r>
            <a:r>
              <a:rPr lang="uk-UA" sz="2800" dirty="0" err="1"/>
              <a:t>йонним</a:t>
            </a:r>
            <a:r>
              <a:rPr lang="uk-UA" sz="2800" dirty="0"/>
              <a:t> зв’язком </a:t>
            </a:r>
          </a:p>
          <a:p>
            <a:r>
              <a:rPr lang="uk-UA" sz="2800" dirty="0"/>
              <a:t>9. О</a:t>
            </a:r>
            <a:r>
              <a:rPr lang="uk-UA" sz="2800" baseline="-25000" dirty="0"/>
              <a:t>2</a:t>
            </a:r>
            <a:r>
              <a:rPr lang="uk-UA" sz="2800" dirty="0"/>
              <a:t> – сполука з ковалентним полярним зв’язком </a:t>
            </a:r>
          </a:p>
          <a:p>
            <a:r>
              <a:rPr lang="uk-UA" sz="2800" dirty="0"/>
              <a:t>10. HCl –сполука з </a:t>
            </a:r>
            <a:r>
              <a:rPr lang="uk-UA" sz="2800" dirty="0" err="1"/>
              <a:t>йонним</a:t>
            </a:r>
            <a:r>
              <a:rPr lang="uk-UA" sz="2800" dirty="0"/>
              <a:t> зв’язком </a:t>
            </a:r>
            <a:endParaRPr lang="uk-UA" sz="2800" dirty="0"/>
          </a:p>
        </p:txBody>
      </p:sp>
    </p:spTree>
    <p:extLst>
      <p:ext uri="{BB962C8B-B14F-4D97-AF65-F5344CB8AC3E}">
        <p14:creationId xmlns:p14="http://schemas.microsoft.com/office/powerpoint/2010/main" val="8217199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Грань">
  <a:themeElements>
    <a:clrScheme name="Грань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Грань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рань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20</TotalTime>
  <Words>194</Words>
  <Application>Microsoft Office PowerPoint</Application>
  <PresentationFormat>Широкий екран</PresentationFormat>
  <Paragraphs>35</Paragraphs>
  <Slides>10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10</vt:i4>
      </vt:variant>
    </vt:vector>
  </HeadingPairs>
  <TitlesOfParts>
    <vt:vector size="16" baseType="lpstr">
      <vt:lpstr>SimSun</vt:lpstr>
      <vt:lpstr>Arial</vt:lpstr>
      <vt:lpstr>Times New Roman</vt:lpstr>
      <vt:lpstr>Trebuchet MS</vt:lpstr>
      <vt:lpstr>Wingdings 3</vt:lpstr>
      <vt:lpstr>Грань</vt:lpstr>
      <vt:lpstr>Узагальнення знань з теми «Хімічний зв’язок і будова речовини»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Презентація PowerPoint</dc:title>
  <dc:creator>Таня Кухаренко</dc:creator>
  <cp:lastModifiedBy>Таня Кухаренко</cp:lastModifiedBy>
  <cp:revision>3</cp:revision>
  <dcterms:created xsi:type="dcterms:W3CDTF">2020-12-16T07:53:32Z</dcterms:created>
  <dcterms:modified xsi:type="dcterms:W3CDTF">2020-12-16T08:13:32Z</dcterms:modified>
</cp:coreProperties>
</file>