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3" r:id="rId6"/>
    <p:sldId id="265" r:id="rId7"/>
    <p:sldId id="264" r:id="rId8"/>
    <p:sldId id="266" r:id="rId9"/>
    <p:sldId id="267" r:id="rId10"/>
    <p:sldId id="268" r:id="rId1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78"/>
    <a:srgbClr val="394404"/>
    <a:srgbClr val="5F6F0F"/>
    <a:srgbClr val="718412"/>
    <a:srgbClr val="65741A"/>
    <a:srgbClr val="70811D"/>
    <a:srgbClr val="7B8D1F"/>
    <a:srgbClr val="839721"/>
    <a:srgbClr val="95AB25"/>
    <a:srgbClr val="BC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линии снизу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линии слева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Поли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876" y="1623094"/>
            <a:ext cx="4248472" cy="2000251"/>
          </a:xfrm>
        </p:spPr>
        <p:txBody>
          <a:bodyPr rtlCol="0"/>
          <a:lstStyle/>
          <a:p>
            <a:pPr rtl="0"/>
            <a:r>
              <a:rPr lang="ru-RU" dirty="0" err="1">
                <a:solidFill>
                  <a:srgbClr val="007878"/>
                </a:solidFill>
              </a:rPr>
              <a:t>Найвидатн</a:t>
            </a:r>
            <a:r>
              <a:rPr lang="uk-UA" dirty="0" err="1">
                <a:solidFill>
                  <a:srgbClr val="007878"/>
                </a:solidFill>
              </a:rPr>
              <a:t>іші</a:t>
            </a:r>
            <a:r>
              <a:rPr lang="uk-UA" dirty="0">
                <a:solidFill>
                  <a:srgbClr val="007878"/>
                </a:solidFill>
              </a:rPr>
              <a:t> опери</a:t>
            </a:r>
            <a:endParaRPr lang="ru" dirty="0">
              <a:solidFill>
                <a:srgbClr val="007878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A34F60-05A9-4758-894B-8573D123B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380" y="764704"/>
            <a:ext cx="5503996" cy="371703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2F5A85-0E91-4E6B-A0BA-BAC00DDD2E49}"/>
              </a:ext>
            </a:extLst>
          </p:cNvPr>
          <p:cNvSpPr/>
          <p:nvPr/>
        </p:nvSpPr>
        <p:spPr>
          <a:xfrm>
            <a:off x="837828" y="404663"/>
            <a:ext cx="6092825" cy="5755422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sz="3200" dirty="0"/>
              <a:t>Опера «</a:t>
            </a:r>
            <a:r>
              <a:rPr lang="ru-RU" sz="3200" dirty="0" err="1"/>
              <a:t>Аїда</a:t>
            </a:r>
            <a:r>
              <a:rPr lang="ru-RU" sz="3200" dirty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Аїда</a:t>
            </a:r>
            <a:r>
              <a:rPr lang="ru-RU" dirty="0"/>
              <a:t>» — опера Джузеппе </a:t>
            </a:r>
            <a:r>
              <a:rPr lang="ru-RU" dirty="0" err="1"/>
              <a:t>Верді</a:t>
            </a:r>
            <a:r>
              <a:rPr lang="ru-RU" dirty="0"/>
              <a:t> в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на </a:t>
            </a:r>
            <a:r>
              <a:rPr lang="ru-RU" dirty="0" err="1"/>
              <a:t>італійське</a:t>
            </a:r>
            <a:r>
              <a:rPr lang="ru-RU" dirty="0"/>
              <a:t> </a:t>
            </a:r>
            <a:r>
              <a:rPr lang="ru-RU" dirty="0" err="1"/>
              <a:t>лібрето</a:t>
            </a:r>
            <a:r>
              <a:rPr lang="ru-RU" dirty="0"/>
              <a:t> </a:t>
            </a:r>
            <a:r>
              <a:rPr lang="ru-RU" dirty="0" err="1"/>
              <a:t>Антоніо</a:t>
            </a:r>
            <a:r>
              <a:rPr lang="ru-RU" dirty="0"/>
              <a:t> </a:t>
            </a:r>
            <a:r>
              <a:rPr lang="ru-RU" dirty="0" err="1"/>
              <a:t>Гісланцоні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поставлено в Оперному </a:t>
            </a:r>
            <a:r>
              <a:rPr lang="ru-RU" dirty="0" err="1"/>
              <a:t>театрі</a:t>
            </a:r>
            <a:r>
              <a:rPr lang="ru-RU" dirty="0"/>
              <a:t> «</a:t>
            </a:r>
            <a:r>
              <a:rPr lang="ru-RU" dirty="0" err="1"/>
              <a:t>Хедівіал</a:t>
            </a:r>
            <a:r>
              <a:rPr lang="ru-RU" dirty="0"/>
              <a:t>» у </a:t>
            </a:r>
            <a:r>
              <a:rPr lang="ru-RU" dirty="0" err="1"/>
              <a:t>Каїрі</a:t>
            </a:r>
            <a:r>
              <a:rPr lang="ru-RU" dirty="0"/>
              <a:t> 24 </a:t>
            </a:r>
            <a:r>
              <a:rPr lang="ru-RU" dirty="0" err="1"/>
              <a:t>грудня</a:t>
            </a:r>
            <a:r>
              <a:rPr lang="ru-RU" dirty="0"/>
              <a:t> 1871 року. Сюжет «</a:t>
            </a:r>
            <a:r>
              <a:rPr lang="ru-RU" dirty="0" err="1"/>
              <a:t>Аїди</a:t>
            </a:r>
            <a:r>
              <a:rPr lang="ru-RU" dirty="0"/>
              <a:t>» </a:t>
            </a:r>
            <a:r>
              <a:rPr lang="ru-RU" dirty="0" err="1"/>
              <a:t>розгортається</a:t>
            </a:r>
            <a:r>
              <a:rPr lang="ru-RU" dirty="0"/>
              <a:t> в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Єгипті</a:t>
            </a:r>
            <a:r>
              <a:rPr lang="ru-RU" dirty="0"/>
              <a:t> й </a:t>
            </a:r>
            <a:r>
              <a:rPr lang="ru-RU" dirty="0" err="1"/>
              <a:t>обертається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любовного </a:t>
            </a:r>
            <a:r>
              <a:rPr lang="ru-RU" dirty="0" err="1"/>
              <a:t>трикутника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ефіопською</a:t>
            </a:r>
            <a:r>
              <a:rPr lang="ru-RU" dirty="0"/>
              <a:t> </a:t>
            </a:r>
            <a:r>
              <a:rPr lang="ru-RU" dirty="0" err="1"/>
              <a:t>принцесою</a:t>
            </a:r>
            <a:r>
              <a:rPr lang="ru-RU" dirty="0"/>
              <a:t> </a:t>
            </a:r>
            <a:r>
              <a:rPr lang="ru-RU" dirty="0" err="1"/>
              <a:t>Аїдою</a:t>
            </a:r>
            <a:r>
              <a:rPr lang="ru-RU" dirty="0"/>
              <a:t>, </a:t>
            </a:r>
            <a:r>
              <a:rPr lang="ru-RU" dirty="0" err="1"/>
              <a:t>єгипетським</a:t>
            </a:r>
            <a:r>
              <a:rPr lang="ru-RU" dirty="0"/>
              <a:t> генералом </a:t>
            </a:r>
            <a:r>
              <a:rPr lang="ru-RU" dirty="0" err="1"/>
              <a:t>Радамесом</a:t>
            </a:r>
            <a:r>
              <a:rPr lang="ru-RU" dirty="0"/>
              <a:t> і </a:t>
            </a:r>
            <a:r>
              <a:rPr lang="ru-RU" dirty="0" err="1"/>
              <a:t>донькою</a:t>
            </a:r>
            <a:r>
              <a:rPr lang="ru-RU" dirty="0"/>
              <a:t> фараона </a:t>
            </a:r>
            <a:r>
              <a:rPr lang="ru-RU" dirty="0" err="1"/>
              <a:t>Амнеріс</a:t>
            </a:r>
            <a:r>
              <a:rPr lang="ru-RU" dirty="0"/>
              <a:t>. Опера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грандіозним</a:t>
            </a:r>
            <a:r>
              <a:rPr lang="ru-RU" dirty="0"/>
              <a:t> масштабом, </a:t>
            </a:r>
            <a:r>
              <a:rPr lang="ru-RU" dirty="0" err="1"/>
              <a:t>вишуканими</a:t>
            </a:r>
            <a:r>
              <a:rPr lang="ru-RU" dirty="0"/>
              <a:t> костюмами та </a:t>
            </a:r>
            <a:r>
              <a:rPr lang="ru-RU" dirty="0" err="1"/>
              <a:t>декораціями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потужною та </a:t>
            </a:r>
            <a:r>
              <a:rPr lang="ru-RU" dirty="0" err="1"/>
              <a:t>емоційною</a:t>
            </a:r>
            <a:r>
              <a:rPr lang="ru-RU" dirty="0"/>
              <a:t> </a:t>
            </a:r>
            <a:r>
              <a:rPr lang="ru-RU" dirty="0" err="1"/>
              <a:t>музикою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арій</a:t>
            </a:r>
            <a:r>
              <a:rPr lang="ru-RU" dirty="0"/>
              <a:t> з </a:t>
            </a:r>
            <a:r>
              <a:rPr lang="ru-RU" dirty="0" err="1"/>
              <a:t>Аїди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«</a:t>
            </a:r>
            <a:r>
              <a:rPr lang="en-US" dirty="0"/>
              <a:t>Celeste Aida» </a:t>
            </a:r>
            <a:r>
              <a:rPr lang="ru-RU" dirty="0"/>
              <a:t>та «</a:t>
            </a:r>
            <a:r>
              <a:rPr lang="en-US" dirty="0"/>
              <a:t>O patria </a:t>
            </a:r>
            <a:r>
              <a:rPr lang="en-US" dirty="0" err="1"/>
              <a:t>mia</a:t>
            </a:r>
            <a:r>
              <a:rPr lang="en-US" dirty="0"/>
              <a:t>».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CA2B0-9FE8-4673-A113-302D3D6F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64" y="342433"/>
            <a:ext cx="4057119" cy="5879882"/>
          </a:xfrm>
          <a:prstGeom prst="rect">
            <a:avLst/>
          </a:prstGeom>
          <a:ln w="28575">
            <a:solidFill>
              <a:srgbClr val="007878"/>
            </a:solidFill>
          </a:ln>
        </p:spPr>
      </p:pic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11FE6-8E9C-404B-A6B2-20E4976E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5118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Опера «Кармен»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9288CA-58AE-4B65-B1B8-64EEC3C63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5860" y="786448"/>
            <a:ext cx="5175763" cy="2786568"/>
          </a:xfrm>
        </p:spPr>
        <p:txBody>
          <a:bodyPr>
            <a:normAutofit fontScale="70000" lnSpcReduction="20000"/>
          </a:bodyPr>
          <a:lstStyle/>
          <a:p>
            <a:r>
              <a:rPr lang="ru-RU" sz="5100" dirty="0" err="1">
                <a:solidFill>
                  <a:schemeClr val="tx1"/>
                </a:solidFill>
              </a:rPr>
              <a:t>Опис</a:t>
            </a:r>
            <a:endParaRPr lang="ru-RU" sz="5100" dirty="0">
              <a:solidFill>
                <a:schemeClr val="tx1"/>
              </a:solidFill>
            </a:endParaRPr>
          </a:p>
          <a:p>
            <a:r>
              <a:rPr lang="ru-RU" sz="2900" dirty="0"/>
              <a:t>"Кармен" - одна з </a:t>
            </a:r>
            <a:r>
              <a:rPr lang="ru-RU" sz="2900" dirty="0" err="1"/>
              <a:t>найвідоміших</a:t>
            </a:r>
            <a:r>
              <a:rPr lang="ru-RU" sz="2900" dirty="0"/>
              <a:t> опер у </a:t>
            </a:r>
            <a:r>
              <a:rPr lang="ru-RU" sz="2900" dirty="0" err="1"/>
              <a:t>світі</a:t>
            </a:r>
            <a:r>
              <a:rPr lang="ru-RU" sz="2900" dirty="0"/>
              <a:t>. Вона </a:t>
            </a:r>
            <a:r>
              <a:rPr lang="ru-RU" sz="2900" dirty="0" err="1"/>
              <a:t>була</a:t>
            </a:r>
            <a:r>
              <a:rPr lang="ru-RU" sz="2900" dirty="0"/>
              <a:t> написана </a:t>
            </a:r>
            <a:r>
              <a:rPr lang="ru-RU" sz="2900" dirty="0" err="1"/>
              <a:t>французьким</a:t>
            </a:r>
            <a:r>
              <a:rPr lang="ru-RU" sz="2900" dirty="0"/>
              <a:t> композитором Жоржем </a:t>
            </a:r>
            <a:r>
              <a:rPr lang="ru-RU" sz="2900" dirty="0" err="1"/>
              <a:t>Бізе</a:t>
            </a:r>
            <a:r>
              <a:rPr lang="ru-RU" sz="2900" dirty="0"/>
              <a:t> в 1875 і заснована на </a:t>
            </a:r>
            <a:r>
              <a:rPr lang="ru-RU" sz="2900" dirty="0" err="1"/>
              <a:t>романі</a:t>
            </a:r>
            <a:r>
              <a:rPr lang="ru-RU" sz="2900" dirty="0"/>
              <a:t> </a:t>
            </a:r>
            <a:r>
              <a:rPr lang="ru-RU" sz="2900" dirty="0" err="1"/>
              <a:t>Прспера</a:t>
            </a:r>
            <a:r>
              <a:rPr lang="ru-RU" sz="2900" dirty="0"/>
              <a:t> </a:t>
            </a:r>
            <a:r>
              <a:rPr lang="ru-RU" sz="2900" dirty="0" err="1"/>
              <a:t>Меріме</a:t>
            </a:r>
            <a:r>
              <a:rPr lang="ru-RU" sz="2900" dirty="0"/>
              <a:t>. Опера </a:t>
            </a:r>
            <a:r>
              <a:rPr lang="ru-RU" sz="2900" dirty="0" err="1"/>
              <a:t>розповідає</a:t>
            </a:r>
            <a:r>
              <a:rPr lang="ru-RU" sz="2900" dirty="0"/>
              <a:t> про </a:t>
            </a:r>
            <a:r>
              <a:rPr lang="ru-RU" sz="2900" dirty="0" err="1"/>
              <a:t>любовний</a:t>
            </a:r>
            <a:r>
              <a:rPr lang="ru-RU" sz="2900" dirty="0"/>
              <a:t> </a:t>
            </a:r>
            <a:r>
              <a:rPr lang="ru-RU" sz="2900" dirty="0" err="1"/>
              <a:t>трикутник</a:t>
            </a:r>
            <a:r>
              <a:rPr lang="ru-RU" sz="2900" dirty="0"/>
              <a:t> </a:t>
            </a:r>
            <a:r>
              <a:rPr lang="ru-RU" sz="2900" dirty="0" err="1"/>
              <a:t>між</a:t>
            </a:r>
            <a:r>
              <a:rPr lang="ru-RU" sz="2900" dirty="0"/>
              <a:t> сержантом Дон Хосе, </a:t>
            </a:r>
            <a:r>
              <a:rPr lang="ru-RU" sz="2900" dirty="0" err="1"/>
              <a:t>фабриканткою</a:t>
            </a:r>
            <a:r>
              <a:rPr lang="ru-RU" sz="2900" dirty="0"/>
              <a:t> Кармен та трубадуром </a:t>
            </a:r>
            <a:r>
              <a:rPr lang="ru-RU" sz="2900" dirty="0" err="1"/>
              <a:t>Ескамільйо</a:t>
            </a:r>
            <a:r>
              <a:rPr lang="ru-RU" sz="2900" dirty="0"/>
              <a:t>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3983EA9-5B91-422C-81B6-940C69F46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9199" y="3645024"/>
            <a:ext cx="5078413" cy="2855196"/>
          </a:xfrm>
          <a:prstGeom prst="rect">
            <a:avLst/>
          </a:prstGeom>
          <a:ln>
            <a:solidFill>
              <a:srgbClr val="007878"/>
            </a:solidFill>
          </a:ln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1AC3055-C5DE-45AA-92B0-23A14F5FE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6644" y="908720"/>
            <a:ext cx="5082740" cy="2520280"/>
          </a:xfrm>
        </p:spPr>
        <p:txBody>
          <a:bodyPr>
            <a:normAutofit fontScale="70000" lnSpcReduction="20000"/>
          </a:bodyPr>
          <a:lstStyle/>
          <a:p>
            <a:r>
              <a:rPr lang="ru-RU" sz="5100" dirty="0" err="1">
                <a:solidFill>
                  <a:schemeClr val="tx1"/>
                </a:solidFill>
              </a:rPr>
              <a:t>Музика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Бізе</a:t>
            </a:r>
            <a:r>
              <a:rPr lang="ru-RU" dirty="0"/>
              <a:t> написана в </a:t>
            </a:r>
            <a:r>
              <a:rPr lang="ru-RU" dirty="0" err="1"/>
              <a:t>стилі</a:t>
            </a:r>
            <a:r>
              <a:rPr lang="ru-RU" dirty="0"/>
              <a:t> опера-</a:t>
            </a:r>
            <a:r>
              <a:rPr lang="ru-RU" dirty="0" err="1"/>
              <a:t>комік</a:t>
            </a:r>
            <a:r>
              <a:rPr lang="ru-RU" dirty="0"/>
              <a:t>, але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емоційних</a:t>
            </a:r>
            <a:r>
              <a:rPr lang="ru-RU" dirty="0"/>
              <a:t> і </a:t>
            </a:r>
            <a:r>
              <a:rPr lang="ru-RU" dirty="0" err="1"/>
              <a:t>драматичних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. </a:t>
            </a:r>
            <a:r>
              <a:rPr lang="ru-RU" dirty="0" err="1"/>
              <a:t>Найвідомішими</a:t>
            </a:r>
            <a:r>
              <a:rPr lang="ru-RU" dirty="0"/>
              <a:t> </a:t>
            </a:r>
            <a:r>
              <a:rPr lang="ru-RU" dirty="0" err="1"/>
              <a:t>аріями</a:t>
            </a:r>
            <a:r>
              <a:rPr lang="ru-RU" dirty="0"/>
              <a:t> з "Кармен" є "</a:t>
            </a:r>
            <a:r>
              <a:rPr lang="en-US" dirty="0"/>
              <a:t>Habanera", "Seguidilla", "La fleur que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m'avais</a:t>
            </a:r>
            <a:r>
              <a:rPr lang="en-US" dirty="0"/>
              <a:t> </a:t>
            </a:r>
            <a:r>
              <a:rPr lang="en-US" dirty="0" err="1"/>
              <a:t>jetée</a:t>
            </a:r>
            <a:r>
              <a:rPr lang="en-US" dirty="0"/>
              <a:t>" </a:t>
            </a:r>
            <a:r>
              <a:rPr lang="ru-RU" dirty="0"/>
              <a:t>і "</a:t>
            </a:r>
            <a:r>
              <a:rPr lang="en-US" dirty="0"/>
              <a:t>Toreador Song".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0A58AFB-6244-4D7C-B28B-36C3A8BEC89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00972" y="3645024"/>
            <a:ext cx="5078412" cy="2842620"/>
          </a:xfrm>
          <a:prstGeom prst="rect">
            <a:avLst/>
          </a:prstGeom>
          <a:ln>
            <a:solidFill>
              <a:srgbClr val="007878"/>
            </a:solidFill>
          </a:ln>
        </p:spPr>
      </p:pic>
    </p:spTree>
    <p:extLst>
      <p:ext uri="{BB962C8B-B14F-4D97-AF65-F5344CB8AC3E}">
        <p14:creationId xmlns:p14="http://schemas.microsoft.com/office/powerpoint/2010/main" val="40410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991A69-D499-43B6-A532-40316A67A1CC}"/>
              </a:ext>
            </a:extLst>
          </p:cNvPr>
          <p:cNvSpPr/>
          <p:nvPr/>
        </p:nvSpPr>
        <p:spPr>
          <a:xfrm>
            <a:off x="4292091" y="332656"/>
            <a:ext cx="3604641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/>
              <a:t>Опера «</a:t>
            </a:r>
            <a:r>
              <a:rPr lang="ru-RU" sz="3600" dirty="0" err="1"/>
              <a:t>Травіата</a:t>
            </a:r>
            <a:r>
              <a:rPr lang="ru-RU" sz="3600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FD86E1-8C7D-404A-801F-A88C8EA31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978987"/>
            <a:ext cx="3676289" cy="530120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8898FC-3490-4265-B689-2CB502F9CFFF}"/>
              </a:ext>
            </a:extLst>
          </p:cNvPr>
          <p:cNvSpPr/>
          <p:nvPr/>
        </p:nvSpPr>
        <p:spPr>
          <a:xfrm>
            <a:off x="4438228" y="1340768"/>
            <a:ext cx="6956921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«</a:t>
            </a:r>
            <a:r>
              <a:rPr lang="ru-RU" sz="2000" dirty="0" err="1"/>
              <a:t>Травіата</a:t>
            </a:r>
            <a:r>
              <a:rPr lang="ru-RU" sz="2000" dirty="0"/>
              <a:t>» — опера Джузеппе </a:t>
            </a:r>
            <a:r>
              <a:rPr lang="ru-RU" sz="2000" dirty="0" err="1"/>
              <a:t>Верді</a:t>
            </a:r>
            <a:r>
              <a:rPr lang="ru-RU" sz="2000" dirty="0"/>
              <a:t> у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діях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заснований</a:t>
            </a:r>
            <a:r>
              <a:rPr lang="ru-RU" sz="2000" dirty="0"/>
              <a:t> на </a:t>
            </a:r>
            <a:r>
              <a:rPr lang="ru-RU" sz="2000" dirty="0" err="1"/>
              <a:t>романі</a:t>
            </a:r>
            <a:r>
              <a:rPr lang="ru-RU" sz="2000" dirty="0"/>
              <a:t> «</a:t>
            </a:r>
            <a:r>
              <a:rPr lang="en-US" sz="2000" dirty="0"/>
              <a:t>La Dame aux </a:t>
            </a:r>
            <a:r>
              <a:rPr lang="en-US" sz="2000" dirty="0" err="1"/>
              <a:t>Camélias</a:t>
            </a:r>
            <a:r>
              <a:rPr lang="en-US" sz="2000" dirty="0"/>
              <a:t>» </a:t>
            </a:r>
            <a:r>
              <a:rPr lang="ru-RU" sz="2000" dirty="0" err="1"/>
              <a:t>Олександра</a:t>
            </a:r>
            <a:r>
              <a:rPr lang="ru-RU" sz="2000" dirty="0"/>
              <a:t> Дюма. Опера </a:t>
            </a:r>
            <a:r>
              <a:rPr lang="ru-RU" sz="2000" dirty="0" err="1"/>
              <a:t>розповідає</a:t>
            </a:r>
            <a:r>
              <a:rPr lang="ru-RU" sz="2000" dirty="0"/>
              <a:t> про </a:t>
            </a:r>
            <a:r>
              <a:rPr lang="ru-RU" sz="2000" dirty="0" err="1"/>
              <a:t>приречене</a:t>
            </a:r>
            <a:r>
              <a:rPr lang="ru-RU" sz="2000" dirty="0"/>
              <a:t> </a:t>
            </a:r>
            <a:r>
              <a:rPr lang="ru-RU" sz="2000" dirty="0" err="1"/>
              <a:t>кохання</a:t>
            </a:r>
            <a:r>
              <a:rPr lang="ru-RU" sz="2000" dirty="0"/>
              <a:t> </a:t>
            </a:r>
            <a:r>
              <a:rPr lang="ru-RU" sz="2000" dirty="0" err="1"/>
              <a:t>паризької</a:t>
            </a:r>
            <a:r>
              <a:rPr lang="ru-RU" sz="2000" dirty="0"/>
              <a:t> куртизанки </a:t>
            </a:r>
            <a:r>
              <a:rPr lang="ru-RU" sz="2000" dirty="0" err="1"/>
              <a:t>Віолетти</a:t>
            </a:r>
            <a:r>
              <a:rPr lang="ru-RU" sz="2000" dirty="0"/>
              <a:t> </a:t>
            </a:r>
            <a:r>
              <a:rPr lang="ru-RU" sz="2000" dirty="0" err="1"/>
              <a:t>Валері</a:t>
            </a:r>
            <a:r>
              <a:rPr lang="ru-RU" sz="2000" dirty="0"/>
              <a:t> та молодого дворянина Альфредо </a:t>
            </a:r>
            <a:r>
              <a:rPr lang="ru-RU" sz="2000" dirty="0" err="1"/>
              <a:t>Жермона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E4CD9A-1C57-4A33-B620-D0231FC75D91}"/>
              </a:ext>
            </a:extLst>
          </p:cNvPr>
          <p:cNvSpPr/>
          <p:nvPr/>
        </p:nvSpPr>
        <p:spPr>
          <a:xfrm>
            <a:off x="4430189" y="3068960"/>
            <a:ext cx="6933086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/>
              <a:t>Дія</a:t>
            </a:r>
            <a:r>
              <a:rPr lang="ru-RU" sz="2000" dirty="0"/>
              <a:t> </a:t>
            </a:r>
            <a:r>
              <a:rPr lang="en-US" sz="2000" dirty="0"/>
              <a:t>I: </a:t>
            </a:r>
            <a:r>
              <a:rPr lang="ru-RU" sz="2000" dirty="0" err="1"/>
              <a:t>Віолетта</a:t>
            </a:r>
            <a:r>
              <a:rPr lang="ru-RU" sz="2000" dirty="0"/>
              <a:t> </a:t>
            </a:r>
            <a:r>
              <a:rPr lang="ru-RU" sz="2000" dirty="0" err="1"/>
              <a:t>влаштовує</a:t>
            </a:r>
            <a:r>
              <a:rPr lang="ru-RU" sz="2000" dirty="0"/>
              <a:t> </a:t>
            </a:r>
            <a:r>
              <a:rPr lang="ru-RU" sz="2000" dirty="0" err="1"/>
              <a:t>пишну</a:t>
            </a:r>
            <a:r>
              <a:rPr lang="ru-RU" sz="2000" dirty="0"/>
              <a:t> </a:t>
            </a:r>
            <a:r>
              <a:rPr lang="ru-RU" sz="2000" dirty="0" err="1"/>
              <a:t>вечірку</a:t>
            </a:r>
            <a:r>
              <a:rPr lang="ru-RU" sz="2000" dirty="0"/>
              <a:t> у </a:t>
            </a:r>
            <a:r>
              <a:rPr lang="ru-RU" sz="2000" dirty="0" err="1"/>
              <a:t>своєму</a:t>
            </a:r>
            <a:r>
              <a:rPr lang="ru-RU" sz="2000" dirty="0"/>
              <a:t> </a:t>
            </a:r>
            <a:r>
              <a:rPr lang="ru-RU" sz="2000" dirty="0" err="1"/>
              <a:t>паризькому</a:t>
            </a:r>
            <a:r>
              <a:rPr lang="ru-RU" sz="2000" dirty="0"/>
              <a:t> </a:t>
            </a:r>
            <a:r>
              <a:rPr lang="ru-RU" sz="2000" dirty="0" err="1"/>
              <a:t>салоні</a:t>
            </a:r>
            <a:r>
              <a:rPr lang="ru-RU" sz="2000" dirty="0"/>
              <a:t>. Альфредо </a:t>
            </a:r>
            <a:r>
              <a:rPr lang="ru-RU" sz="2000" dirty="0" err="1"/>
              <a:t>зізнається</a:t>
            </a:r>
            <a:r>
              <a:rPr lang="ru-RU" sz="2000" dirty="0"/>
              <a:t> </a:t>
            </a:r>
            <a:r>
              <a:rPr lang="ru-RU" sz="2000" dirty="0" err="1"/>
              <a:t>Віолетті</a:t>
            </a:r>
            <a:r>
              <a:rPr lang="ru-RU" sz="2000" dirty="0"/>
              <a:t> в </a:t>
            </a:r>
            <a:r>
              <a:rPr lang="ru-RU" sz="2000" dirty="0" err="1"/>
              <a:t>коханні</a:t>
            </a:r>
            <a:r>
              <a:rPr lang="ru-RU" sz="2000" dirty="0"/>
              <a:t>, і вони разом </a:t>
            </a:r>
            <a:r>
              <a:rPr lang="ru-RU" sz="2000" dirty="0" err="1"/>
              <a:t>йдуть.Дія</a:t>
            </a:r>
            <a:r>
              <a:rPr lang="ru-RU" sz="2000" dirty="0"/>
              <a:t> </a:t>
            </a:r>
            <a:r>
              <a:rPr lang="en-US" sz="2000" dirty="0"/>
              <a:t>II: </a:t>
            </a:r>
            <a:r>
              <a:rPr lang="ru-RU" sz="2000" dirty="0" err="1"/>
              <a:t>батько</a:t>
            </a:r>
            <a:r>
              <a:rPr lang="ru-RU" sz="2000" dirty="0"/>
              <a:t> Альфредо </a:t>
            </a:r>
            <a:r>
              <a:rPr lang="ru-RU" sz="2000" dirty="0" err="1"/>
              <a:t>переконує</a:t>
            </a:r>
            <a:r>
              <a:rPr lang="ru-RU" sz="2000" dirty="0"/>
              <a:t> </a:t>
            </a:r>
            <a:r>
              <a:rPr lang="ru-RU" sz="2000" dirty="0" err="1"/>
              <a:t>Віолетту</a:t>
            </a:r>
            <a:r>
              <a:rPr lang="ru-RU" sz="2000" dirty="0"/>
              <a:t> </a:t>
            </a:r>
            <a:r>
              <a:rPr lang="ru-RU" sz="2000" dirty="0" err="1"/>
              <a:t>покинути</a:t>
            </a:r>
            <a:r>
              <a:rPr lang="ru-RU" sz="2000" dirty="0"/>
              <a:t> Альфредо </a:t>
            </a:r>
            <a:r>
              <a:rPr lang="ru-RU" sz="2000" dirty="0" err="1"/>
              <a:t>заради</a:t>
            </a:r>
            <a:r>
              <a:rPr lang="ru-RU" sz="2000" dirty="0"/>
              <a:t> </a:t>
            </a:r>
            <a:r>
              <a:rPr lang="ru-RU" sz="2000" dirty="0" err="1"/>
              <a:t>репутації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родини</a:t>
            </a:r>
            <a:r>
              <a:rPr lang="ru-RU" sz="2000" dirty="0"/>
              <a:t>. </a:t>
            </a:r>
            <a:r>
              <a:rPr lang="ru-RU" sz="2000" dirty="0" err="1"/>
              <a:t>Віолетта</a:t>
            </a:r>
            <a:r>
              <a:rPr lang="ru-RU" sz="2000" dirty="0"/>
              <a:t> </a:t>
            </a:r>
            <a:r>
              <a:rPr lang="ru-RU" sz="2000" dirty="0" err="1"/>
              <a:t>погоджується</a:t>
            </a:r>
            <a:r>
              <a:rPr lang="ru-RU" sz="2000" dirty="0"/>
              <a:t> і </a:t>
            </a:r>
            <a:r>
              <a:rPr lang="ru-RU" sz="2000" dirty="0" err="1"/>
              <a:t>розлучається</a:t>
            </a:r>
            <a:r>
              <a:rPr lang="ru-RU" sz="2000" dirty="0"/>
              <a:t> з Альфредо,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розбитим</a:t>
            </a:r>
            <a:r>
              <a:rPr lang="ru-RU" sz="2000" dirty="0"/>
              <a:t> горем </a:t>
            </a:r>
            <a:r>
              <a:rPr lang="ru-RU" sz="2000" dirty="0" err="1"/>
              <a:t>прагне</a:t>
            </a:r>
            <a:r>
              <a:rPr lang="ru-RU" sz="2000" dirty="0"/>
              <a:t> </a:t>
            </a:r>
            <a:r>
              <a:rPr lang="ru-RU" sz="2000" dirty="0" err="1"/>
              <a:t>помститися.Дія</a:t>
            </a:r>
            <a:r>
              <a:rPr lang="ru-RU" sz="2000" dirty="0"/>
              <a:t> </a:t>
            </a:r>
            <a:r>
              <a:rPr lang="en-US" sz="2000" dirty="0"/>
              <a:t>III: </a:t>
            </a:r>
            <a:r>
              <a:rPr lang="ru-RU" sz="2000" dirty="0" err="1"/>
              <a:t>Віолетта</a:t>
            </a:r>
            <a:r>
              <a:rPr lang="ru-RU" sz="2000" dirty="0"/>
              <a:t> </a:t>
            </a:r>
            <a:r>
              <a:rPr lang="ru-RU" sz="2000" dirty="0" err="1"/>
              <a:t>помирає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марнотратства</a:t>
            </a:r>
            <a:r>
              <a:rPr lang="ru-RU" sz="2000" dirty="0"/>
              <a:t>, але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відвідує</a:t>
            </a:r>
            <a:r>
              <a:rPr lang="ru-RU" sz="2000" dirty="0"/>
              <a:t> Альфредо,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дізнався</a:t>
            </a:r>
            <a:r>
              <a:rPr lang="ru-RU" sz="2000" dirty="0"/>
              <a:t> правду про </a:t>
            </a:r>
            <a:r>
              <a:rPr lang="ru-RU" sz="2000" dirty="0" err="1"/>
              <a:t>її</a:t>
            </a:r>
            <a:r>
              <a:rPr lang="ru-RU" sz="2000" dirty="0"/>
              <a:t> жертву. Вони </a:t>
            </a:r>
            <a:r>
              <a:rPr lang="ru-RU" sz="2000" dirty="0" err="1"/>
              <a:t>примиряються</a:t>
            </a:r>
            <a:r>
              <a:rPr lang="ru-RU" sz="2000" dirty="0"/>
              <a:t>, і </a:t>
            </a:r>
            <a:r>
              <a:rPr lang="ru-RU" sz="2000" dirty="0" err="1"/>
              <a:t>Віолетта</a:t>
            </a:r>
            <a:r>
              <a:rPr lang="ru-RU" sz="2000" dirty="0"/>
              <a:t> </a:t>
            </a:r>
            <a:r>
              <a:rPr lang="ru-RU" sz="2000" dirty="0" err="1"/>
              <a:t>помирає</a:t>
            </a:r>
            <a:r>
              <a:rPr lang="ru-RU" sz="2000" dirty="0"/>
              <a:t> на руках у Альфредо.</a:t>
            </a:r>
          </a:p>
        </p:txBody>
      </p:sp>
    </p:spTree>
    <p:extLst>
      <p:ext uri="{BB962C8B-B14F-4D97-AF65-F5344CB8AC3E}">
        <p14:creationId xmlns:p14="http://schemas.microsoft.com/office/powerpoint/2010/main" val="8246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7E828C-C540-4CF3-85AC-3013F7E2EFA0}"/>
              </a:ext>
            </a:extLst>
          </p:cNvPr>
          <p:cNvSpPr/>
          <p:nvPr/>
        </p:nvSpPr>
        <p:spPr>
          <a:xfrm>
            <a:off x="909836" y="58846"/>
            <a:ext cx="6092825" cy="674030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ru-RU" dirty="0"/>
              <a:t>Опера "Дон Жуан</a:t>
            </a:r>
          </a:p>
          <a:p>
            <a:r>
              <a:rPr lang="ru-RU" dirty="0">
                <a:solidFill>
                  <a:srgbClr val="007878"/>
                </a:solidFill>
              </a:rPr>
              <a:t>«Опера «Дон Жуан» - </a:t>
            </a:r>
            <a:r>
              <a:rPr lang="ru-RU" dirty="0" err="1">
                <a:solidFill>
                  <a:srgbClr val="007878"/>
                </a:solidFill>
              </a:rPr>
              <a:t>це</a:t>
            </a:r>
            <a:r>
              <a:rPr lang="ru-RU" dirty="0">
                <a:solidFill>
                  <a:srgbClr val="007878"/>
                </a:solidFill>
              </a:rPr>
              <a:t> один </a:t>
            </a:r>
            <a:r>
              <a:rPr lang="ru-RU" dirty="0" err="1">
                <a:solidFill>
                  <a:srgbClr val="007878"/>
                </a:solidFill>
              </a:rPr>
              <a:t>із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найвідоміших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творів</a:t>
            </a:r>
            <a:r>
              <a:rPr lang="ru-RU" dirty="0">
                <a:solidFill>
                  <a:srgbClr val="007878"/>
                </a:solidFill>
              </a:rPr>
              <a:t> Вольфганга Амадея Моцарта. Вона </a:t>
            </a:r>
            <a:r>
              <a:rPr lang="ru-RU" dirty="0" err="1">
                <a:solidFill>
                  <a:srgbClr val="007878"/>
                </a:solidFill>
              </a:rPr>
              <a:t>була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вперше</a:t>
            </a:r>
            <a:r>
              <a:rPr lang="ru-RU" dirty="0">
                <a:solidFill>
                  <a:srgbClr val="007878"/>
                </a:solidFill>
              </a:rPr>
              <a:t> поставлена ​​у 1787 </a:t>
            </a:r>
            <a:r>
              <a:rPr lang="ru-RU" dirty="0" err="1">
                <a:solidFill>
                  <a:srgbClr val="007878"/>
                </a:solidFill>
              </a:rPr>
              <a:t>році</a:t>
            </a:r>
            <a:r>
              <a:rPr lang="ru-RU" dirty="0">
                <a:solidFill>
                  <a:srgbClr val="007878"/>
                </a:solidFill>
              </a:rPr>
              <a:t> і з того часу стала </a:t>
            </a:r>
            <a:r>
              <a:rPr lang="ru-RU" dirty="0" err="1">
                <a:solidFill>
                  <a:srgbClr val="007878"/>
                </a:solidFill>
              </a:rPr>
              <a:t>справжньою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класикою</a:t>
            </a:r>
            <a:r>
              <a:rPr lang="ru-RU" dirty="0">
                <a:solidFill>
                  <a:srgbClr val="007878"/>
                </a:solidFill>
              </a:rPr>
              <a:t> жанру. </a:t>
            </a:r>
            <a:r>
              <a:rPr lang="ru-RU" dirty="0" err="1">
                <a:solidFill>
                  <a:srgbClr val="007878"/>
                </a:solidFill>
              </a:rPr>
              <a:t>Ця</a:t>
            </a:r>
            <a:r>
              <a:rPr lang="ru-RU" dirty="0">
                <a:solidFill>
                  <a:srgbClr val="007878"/>
                </a:solidFill>
              </a:rPr>
              <a:t> опера є драматичною </a:t>
            </a:r>
            <a:r>
              <a:rPr lang="ru-RU" dirty="0" err="1">
                <a:solidFill>
                  <a:srgbClr val="007878"/>
                </a:solidFill>
              </a:rPr>
              <a:t>комедією</a:t>
            </a:r>
            <a:r>
              <a:rPr lang="ru-RU" dirty="0">
                <a:solidFill>
                  <a:srgbClr val="007878"/>
                </a:solidFill>
              </a:rPr>
              <a:t>, </a:t>
            </a:r>
            <a:r>
              <a:rPr lang="ru-RU" dirty="0" err="1">
                <a:solidFill>
                  <a:srgbClr val="007878"/>
                </a:solidFill>
              </a:rPr>
              <a:t>заснованою</a:t>
            </a:r>
            <a:r>
              <a:rPr lang="ru-RU" dirty="0">
                <a:solidFill>
                  <a:srgbClr val="007878"/>
                </a:solidFill>
              </a:rPr>
              <a:t> на </a:t>
            </a:r>
            <a:r>
              <a:rPr lang="ru-RU" dirty="0" err="1">
                <a:solidFill>
                  <a:srgbClr val="007878"/>
                </a:solidFill>
              </a:rPr>
              <a:t>легенді</a:t>
            </a:r>
            <a:r>
              <a:rPr lang="ru-RU" dirty="0">
                <a:solidFill>
                  <a:srgbClr val="007878"/>
                </a:solidFill>
              </a:rPr>
              <a:t> про Дон Жуана, легендарного </a:t>
            </a:r>
            <a:r>
              <a:rPr lang="ru-RU" dirty="0" err="1">
                <a:solidFill>
                  <a:srgbClr val="007878"/>
                </a:solidFill>
              </a:rPr>
              <a:t>іспанського</a:t>
            </a:r>
            <a:r>
              <a:rPr lang="ru-RU" dirty="0">
                <a:solidFill>
                  <a:srgbClr val="007878"/>
                </a:solidFill>
              </a:rPr>
              <a:t> донжуана.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878"/>
                </a:solidFill>
              </a:rPr>
              <a:t>Опера </a:t>
            </a:r>
            <a:r>
              <a:rPr lang="ru-RU" dirty="0" err="1">
                <a:solidFill>
                  <a:srgbClr val="007878"/>
                </a:solidFill>
              </a:rPr>
              <a:t>складається</a:t>
            </a:r>
            <a:r>
              <a:rPr lang="ru-RU" dirty="0">
                <a:solidFill>
                  <a:srgbClr val="007878"/>
                </a:solidFill>
              </a:rPr>
              <a:t> з </a:t>
            </a:r>
            <a:r>
              <a:rPr lang="ru-RU" dirty="0" err="1">
                <a:solidFill>
                  <a:srgbClr val="007878"/>
                </a:solidFill>
              </a:rPr>
              <a:t>двох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актів</a:t>
            </a:r>
            <a:r>
              <a:rPr lang="ru-RU" dirty="0">
                <a:solidFill>
                  <a:srgbClr val="007878"/>
                </a:solidFill>
              </a:rPr>
              <a:t> і </a:t>
            </a:r>
            <a:r>
              <a:rPr lang="ru-RU" dirty="0" err="1">
                <a:solidFill>
                  <a:srgbClr val="007878"/>
                </a:solidFill>
              </a:rPr>
              <a:t>містить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безліч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відомих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арій</a:t>
            </a:r>
            <a:r>
              <a:rPr lang="ru-RU" dirty="0">
                <a:solidFill>
                  <a:srgbClr val="007878"/>
                </a:solidFill>
              </a:rPr>
              <a:t> і </a:t>
            </a:r>
            <a:r>
              <a:rPr lang="ru-RU" dirty="0" err="1">
                <a:solidFill>
                  <a:srgbClr val="007878"/>
                </a:solidFill>
              </a:rPr>
              <a:t>дуетів</a:t>
            </a:r>
            <a:r>
              <a:rPr lang="ru-RU" dirty="0">
                <a:solidFill>
                  <a:srgbClr val="007878"/>
                </a:solidFill>
              </a:rPr>
              <a:t>, таких як "</a:t>
            </a:r>
            <a:r>
              <a:rPr lang="en-US" dirty="0" err="1">
                <a:solidFill>
                  <a:srgbClr val="007878"/>
                </a:solidFill>
              </a:rPr>
              <a:t>Là</a:t>
            </a:r>
            <a:r>
              <a:rPr lang="en-US" dirty="0">
                <a:solidFill>
                  <a:srgbClr val="007878"/>
                </a:solidFill>
              </a:rPr>
              <a:t> ci </a:t>
            </a:r>
            <a:r>
              <a:rPr lang="en-US" dirty="0" err="1">
                <a:solidFill>
                  <a:srgbClr val="007878"/>
                </a:solidFill>
              </a:rPr>
              <a:t>darem</a:t>
            </a:r>
            <a:r>
              <a:rPr lang="en-US" dirty="0">
                <a:solidFill>
                  <a:srgbClr val="007878"/>
                </a:solidFill>
              </a:rPr>
              <a:t> la mano", "</a:t>
            </a:r>
            <a:r>
              <a:rPr lang="en-US" dirty="0" err="1">
                <a:solidFill>
                  <a:srgbClr val="007878"/>
                </a:solidFill>
              </a:rPr>
              <a:t>Madamina</a:t>
            </a:r>
            <a:r>
              <a:rPr lang="en-US" dirty="0">
                <a:solidFill>
                  <a:srgbClr val="007878"/>
                </a:solidFill>
              </a:rPr>
              <a:t>, </a:t>
            </a:r>
            <a:r>
              <a:rPr lang="en-US" dirty="0" err="1">
                <a:solidFill>
                  <a:srgbClr val="007878"/>
                </a:solidFill>
              </a:rPr>
              <a:t>il</a:t>
            </a:r>
            <a:r>
              <a:rPr lang="en-US" dirty="0">
                <a:solidFill>
                  <a:srgbClr val="007878"/>
                </a:solidFill>
              </a:rPr>
              <a:t> </a:t>
            </a:r>
            <a:r>
              <a:rPr lang="en-US" dirty="0" err="1">
                <a:solidFill>
                  <a:srgbClr val="007878"/>
                </a:solidFill>
              </a:rPr>
              <a:t>catalogo</a:t>
            </a:r>
            <a:r>
              <a:rPr lang="en-US" dirty="0">
                <a:solidFill>
                  <a:srgbClr val="007878"/>
                </a:solidFill>
              </a:rPr>
              <a:t> è </a:t>
            </a:r>
            <a:r>
              <a:rPr lang="en-US" dirty="0" err="1">
                <a:solidFill>
                  <a:srgbClr val="007878"/>
                </a:solidFill>
              </a:rPr>
              <a:t>questo</a:t>
            </a:r>
            <a:r>
              <a:rPr lang="en-US" dirty="0">
                <a:solidFill>
                  <a:srgbClr val="007878"/>
                </a:solidFill>
              </a:rPr>
              <a:t>", "Fin </a:t>
            </a:r>
            <a:r>
              <a:rPr lang="en-US" dirty="0" err="1">
                <a:solidFill>
                  <a:srgbClr val="007878"/>
                </a:solidFill>
              </a:rPr>
              <a:t>ch'han</a:t>
            </a:r>
            <a:r>
              <a:rPr lang="en-US" dirty="0">
                <a:solidFill>
                  <a:srgbClr val="007878"/>
                </a:solidFill>
              </a:rPr>
              <a:t> dal vino", "</a:t>
            </a:r>
            <a:r>
              <a:rPr lang="en-US" dirty="0" err="1">
                <a:solidFill>
                  <a:srgbClr val="007878"/>
                </a:solidFill>
              </a:rPr>
              <a:t>Batti</a:t>
            </a:r>
            <a:r>
              <a:rPr lang="en-US" dirty="0">
                <a:solidFill>
                  <a:srgbClr val="007878"/>
                </a:solidFill>
              </a:rPr>
              <a:t>, </a:t>
            </a:r>
            <a:r>
              <a:rPr lang="en-US" dirty="0" err="1">
                <a:solidFill>
                  <a:srgbClr val="007878"/>
                </a:solidFill>
              </a:rPr>
              <a:t>batti</a:t>
            </a:r>
            <a:r>
              <a:rPr lang="en-US" dirty="0">
                <a:solidFill>
                  <a:srgbClr val="007878"/>
                </a:solidFill>
              </a:rPr>
              <a:t> o bel </a:t>
            </a:r>
            <a:r>
              <a:rPr lang="en-US" dirty="0" err="1">
                <a:solidFill>
                  <a:srgbClr val="007878"/>
                </a:solidFill>
              </a:rPr>
              <a:t>Masetto</a:t>
            </a:r>
            <a:r>
              <a:rPr lang="en-US" dirty="0">
                <a:solidFill>
                  <a:srgbClr val="007878"/>
                </a:solidFill>
              </a:rPr>
              <a:t>" </a:t>
            </a:r>
            <a:r>
              <a:rPr lang="ru-RU" dirty="0">
                <a:solidFill>
                  <a:srgbClr val="007878"/>
                </a:solidFill>
              </a:rPr>
              <a:t>та </a:t>
            </a:r>
            <a:r>
              <a:rPr lang="ru-RU" dirty="0" err="1">
                <a:solidFill>
                  <a:srgbClr val="007878"/>
                </a:solidFill>
              </a:rPr>
              <a:t>інші</a:t>
            </a:r>
            <a:r>
              <a:rPr lang="ru-RU" dirty="0">
                <a:solidFill>
                  <a:srgbClr val="007878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878"/>
                </a:solidFill>
              </a:rPr>
              <a:t>Опера </a:t>
            </a:r>
            <a:r>
              <a:rPr lang="ru-RU" dirty="0" err="1">
                <a:solidFill>
                  <a:srgbClr val="007878"/>
                </a:solidFill>
              </a:rPr>
              <a:t>була</a:t>
            </a:r>
            <a:r>
              <a:rPr lang="ru-RU" dirty="0">
                <a:solidFill>
                  <a:srgbClr val="007878"/>
                </a:solidFill>
              </a:rPr>
              <a:t> створена в </a:t>
            </a:r>
            <a:r>
              <a:rPr lang="ru-RU" dirty="0" err="1">
                <a:solidFill>
                  <a:srgbClr val="007878"/>
                </a:solidFill>
              </a:rPr>
              <a:t>традиціях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італійської</a:t>
            </a:r>
            <a:r>
              <a:rPr lang="ru-RU" dirty="0">
                <a:solidFill>
                  <a:srgbClr val="007878"/>
                </a:solidFill>
              </a:rPr>
              <a:t> опери, </a:t>
            </a:r>
            <a:r>
              <a:rPr lang="ru-RU" dirty="0" err="1">
                <a:solidFill>
                  <a:srgbClr val="007878"/>
                </a:solidFill>
              </a:rPr>
              <a:t>проте</a:t>
            </a:r>
            <a:r>
              <a:rPr lang="ru-RU" dirty="0">
                <a:solidFill>
                  <a:srgbClr val="007878"/>
                </a:solidFill>
              </a:rPr>
              <a:t> Моцарт </a:t>
            </a:r>
            <a:r>
              <a:rPr lang="ru-RU" dirty="0" err="1">
                <a:solidFill>
                  <a:srgbClr val="007878"/>
                </a:solidFill>
              </a:rPr>
              <a:t>вніс</a:t>
            </a:r>
            <a:r>
              <a:rPr lang="ru-RU" dirty="0">
                <a:solidFill>
                  <a:srgbClr val="007878"/>
                </a:solidFill>
              </a:rPr>
              <a:t> до </a:t>
            </a:r>
            <a:r>
              <a:rPr lang="ru-RU" dirty="0" err="1">
                <a:solidFill>
                  <a:srgbClr val="007878"/>
                </a:solidFill>
              </a:rPr>
              <a:t>неї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деякі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нововведення</a:t>
            </a:r>
            <a:r>
              <a:rPr lang="ru-RU" dirty="0">
                <a:solidFill>
                  <a:srgbClr val="007878"/>
                </a:solidFill>
              </a:rPr>
              <a:t>, </a:t>
            </a:r>
            <a:r>
              <a:rPr lang="ru-RU" dirty="0" err="1">
                <a:solidFill>
                  <a:srgbClr val="007878"/>
                </a:solidFill>
              </a:rPr>
              <a:t>такі</a:t>
            </a:r>
            <a:r>
              <a:rPr lang="ru-RU" dirty="0">
                <a:solidFill>
                  <a:srgbClr val="007878"/>
                </a:solidFill>
              </a:rPr>
              <a:t> як </a:t>
            </a:r>
            <a:r>
              <a:rPr lang="ru-RU" dirty="0" err="1">
                <a:solidFill>
                  <a:srgbClr val="007878"/>
                </a:solidFill>
              </a:rPr>
              <a:t>використання</a:t>
            </a:r>
            <a:r>
              <a:rPr lang="ru-RU" dirty="0">
                <a:solidFill>
                  <a:srgbClr val="007878"/>
                </a:solidFill>
              </a:rPr>
              <a:t> великого оркестру та </a:t>
            </a:r>
            <a:r>
              <a:rPr lang="ru-RU" dirty="0" err="1">
                <a:solidFill>
                  <a:srgbClr val="007878"/>
                </a:solidFill>
              </a:rPr>
              <a:t>різноманітних</a:t>
            </a:r>
            <a:r>
              <a:rPr lang="ru-RU" dirty="0">
                <a:solidFill>
                  <a:srgbClr val="007878"/>
                </a:solidFill>
              </a:rPr>
              <a:t> </a:t>
            </a:r>
            <a:r>
              <a:rPr lang="ru-RU" dirty="0" err="1">
                <a:solidFill>
                  <a:srgbClr val="007878"/>
                </a:solidFill>
              </a:rPr>
              <a:t>музичних</a:t>
            </a:r>
            <a:r>
              <a:rPr lang="ru-RU" dirty="0">
                <a:solidFill>
                  <a:srgbClr val="007878"/>
                </a:solidFill>
              </a:rPr>
              <a:t> форм.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01D526-45FF-4E77-9740-4889E9016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8" y="566736"/>
            <a:ext cx="3943350" cy="57245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54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B8DABF-1EAE-4E48-B8EA-69255ACB8939}"/>
              </a:ext>
            </a:extLst>
          </p:cNvPr>
          <p:cNvSpPr/>
          <p:nvPr/>
        </p:nvSpPr>
        <p:spPr>
          <a:xfrm>
            <a:off x="1330845" y="476672"/>
            <a:ext cx="9527133" cy="2123658"/>
          </a:xfrm>
          <a:prstGeom prst="rect">
            <a:avLst/>
          </a:prstGeom>
          <a:ln>
            <a:solidFill>
              <a:srgbClr val="00787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Опера «Набукко»</a:t>
            </a:r>
          </a:p>
          <a:p>
            <a:r>
              <a:rPr lang="ru-RU" dirty="0"/>
              <a:t>"Набукко"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італійська</a:t>
            </a:r>
            <a:r>
              <a:rPr lang="ru-RU" dirty="0"/>
              <a:t> опера, написана Джузеппе </a:t>
            </a:r>
            <a:r>
              <a:rPr lang="ru-RU" dirty="0" err="1"/>
              <a:t>Верді</a:t>
            </a:r>
            <a:r>
              <a:rPr lang="ru-RU" dirty="0"/>
              <a:t> в 1841 </a:t>
            </a:r>
            <a:r>
              <a:rPr lang="ru-RU" dirty="0" err="1"/>
              <a:t>році</a:t>
            </a:r>
            <a:r>
              <a:rPr lang="ru-RU" dirty="0"/>
              <a:t>. Вона </a:t>
            </a:r>
            <a:r>
              <a:rPr lang="ru-RU" dirty="0" err="1"/>
              <a:t>розповідає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Вавилонського</a:t>
            </a:r>
            <a:r>
              <a:rPr lang="ru-RU" dirty="0"/>
              <a:t> царя Навуходоносора </a:t>
            </a:r>
            <a:r>
              <a:rPr lang="en-US" dirty="0"/>
              <a:t>II </a:t>
            </a:r>
            <a:r>
              <a:rPr lang="ru-RU" dirty="0"/>
              <a:t>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єврейських</a:t>
            </a:r>
            <a:r>
              <a:rPr lang="ru-RU" dirty="0"/>
              <a:t> </a:t>
            </a:r>
            <a:r>
              <a:rPr lang="ru-RU" dirty="0" err="1"/>
              <a:t>заручників</a:t>
            </a:r>
            <a:r>
              <a:rPr lang="ru-RU" dirty="0"/>
              <a:t>. Опера </a:t>
            </a:r>
            <a:r>
              <a:rPr lang="ru-RU" dirty="0" err="1"/>
              <a:t>була</a:t>
            </a:r>
            <a:r>
              <a:rPr lang="ru-RU" dirty="0"/>
              <a:t> популярна </a:t>
            </a:r>
            <a:r>
              <a:rPr lang="ru-RU" dirty="0" err="1"/>
              <a:t>свого</a:t>
            </a:r>
            <a:r>
              <a:rPr lang="ru-RU" dirty="0"/>
              <a:t> часу і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найвідоміших</a:t>
            </a:r>
            <a:r>
              <a:rPr lang="ru-RU" dirty="0"/>
              <a:t> опер </a:t>
            </a:r>
            <a:r>
              <a:rPr lang="ru-RU" dirty="0" err="1"/>
              <a:t>Верді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20209A-4C4A-46D6-912F-17361B41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83" y="2924944"/>
            <a:ext cx="6478455" cy="3644131"/>
          </a:xfrm>
          <a:prstGeom prst="rect">
            <a:avLst/>
          </a:prstGeom>
          <a:ln w="28575">
            <a:solidFill>
              <a:srgbClr val="007878"/>
            </a:solidFill>
          </a:ln>
        </p:spPr>
      </p:pic>
    </p:spTree>
    <p:extLst>
      <p:ext uri="{BB962C8B-B14F-4D97-AF65-F5344CB8AC3E}">
        <p14:creationId xmlns:p14="http://schemas.microsoft.com/office/powerpoint/2010/main" val="7014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5DBD8-60AA-463F-8C3F-1AE4351297C7}"/>
              </a:ext>
            </a:extLst>
          </p:cNvPr>
          <p:cNvSpPr txBox="1"/>
          <p:nvPr/>
        </p:nvSpPr>
        <p:spPr>
          <a:xfrm>
            <a:off x="1845940" y="220486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007878"/>
                </a:solidFill>
              </a:rPr>
              <a:t>Дякую за увагу!</a:t>
            </a:r>
            <a:endParaRPr lang="ru-RU" sz="9600" dirty="0">
              <a:solidFill>
                <a:srgbClr val="00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хнический стиль 16 х 9">
  <a:themeElements>
    <a:clrScheme name="Tech_16x9">
      <a:dk1>
        <a:sysClr val="windowText" lastClr="494949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48_TF02787990" id="{CAAEEA41-BC0C-4D2D-A6C2-08665393EAD5}" vid="{78EFA489-A9FB-40A5-B9D2-B9FF49DC7871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494949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494949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тройной линией (широкоэкранный формат)</Template>
  <TotalTime>24</TotalTime>
  <Words>496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Технический стиль 16 х 9</vt:lpstr>
      <vt:lpstr>Найвидатніші опери</vt:lpstr>
      <vt:lpstr>Презентация PowerPoint</vt:lpstr>
      <vt:lpstr>Опера «Кармен»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Найвидатніші опери</dc:title>
  <dc:creator>user</dc:creator>
  <cp:lastModifiedBy>user</cp:lastModifiedBy>
  <cp:revision>2</cp:revision>
  <dcterms:created xsi:type="dcterms:W3CDTF">2023-11-24T20:45:38Z</dcterms:created>
  <dcterms:modified xsi:type="dcterms:W3CDTF">2023-12-04T09:25:58Z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