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4DCAAF-4479-41F0-B9FE-00F1536FB0E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F35E896-152C-411E-843A-53DEA5CFEC3A}">
      <dgm:prSet phldrT="[Текст]"/>
      <dgm:spPr/>
      <dgm:t>
        <a:bodyPr/>
        <a:lstStyle/>
        <a:p>
          <a:r>
            <a:rPr lang="uk-UA" b="1" dirty="0" smtClean="0">
              <a:solidFill>
                <a:srgbClr val="FF0000"/>
              </a:solidFill>
            </a:rPr>
            <a:t>Класицизм</a:t>
          </a:r>
          <a:r>
            <a:rPr lang="uk-UA" dirty="0" smtClean="0"/>
            <a:t> (наслідування зразків античності).</a:t>
          </a:r>
          <a:endParaRPr lang="uk-UA" dirty="0"/>
        </a:p>
      </dgm:t>
    </dgm:pt>
    <dgm:pt modelId="{5D2DD683-3A71-40FD-8624-E4349E98A7A8}" type="parTrans" cxnId="{6F52D4EF-A929-47E5-82ED-5AAC4E21FD83}">
      <dgm:prSet/>
      <dgm:spPr/>
      <dgm:t>
        <a:bodyPr/>
        <a:lstStyle/>
        <a:p>
          <a:endParaRPr lang="uk-UA"/>
        </a:p>
      </dgm:t>
    </dgm:pt>
    <dgm:pt modelId="{4929449E-7871-41BE-AD33-AA512F937CC3}" type="sibTrans" cxnId="{6F52D4EF-A929-47E5-82ED-5AAC4E21FD83}">
      <dgm:prSet/>
      <dgm:spPr/>
      <dgm:t>
        <a:bodyPr/>
        <a:lstStyle/>
        <a:p>
          <a:endParaRPr lang="uk-UA"/>
        </a:p>
      </dgm:t>
    </dgm:pt>
    <dgm:pt modelId="{1DADA7A5-B286-4390-9E2E-9C3E8740478C}">
      <dgm:prSet phldrT="[Текст]"/>
      <dgm:spPr/>
      <dgm:t>
        <a:bodyPr/>
        <a:lstStyle/>
        <a:p>
          <a:r>
            <a:rPr lang="uk-UA" dirty="0" smtClean="0"/>
            <a:t>Будова художніх творів на засадах розуму з ігноруванням особистих почуттів.</a:t>
          </a:r>
          <a:endParaRPr lang="uk-UA" dirty="0"/>
        </a:p>
      </dgm:t>
    </dgm:pt>
    <dgm:pt modelId="{ACA6123A-F0C6-4783-9CC9-35717556E5C7}" type="parTrans" cxnId="{4EDC7926-BB29-42A3-AD81-5819ACF60AB4}">
      <dgm:prSet/>
      <dgm:spPr/>
      <dgm:t>
        <a:bodyPr/>
        <a:lstStyle/>
        <a:p>
          <a:endParaRPr lang="uk-UA"/>
        </a:p>
      </dgm:t>
    </dgm:pt>
    <dgm:pt modelId="{E879E526-5883-42D9-B170-E5348BDEABBB}" type="sibTrans" cxnId="{4EDC7926-BB29-42A3-AD81-5819ACF60AB4}">
      <dgm:prSet/>
      <dgm:spPr/>
      <dgm:t>
        <a:bodyPr/>
        <a:lstStyle/>
        <a:p>
          <a:endParaRPr lang="uk-UA"/>
        </a:p>
      </dgm:t>
    </dgm:pt>
    <dgm:pt modelId="{59C62E84-3D48-4A19-BC82-C44B1B518A3A}">
      <dgm:prSet phldrT="[Текст]"/>
      <dgm:spPr/>
      <dgm:t>
        <a:bodyPr/>
        <a:lstStyle/>
        <a:p>
          <a:r>
            <a:rPr lang="uk-UA" dirty="0" smtClean="0"/>
            <a:t>Теми до творів добиралися лише з античної або вітчизняної історії.</a:t>
          </a:r>
          <a:endParaRPr lang="uk-UA" dirty="0"/>
        </a:p>
      </dgm:t>
    </dgm:pt>
    <dgm:pt modelId="{C1E476D1-51BF-4B29-8080-612110DAA3F3}" type="parTrans" cxnId="{02482634-B73C-46C5-BC42-69DD40D9727F}">
      <dgm:prSet/>
      <dgm:spPr/>
      <dgm:t>
        <a:bodyPr/>
        <a:lstStyle/>
        <a:p>
          <a:endParaRPr lang="uk-UA"/>
        </a:p>
      </dgm:t>
    </dgm:pt>
    <dgm:pt modelId="{5C1563BB-FE26-4D78-886C-4FAAAD8AF509}" type="sibTrans" cxnId="{02482634-B73C-46C5-BC42-69DD40D9727F}">
      <dgm:prSet/>
      <dgm:spPr/>
      <dgm:t>
        <a:bodyPr/>
        <a:lstStyle/>
        <a:p>
          <a:endParaRPr lang="uk-UA"/>
        </a:p>
      </dgm:t>
    </dgm:pt>
    <dgm:pt modelId="{93C5C3C8-0ECF-41F8-9DA7-C90DC79FC657}">
      <dgm:prSet phldrT="[Текст]"/>
      <dgm:spPr/>
      <dgm:t>
        <a:bodyPr/>
        <a:lstStyle/>
        <a:p>
          <a:r>
            <a:rPr lang="uk-UA" dirty="0" smtClean="0"/>
            <a:t>Позитивні персонажі – представники панівної верхівки, негативні – вихідці з соціальних низів.</a:t>
          </a:r>
          <a:endParaRPr lang="uk-UA" dirty="0"/>
        </a:p>
      </dgm:t>
    </dgm:pt>
    <dgm:pt modelId="{C63FBCD6-12E2-4B31-A46A-1EF65ED3D84B}" type="parTrans" cxnId="{02BDFC28-7E31-486F-BA2F-333B803A4281}">
      <dgm:prSet/>
      <dgm:spPr/>
      <dgm:t>
        <a:bodyPr/>
        <a:lstStyle/>
        <a:p>
          <a:endParaRPr lang="uk-UA"/>
        </a:p>
      </dgm:t>
    </dgm:pt>
    <dgm:pt modelId="{65D608CD-F327-4D13-8C08-5536DD3D4B20}" type="sibTrans" cxnId="{02BDFC28-7E31-486F-BA2F-333B803A4281}">
      <dgm:prSet/>
      <dgm:spPr/>
      <dgm:t>
        <a:bodyPr/>
        <a:lstStyle/>
        <a:p>
          <a:endParaRPr lang="uk-UA"/>
        </a:p>
      </dgm:t>
    </dgm:pt>
    <dgm:pt modelId="{5FB9E3B9-C990-43D2-9C27-63A42A7DCB3C}">
      <dgm:prSet phldrT="[Текст]"/>
      <dgm:spPr/>
      <dgm:t>
        <a:bodyPr/>
        <a:lstStyle/>
        <a:p>
          <a:r>
            <a:rPr lang="uk-UA" dirty="0" smtClean="0"/>
            <a:t>Сувора пропорційність усіх частин твору; чіткість, ясність, простота викладу; урбаністичні пейзажі; пишномовність.</a:t>
          </a:r>
          <a:endParaRPr lang="uk-UA" dirty="0"/>
        </a:p>
      </dgm:t>
    </dgm:pt>
    <dgm:pt modelId="{5A319BC5-2F2B-4B1B-8A84-F80D1EFCBFB6}" type="parTrans" cxnId="{530CB352-3587-4A3E-9E7E-5C217D8B86DB}">
      <dgm:prSet/>
      <dgm:spPr/>
      <dgm:t>
        <a:bodyPr/>
        <a:lstStyle/>
        <a:p>
          <a:endParaRPr lang="uk-UA"/>
        </a:p>
      </dgm:t>
    </dgm:pt>
    <dgm:pt modelId="{4BBAFED7-1C3A-4618-A0DE-D87E4E7A55D2}" type="sibTrans" cxnId="{530CB352-3587-4A3E-9E7E-5C217D8B86DB}">
      <dgm:prSet/>
      <dgm:spPr/>
      <dgm:t>
        <a:bodyPr/>
        <a:lstStyle/>
        <a:p>
          <a:endParaRPr lang="uk-UA"/>
        </a:p>
      </dgm:t>
    </dgm:pt>
    <dgm:pt modelId="{3CEE12BA-0B61-437F-B708-F9FC87079426}" type="pres">
      <dgm:prSet presAssocID="{F24DCAAF-4479-41F0-B9FE-00F1536FB0E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8EBF239-73D0-4B8B-8FD8-8AB043811D68}" type="pres">
      <dgm:prSet presAssocID="{F24DCAAF-4479-41F0-B9FE-00F1536FB0E1}" presName="matrix" presStyleCnt="0"/>
      <dgm:spPr/>
    </dgm:pt>
    <dgm:pt modelId="{883826E4-0666-4DDF-B029-0D0F4EBA9151}" type="pres">
      <dgm:prSet presAssocID="{F24DCAAF-4479-41F0-B9FE-00F1536FB0E1}" presName="tile1" presStyleLbl="node1" presStyleIdx="0" presStyleCnt="4"/>
      <dgm:spPr/>
    </dgm:pt>
    <dgm:pt modelId="{A73767B4-2A7F-4313-833C-4DE35DFD2419}" type="pres">
      <dgm:prSet presAssocID="{F24DCAAF-4479-41F0-B9FE-00F1536FB0E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1E190E8-D07F-4E23-8532-FFCE614F43CD}" type="pres">
      <dgm:prSet presAssocID="{F24DCAAF-4479-41F0-B9FE-00F1536FB0E1}" presName="tile2" presStyleLbl="node1" presStyleIdx="1" presStyleCnt="4"/>
      <dgm:spPr/>
    </dgm:pt>
    <dgm:pt modelId="{C108346B-B105-4670-A9C2-9B3CB1C11532}" type="pres">
      <dgm:prSet presAssocID="{F24DCAAF-4479-41F0-B9FE-00F1536FB0E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363E91-A8E2-42DD-BA67-6DB669CCE402}" type="pres">
      <dgm:prSet presAssocID="{F24DCAAF-4479-41F0-B9FE-00F1536FB0E1}" presName="tile3" presStyleLbl="node1" presStyleIdx="2" presStyleCnt="4"/>
      <dgm:spPr/>
      <dgm:t>
        <a:bodyPr/>
        <a:lstStyle/>
        <a:p>
          <a:endParaRPr lang="uk-UA"/>
        </a:p>
      </dgm:t>
    </dgm:pt>
    <dgm:pt modelId="{468D23C1-D4D6-442B-9B68-7ACAA6897422}" type="pres">
      <dgm:prSet presAssocID="{F24DCAAF-4479-41F0-B9FE-00F1536FB0E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A143E0-FB7C-4462-B286-0BD8FD41432D}" type="pres">
      <dgm:prSet presAssocID="{F24DCAAF-4479-41F0-B9FE-00F1536FB0E1}" presName="tile4" presStyleLbl="node1" presStyleIdx="3" presStyleCnt="4"/>
      <dgm:spPr/>
      <dgm:t>
        <a:bodyPr/>
        <a:lstStyle/>
        <a:p>
          <a:endParaRPr lang="uk-UA"/>
        </a:p>
      </dgm:t>
    </dgm:pt>
    <dgm:pt modelId="{92C199F9-6178-417C-8C83-3905D3C18C16}" type="pres">
      <dgm:prSet presAssocID="{F24DCAAF-4479-41F0-B9FE-00F1536FB0E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61C51D-E862-4E95-A78B-A4F7143F544D}" type="pres">
      <dgm:prSet presAssocID="{F24DCAAF-4479-41F0-B9FE-00F1536FB0E1}" presName="centerTile" presStyleLbl="fgShp" presStyleIdx="0" presStyleCnt="1" custScaleX="118123" custScaleY="184273">
        <dgm:presLayoutVars>
          <dgm:chMax val="0"/>
          <dgm:chPref val="0"/>
        </dgm:presLayoutVars>
      </dgm:prSet>
      <dgm:spPr/>
    </dgm:pt>
  </dgm:ptLst>
  <dgm:cxnLst>
    <dgm:cxn modelId="{027AD049-1011-400B-BDF9-811E6BBE3055}" type="presOf" srcId="{F24DCAAF-4479-41F0-B9FE-00F1536FB0E1}" destId="{3CEE12BA-0B61-437F-B708-F9FC87079426}" srcOrd="0" destOrd="0" presId="urn:microsoft.com/office/officeart/2005/8/layout/matrix1"/>
    <dgm:cxn modelId="{09E6A227-C0DD-4FCF-A33A-49BFAC4F6218}" type="presOf" srcId="{1DADA7A5-B286-4390-9E2E-9C3E8740478C}" destId="{A73767B4-2A7F-4313-833C-4DE35DFD2419}" srcOrd="1" destOrd="0" presId="urn:microsoft.com/office/officeart/2005/8/layout/matrix1"/>
    <dgm:cxn modelId="{4EDC7926-BB29-42A3-AD81-5819ACF60AB4}" srcId="{7F35E896-152C-411E-843A-53DEA5CFEC3A}" destId="{1DADA7A5-B286-4390-9E2E-9C3E8740478C}" srcOrd="0" destOrd="0" parTransId="{ACA6123A-F0C6-4783-9CC9-35717556E5C7}" sibTransId="{E879E526-5883-42D9-B170-E5348BDEABBB}"/>
    <dgm:cxn modelId="{E21077E5-BFAC-4646-9915-A276D2A3F257}" type="presOf" srcId="{93C5C3C8-0ECF-41F8-9DA7-C90DC79FC657}" destId="{36363E91-A8E2-42DD-BA67-6DB669CCE402}" srcOrd="0" destOrd="0" presId="urn:microsoft.com/office/officeart/2005/8/layout/matrix1"/>
    <dgm:cxn modelId="{530CB352-3587-4A3E-9E7E-5C217D8B86DB}" srcId="{7F35E896-152C-411E-843A-53DEA5CFEC3A}" destId="{5FB9E3B9-C990-43D2-9C27-63A42A7DCB3C}" srcOrd="3" destOrd="0" parTransId="{5A319BC5-2F2B-4B1B-8A84-F80D1EFCBFB6}" sibTransId="{4BBAFED7-1C3A-4618-A0DE-D87E4E7A55D2}"/>
    <dgm:cxn modelId="{F51E9557-9F57-4021-BE58-829B4D4BF188}" type="presOf" srcId="{59C62E84-3D48-4A19-BC82-C44B1B518A3A}" destId="{C108346B-B105-4670-A9C2-9B3CB1C11532}" srcOrd="1" destOrd="0" presId="urn:microsoft.com/office/officeart/2005/8/layout/matrix1"/>
    <dgm:cxn modelId="{CE4A9548-352E-4946-8229-6677D1F43819}" type="presOf" srcId="{1DADA7A5-B286-4390-9E2E-9C3E8740478C}" destId="{883826E4-0666-4DDF-B029-0D0F4EBA9151}" srcOrd="0" destOrd="0" presId="urn:microsoft.com/office/officeart/2005/8/layout/matrix1"/>
    <dgm:cxn modelId="{3F72301F-4954-4698-AE36-069FCF53DD03}" type="presOf" srcId="{7F35E896-152C-411E-843A-53DEA5CFEC3A}" destId="{3561C51D-E862-4E95-A78B-A4F7143F544D}" srcOrd="0" destOrd="0" presId="urn:microsoft.com/office/officeart/2005/8/layout/matrix1"/>
    <dgm:cxn modelId="{02BDFC28-7E31-486F-BA2F-333B803A4281}" srcId="{7F35E896-152C-411E-843A-53DEA5CFEC3A}" destId="{93C5C3C8-0ECF-41F8-9DA7-C90DC79FC657}" srcOrd="2" destOrd="0" parTransId="{C63FBCD6-12E2-4B31-A46A-1EF65ED3D84B}" sibTransId="{65D608CD-F327-4D13-8C08-5536DD3D4B20}"/>
    <dgm:cxn modelId="{6F52D4EF-A929-47E5-82ED-5AAC4E21FD83}" srcId="{F24DCAAF-4479-41F0-B9FE-00F1536FB0E1}" destId="{7F35E896-152C-411E-843A-53DEA5CFEC3A}" srcOrd="0" destOrd="0" parTransId="{5D2DD683-3A71-40FD-8624-E4349E98A7A8}" sibTransId="{4929449E-7871-41BE-AD33-AA512F937CC3}"/>
    <dgm:cxn modelId="{02482634-B73C-46C5-BC42-69DD40D9727F}" srcId="{7F35E896-152C-411E-843A-53DEA5CFEC3A}" destId="{59C62E84-3D48-4A19-BC82-C44B1B518A3A}" srcOrd="1" destOrd="0" parTransId="{C1E476D1-51BF-4B29-8080-612110DAA3F3}" sibTransId="{5C1563BB-FE26-4D78-886C-4FAAAD8AF509}"/>
    <dgm:cxn modelId="{4D111393-A934-4528-9D7F-5EC2D900CA8E}" type="presOf" srcId="{5FB9E3B9-C990-43D2-9C27-63A42A7DCB3C}" destId="{9FA143E0-FB7C-4462-B286-0BD8FD41432D}" srcOrd="0" destOrd="0" presId="urn:microsoft.com/office/officeart/2005/8/layout/matrix1"/>
    <dgm:cxn modelId="{D7E35196-5A9E-4ED2-A3CD-EE040183977E}" type="presOf" srcId="{93C5C3C8-0ECF-41F8-9DA7-C90DC79FC657}" destId="{468D23C1-D4D6-442B-9B68-7ACAA6897422}" srcOrd="1" destOrd="0" presId="urn:microsoft.com/office/officeart/2005/8/layout/matrix1"/>
    <dgm:cxn modelId="{A2F71887-BD21-40C9-B34D-9725562A4CBB}" type="presOf" srcId="{59C62E84-3D48-4A19-BC82-C44B1B518A3A}" destId="{C1E190E8-D07F-4E23-8532-FFCE614F43CD}" srcOrd="0" destOrd="0" presId="urn:microsoft.com/office/officeart/2005/8/layout/matrix1"/>
    <dgm:cxn modelId="{8BB844CE-033C-49EF-ADBB-36D2778BD962}" type="presOf" srcId="{5FB9E3B9-C990-43D2-9C27-63A42A7DCB3C}" destId="{92C199F9-6178-417C-8C83-3905D3C18C16}" srcOrd="1" destOrd="0" presId="urn:microsoft.com/office/officeart/2005/8/layout/matrix1"/>
    <dgm:cxn modelId="{86694684-E40B-40B9-933D-140F92958603}" type="presParOf" srcId="{3CEE12BA-0B61-437F-B708-F9FC87079426}" destId="{A8EBF239-73D0-4B8B-8FD8-8AB043811D68}" srcOrd="0" destOrd="0" presId="urn:microsoft.com/office/officeart/2005/8/layout/matrix1"/>
    <dgm:cxn modelId="{FEC1F479-D501-4C97-B0FF-F77ECB294898}" type="presParOf" srcId="{A8EBF239-73D0-4B8B-8FD8-8AB043811D68}" destId="{883826E4-0666-4DDF-B029-0D0F4EBA9151}" srcOrd="0" destOrd="0" presId="urn:microsoft.com/office/officeart/2005/8/layout/matrix1"/>
    <dgm:cxn modelId="{F8D84B86-8A52-4989-8DDB-B29389D78C93}" type="presParOf" srcId="{A8EBF239-73D0-4B8B-8FD8-8AB043811D68}" destId="{A73767B4-2A7F-4313-833C-4DE35DFD2419}" srcOrd="1" destOrd="0" presId="urn:microsoft.com/office/officeart/2005/8/layout/matrix1"/>
    <dgm:cxn modelId="{C9E681AA-C9FD-4FD2-B5B7-A890A9640785}" type="presParOf" srcId="{A8EBF239-73D0-4B8B-8FD8-8AB043811D68}" destId="{C1E190E8-D07F-4E23-8532-FFCE614F43CD}" srcOrd="2" destOrd="0" presId="urn:microsoft.com/office/officeart/2005/8/layout/matrix1"/>
    <dgm:cxn modelId="{3C34E50E-63C0-4691-A597-CBB763FE09D0}" type="presParOf" srcId="{A8EBF239-73D0-4B8B-8FD8-8AB043811D68}" destId="{C108346B-B105-4670-A9C2-9B3CB1C11532}" srcOrd="3" destOrd="0" presId="urn:microsoft.com/office/officeart/2005/8/layout/matrix1"/>
    <dgm:cxn modelId="{39E67525-15A1-446C-AE83-BF028D2DF59F}" type="presParOf" srcId="{A8EBF239-73D0-4B8B-8FD8-8AB043811D68}" destId="{36363E91-A8E2-42DD-BA67-6DB669CCE402}" srcOrd="4" destOrd="0" presId="urn:microsoft.com/office/officeart/2005/8/layout/matrix1"/>
    <dgm:cxn modelId="{C3B90DC7-BFA9-472E-B725-1D6CA21BFAD1}" type="presParOf" srcId="{A8EBF239-73D0-4B8B-8FD8-8AB043811D68}" destId="{468D23C1-D4D6-442B-9B68-7ACAA6897422}" srcOrd="5" destOrd="0" presId="urn:microsoft.com/office/officeart/2005/8/layout/matrix1"/>
    <dgm:cxn modelId="{05F50327-AA4F-44B3-B2FE-FD4EDAB429BA}" type="presParOf" srcId="{A8EBF239-73D0-4B8B-8FD8-8AB043811D68}" destId="{9FA143E0-FB7C-4462-B286-0BD8FD41432D}" srcOrd="6" destOrd="0" presId="urn:microsoft.com/office/officeart/2005/8/layout/matrix1"/>
    <dgm:cxn modelId="{8E228547-B9DC-4AE0-8C0A-E6329AA2657A}" type="presParOf" srcId="{A8EBF239-73D0-4B8B-8FD8-8AB043811D68}" destId="{92C199F9-6178-417C-8C83-3905D3C18C16}" srcOrd="7" destOrd="0" presId="urn:microsoft.com/office/officeart/2005/8/layout/matrix1"/>
    <dgm:cxn modelId="{163B45BC-A7F7-42FE-B2B2-D26E17A8015F}" type="presParOf" srcId="{3CEE12BA-0B61-437F-B708-F9FC87079426}" destId="{3561C51D-E862-4E95-A78B-A4F7143F544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826E4-0666-4DDF-B029-0D0F4EBA9151}">
      <dsp:nvSpPr>
        <dsp:cNvPr id="0" name=""/>
        <dsp:cNvSpPr/>
      </dsp:nvSpPr>
      <dsp:spPr>
        <a:xfrm rot="16200000">
          <a:off x="932160" y="-932160"/>
          <a:ext cx="2528168" cy="439248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Будова художніх творів на засадах розуму з ігноруванням особистих почуттів.</a:t>
          </a:r>
          <a:endParaRPr lang="uk-UA" sz="2200" kern="1200" dirty="0"/>
        </a:p>
      </dsp:txBody>
      <dsp:txXfrm rot="5400000">
        <a:off x="-1" y="1"/>
        <a:ext cx="4392488" cy="1896126"/>
      </dsp:txXfrm>
    </dsp:sp>
    <dsp:sp modelId="{C1E190E8-D07F-4E23-8532-FFCE614F43CD}">
      <dsp:nvSpPr>
        <dsp:cNvPr id="0" name=""/>
        <dsp:cNvSpPr/>
      </dsp:nvSpPr>
      <dsp:spPr>
        <a:xfrm>
          <a:off x="4392488" y="0"/>
          <a:ext cx="4392488" cy="25281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Теми до творів добиралися лише з античної або вітчизняної історії.</a:t>
          </a:r>
          <a:endParaRPr lang="uk-UA" sz="2200" kern="1200" dirty="0"/>
        </a:p>
      </dsp:txBody>
      <dsp:txXfrm>
        <a:off x="4392488" y="0"/>
        <a:ext cx="4392488" cy="1896126"/>
      </dsp:txXfrm>
    </dsp:sp>
    <dsp:sp modelId="{36363E91-A8E2-42DD-BA67-6DB669CCE402}">
      <dsp:nvSpPr>
        <dsp:cNvPr id="0" name=""/>
        <dsp:cNvSpPr/>
      </dsp:nvSpPr>
      <dsp:spPr>
        <a:xfrm rot="10800000">
          <a:off x="0" y="2528168"/>
          <a:ext cx="4392488" cy="25281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Позитивні персонажі – представники панівної верхівки, негативні – вихідці з соціальних низів.</a:t>
          </a:r>
          <a:endParaRPr lang="uk-UA" sz="2200" kern="1200" dirty="0"/>
        </a:p>
      </dsp:txBody>
      <dsp:txXfrm rot="10800000">
        <a:off x="0" y="3160209"/>
        <a:ext cx="4392488" cy="1896126"/>
      </dsp:txXfrm>
    </dsp:sp>
    <dsp:sp modelId="{9FA143E0-FB7C-4462-B286-0BD8FD41432D}">
      <dsp:nvSpPr>
        <dsp:cNvPr id="0" name=""/>
        <dsp:cNvSpPr/>
      </dsp:nvSpPr>
      <dsp:spPr>
        <a:xfrm rot="5400000">
          <a:off x="5324648" y="1596008"/>
          <a:ext cx="2528168" cy="439248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Сувора пропорційність усіх частин твору; чіткість, ясність, простота викладу; урбаністичні пейзажі; пишномовність.</a:t>
          </a:r>
          <a:endParaRPr lang="uk-UA" sz="2200" kern="1200" dirty="0"/>
        </a:p>
      </dsp:txBody>
      <dsp:txXfrm rot="-5400000">
        <a:off x="4392488" y="3160209"/>
        <a:ext cx="4392488" cy="1896126"/>
      </dsp:txXfrm>
    </dsp:sp>
    <dsp:sp modelId="{3561C51D-E862-4E95-A78B-A4F7143F544D}">
      <dsp:nvSpPr>
        <dsp:cNvPr id="0" name=""/>
        <dsp:cNvSpPr/>
      </dsp:nvSpPr>
      <dsp:spPr>
        <a:xfrm>
          <a:off x="2835926" y="1363485"/>
          <a:ext cx="3113123" cy="2329365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rgbClr val="FF0000"/>
              </a:solidFill>
            </a:rPr>
            <a:t>Класицизм</a:t>
          </a:r>
          <a:r>
            <a:rPr lang="uk-UA" sz="2200" kern="1200" dirty="0" smtClean="0"/>
            <a:t> (наслідування зразків античності).</a:t>
          </a:r>
          <a:endParaRPr lang="uk-UA" sz="2200" kern="1200" dirty="0"/>
        </a:p>
      </dsp:txBody>
      <dsp:txXfrm>
        <a:off x="2949636" y="1477195"/>
        <a:ext cx="2885703" cy="2101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68596B0-469B-48FE-BC52-467ADF029CB7}" type="datetimeFigureOut">
              <a:rPr lang="uk-UA" smtClean="0"/>
              <a:t>24.07.2019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2F831DD-4F6E-467C-92AF-F33B54888FA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543800" cy="1524000"/>
          </a:xfrm>
        </p:spPr>
        <p:txBody>
          <a:bodyPr/>
          <a:lstStyle/>
          <a:p>
            <a:r>
              <a:rPr lang="uk-UA" dirty="0" smtClean="0"/>
              <a:t>Нова українська література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068960"/>
            <a:ext cx="8136904" cy="2376264"/>
          </a:xfrm>
        </p:spPr>
        <p:txBody>
          <a:bodyPr>
            <a:noAutofit/>
          </a:bodyPr>
          <a:lstStyle/>
          <a:p>
            <a:r>
              <a:rPr lang="uk-UA" sz="4400" b="1" dirty="0" smtClean="0"/>
              <a:t>Суспільно-історичні обставини наприкінці </a:t>
            </a:r>
            <a:r>
              <a:rPr lang="en-US" sz="4400" b="1" dirty="0" smtClean="0"/>
              <a:t>XVIII </a:t>
            </a:r>
            <a:r>
              <a:rPr lang="uk-UA" sz="4400" b="1" dirty="0" smtClean="0"/>
              <a:t>ст. </a:t>
            </a:r>
            <a:endParaRPr lang="uk-UA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88118"/>
            <a:ext cx="3718569" cy="248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034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14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43800" cy="12241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Розвиток фольклористики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96752"/>
            <a:ext cx="7560840" cy="2736304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Посилилася увага вчених, письменників, художників до збирання народних творів та видання їх збірками.</a:t>
            </a:r>
          </a:p>
          <a:p>
            <a:r>
              <a:rPr lang="uk-UA" dirty="0" smtClean="0">
                <a:solidFill>
                  <a:srgbClr val="FF0000"/>
                </a:solidFill>
              </a:rPr>
              <a:t>Найважливіші збірки: М. Максимович «Малороссийские </a:t>
            </a:r>
            <a:r>
              <a:rPr lang="uk-UA" dirty="0" err="1" smtClean="0">
                <a:solidFill>
                  <a:srgbClr val="FF0000"/>
                </a:solidFill>
              </a:rPr>
              <a:t>песни</a:t>
            </a:r>
            <a:r>
              <a:rPr lang="uk-UA" dirty="0" smtClean="0">
                <a:solidFill>
                  <a:srgbClr val="FF0000"/>
                </a:solidFill>
              </a:rPr>
              <a:t>» (1827),  </a:t>
            </a:r>
            <a:r>
              <a:rPr lang="uk-UA" dirty="0" err="1" smtClean="0">
                <a:solidFill>
                  <a:srgbClr val="FF0000"/>
                </a:solidFill>
              </a:rPr>
              <a:t>М.Цертелєв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>«</a:t>
            </a:r>
            <a:r>
              <a:rPr lang="uk-UA" dirty="0" err="1" smtClean="0">
                <a:solidFill>
                  <a:srgbClr val="FF0000"/>
                </a:solidFill>
              </a:rPr>
              <a:t>Опыт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собрания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малороссийских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песен</a:t>
            </a:r>
            <a:r>
              <a:rPr lang="uk-UA" dirty="0" smtClean="0">
                <a:solidFill>
                  <a:srgbClr val="FF0000"/>
                </a:solidFill>
              </a:rPr>
              <a:t>» (1829).</a:t>
            </a:r>
          </a:p>
          <a:p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318" y="-19891"/>
            <a:ext cx="1835696" cy="2266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3038"/>
            <a:ext cx="2108270" cy="2734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578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543800" cy="134076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Основні художні напрями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803507"/>
              </p:ext>
            </p:extLst>
          </p:nvPr>
        </p:nvGraphicFramePr>
        <p:xfrm>
          <a:off x="179512" y="1268760"/>
          <a:ext cx="878497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9589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8604448" cy="48691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	Романтизмом</a:t>
            </a:r>
            <a:r>
              <a:rPr lang="ru-RU" dirty="0" smtClean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називати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у </a:t>
            </a:r>
            <a:r>
              <a:rPr lang="ru-RU" dirty="0" err="1"/>
              <a:t>мистецтві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XVIII - </a:t>
            </a:r>
            <a:r>
              <a:rPr lang="ru-RU" dirty="0" err="1"/>
              <a:t>поч</a:t>
            </a:r>
            <a:r>
              <a:rPr lang="ru-RU" dirty="0"/>
              <a:t>. XIX ст</a:t>
            </a:r>
            <a:r>
              <a:rPr lang="ru-RU" dirty="0" smtClean="0"/>
              <a:t>.</a:t>
            </a:r>
          </a:p>
          <a:p>
            <a:r>
              <a:rPr lang="ru-RU" dirty="0"/>
              <a:t>	</a:t>
            </a:r>
            <a:r>
              <a:rPr lang="ru-RU" dirty="0" err="1" smtClean="0"/>
              <a:t>Українські</a:t>
            </a:r>
            <a:r>
              <a:rPr lang="ru-RU" dirty="0" smtClean="0"/>
              <a:t> романтики </a:t>
            </a:r>
            <a:r>
              <a:rPr lang="ru-RU" dirty="0" err="1" smtClean="0"/>
              <a:t>звернулися</a:t>
            </a:r>
            <a:r>
              <a:rPr lang="ru-RU" dirty="0" smtClean="0"/>
              <a:t> до </a:t>
            </a:r>
            <a:r>
              <a:rPr lang="ru-RU" dirty="0" err="1" smtClean="0"/>
              <a:t>поетичного</a:t>
            </a:r>
            <a:r>
              <a:rPr lang="ru-RU" dirty="0" smtClean="0"/>
              <a:t> </a:t>
            </a:r>
            <a:r>
              <a:rPr lang="ru-RU" dirty="0" err="1" smtClean="0"/>
              <a:t>освоєння</a:t>
            </a:r>
            <a:r>
              <a:rPr lang="ru-RU" dirty="0" smtClean="0"/>
              <a:t> </a:t>
            </a:r>
            <a:r>
              <a:rPr lang="ru-RU" dirty="0" err="1" smtClean="0"/>
              <a:t>народних</a:t>
            </a:r>
            <a:r>
              <a:rPr lang="ru-RU" dirty="0" smtClean="0"/>
              <a:t> </a:t>
            </a:r>
            <a:r>
              <a:rPr lang="ru-RU" dirty="0" err="1" smtClean="0"/>
              <a:t>переказів</a:t>
            </a:r>
            <a:r>
              <a:rPr lang="ru-RU" dirty="0" smtClean="0"/>
              <a:t>, легенд, </a:t>
            </a:r>
            <a:r>
              <a:rPr lang="ru-RU" dirty="0" err="1" smtClean="0"/>
              <a:t>повір</a:t>
            </a:r>
            <a:r>
              <a:rPr lang="en-US" dirty="0" smtClean="0"/>
              <a:t>’</a:t>
            </a:r>
            <a:r>
              <a:rPr lang="uk-UA" dirty="0" smtClean="0"/>
              <a:t>їв і збагатили нашу літературу відомими баладами, піснями, поемами. Наприклад: пісня «Дивлюсь я на небо» М. Петренка, «Не </a:t>
            </a:r>
            <a:r>
              <a:rPr lang="uk-UA" dirty="0" err="1" smtClean="0"/>
              <a:t>щебечи</a:t>
            </a:r>
            <a:r>
              <a:rPr lang="uk-UA" dirty="0" smtClean="0"/>
              <a:t>, соловейку» В. Забіли, ряд поезій молодого Шевченка. </a:t>
            </a:r>
            <a:endParaRPr lang="ru-RU" dirty="0" smtClean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58605"/>
            <a:ext cx="1847850" cy="2466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18478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2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0577" y="3040538"/>
            <a:ext cx="7698432" cy="3556814"/>
          </a:xfrm>
        </p:spPr>
        <p:txBody>
          <a:bodyPr>
            <a:normAutofit fontScale="77500" lnSpcReduction="20000"/>
          </a:bodyPr>
          <a:lstStyle/>
          <a:p>
            <a:r>
              <a:rPr lang="uk-UA" sz="2900" dirty="0" smtClean="0"/>
              <a:t>	</a:t>
            </a:r>
            <a:r>
              <a:rPr lang="uk-UA" sz="3400" dirty="0" smtClean="0"/>
              <a:t>Повне </a:t>
            </a:r>
            <a:r>
              <a:rPr lang="uk-UA" sz="3400" dirty="0"/>
              <a:t>утвердження реалізму в українській літературі </a:t>
            </a:r>
            <a:r>
              <a:rPr lang="uk-UA" sz="3400" dirty="0" smtClean="0"/>
              <a:t>здійснено </a:t>
            </a:r>
            <a:r>
              <a:rPr lang="uk-UA" sz="3400" dirty="0"/>
              <a:t>було </a:t>
            </a:r>
            <a:r>
              <a:rPr lang="uk-UA" sz="3400" b="1" dirty="0"/>
              <a:t>Шевченком. </a:t>
            </a:r>
            <a:r>
              <a:rPr lang="uk-UA" sz="3400" dirty="0"/>
              <a:t>Він підніс у своїй творчості </a:t>
            </a:r>
            <a:r>
              <a:rPr lang="uk-UA" sz="3400" dirty="0" smtClean="0"/>
              <a:t>найважливіші </a:t>
            </a:r>
            <a:r>
              <a:rPr lang="uk-UA" sz="3400" dirty="0"/>
              <a:t>питання свого часу, змалював народне життя в усій </a:t>
            </a:r>
            <a:r>
              <a:rPr lang="uk-UA" sz="3400" dirty="0" smtClean="0"/>
              <a:t>його глибині</a:t>
            </a:r>
            <a:r>
              <a:rPr lang="uk-UA" sz="3400" dirty="0"/>
              <a:t>. Його реалізм — критичний.</a:t>
            </a:r>
          </a:p>
          <a:p>
            <a:r>
              <a:rPr lang="uk-UA" sz="3400" dirty="0" smtClean="0"/>
              <a:t>	У </a:t>
            </a:r>
            <a:r>
              <a:rPr lang="uk-UA" sz="3400" dirty="0"/>
              <a:t>сатирично змальованих образах царів і їхніх вельмож, </a:t>
            </a:r>
            <a:r>
              <a:rPr lang="uk-UA" sz="3400" dirty="0" smtClean="0"/>
              <a:t>поміщиків</a:t>
            </a:r>
            <a:r>
              <a:rPr lang="uk-UA" sz="3400" dirty="0"/>
              <a:t>, чиновників, духовенства поет гнівно викриває </a:t>
            </a:r>
            <a:r>
              <a:rPr lang="uk-UA" sz="3400" dirty="0" smtClean="0"/>
              <a:t>самодержавно-кріпосницький </a:t>
            </a:r>
            <a:r>
              <a:rPr lang="uk-UA" sz="3400" dirty="0"/>
              <a:t>лад у самих його основах, у його </a:t>
            </a:r>
            <a:r>
              <a:rPr lang="uk-UA" sz="3400" dirty="0" smtClean="0"/>
              <a:t>хижацькій суті </a:t>
            </a:r>
            <a:r>
              <a:rPr lang="uk-UA" sz="3400" dirty="0"/>
              <a:t>і закликає до боротьби з цим ладом, до його знищення.</a:t>
            </a:r>
          </a:p>
        </p:txBody>
      </p:sp>
      <p:sp>
        <p:nvSpPr>
          <p:cNvPr id="4" name="Овал 3"/>
          <p:cNvSpPr/>
          <p:nvPr/>
        </p:nvSpPr>
        <p:spPr>
          <a:xfrm>
            <a:off x="1115616" y="16202"/>
            <a:ext cx="6912768" cy="30243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Реалізм</a:t>
            </a:r>
            <a:r>
              <a:rPr lang="uk-UA" sz="2800" dirty="0" smtClean="0"/>
              <a:t> – літературний напрям, який правдиво відображує дійсність; звертається увага на взаємини людини і навколишнього середовища.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96752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543800" cy="908720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Бурлескно</a:t>
            </a:r>
            <a:r>
              <a:rPr lang="uk-UA" dirty="0" smtClean="0"/>
              <a:t>-стильова течія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0" y="4221088"/>
            <a:ext cx="8130480" cy="2016224"/>
          </a:xfrm>
        </p:spPr>
        <p:txBody>
          <a:bodyPr>
            <a:noAutofit/>
          </a:bodyPr>
          <a:lstStyle/>
          <a:p>
            <a:r>
              <a:rPr lang="uk-UA" sz="2400" dirty="0"/>
              <a:t>Бурлескна течія вносила в літературу елементи народного </a:t>
            </a:r>
            <a:r>
              <a:rPr lang="uk-UA" sz="2400" dirty="0" smtClean="0"/>
              <a:t>гумору </a:t>
            </a:r>
            <a:r>
              <a:rPr lang="uk-UA" sz="2400" dirty="0"/>
              <a:t>й сатири. В цьому полягало її позитивне значення.</a:t>
            </a:r>
          </a:p>
          <a:p>
            <a:r>
              <a:rPr lang="uk-UA" sz="2400" i="1" dirty="0"/>
              <a:t>Основна ознака бурлеску </a:t>
            </a:r>
            <a:r>
              <a:rPr lang="uk-UA" sz="2400" dirty="0"/>
              <a:t>— контраст між темою і сюжетом</a:t>
            </a:r>
          </a:p>
          <a:p>
            <a:r>
              <a:rPr lang="uk-UA" sz="2400" dirty="0"/>
              <a:t>твору та його словесною формою: про поважні події </a:t>
            </a:r>
            <a:r>
              <a:rPr lang="uk-UA" sz="2400" dirty="0" smtClean="0"/>
              <a:t>розповідається </a:t>
            </a:r>
            <a:r>
              <a:rPr lang="uk-UA" sz="2400" dirty="0" err="1"/>
              <a:t>розмовно</a:t>
            </a:r>
            <a:r>
              <a:rPr lang="uk-UA" sz="2400" dirty="0"/>
              <a:t>-побутовою мовою зі значною домішкою </a:t>
            </a:r>
            <a:r>
              <a:rPr lang="uk-UA" sz="2400" dirty="0" smtClean="0"/>
              <a:t>грубих слів </a:t>
            </a:r>
            <a:r>
              <a:rPr lang="uk-UA" sz="2400" dirty="0"/>
              <a:t>і висловів, жартівливим тоном.</a:t>
            </a:r>
          </a:p>
        </p:txBody>
      </p:sp>
      <p:sp>
        <p:nvSpPr>
          <p:cNvPr id="4" name="Пятно 2 3"/>
          <p:cNvSpPr/>
          <p:nvPr/>
        </p:nvSpPr>
        <p:spPr>
          <a:xfrm>
            <a:off x="1187624" y="620688"/>
            <a:ext cx="6912768" cy="3960440"/>
          </a:xfrm>
          <a:prstGeom prst="irregularSeal2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32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Бурлеск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іт</a:t>
            </a:r>
            <a:r>
              <a:rPr lang="ru-RU" dirty="0"/>
              <a:t>. </a:t>
            </a:r>
            <a:r>
              <a:rPr lang="ru-RU" dirty="0" err="1"/>
              <a:t>вurla</a:t>
            </a:r>
            <a:r>
              <a:rPr lang="ru-RU" dirty="0"/>
              <a:t> — жарт) — </a:t>
            </a:r>
            <a:r>
              <a:rPr lang="ru-RU" dirty="0" err="1"/>
              <a:t>жартівливе</a:t>
            </a:r>
            <a:r>
              <a:rPr lang="ru-RU" dirty="0"/>
              <a:t> </a:t>
            </a:r>
            <a:r>
              <a:rPr lang="ru-RU" dirty="0" err="1"/>
              <a:t>трактування</a:t>
            </a:r>
            <a:endParaRPr lang="ru-RU" dirty="0"/>
          </a:p>
          <a:p>
            <a:pPr algn="ctr"/>
            <a:r>
              <a:rPr lang="ru-RU" dirty="0"/>
              <a:t>в </a:t>
            </a:r>
            <a:r>
              <a:rPr lang="ru-RU" dirty="0" err="1"/>
              <a:t>знижувальному</a:t>
            </a:r>
            <a:r>
              <a:rPr lang="ru-RU" dirty="0"/>
              <a:t> </a:t>
            </a:r>
            <a:r>
              <a:rPr lang="ru-RU" dirty="0" err="1"/>
              <a:t>тоні</a:t>
            </a:r>
            <a:r>
              <a:rPr lang="ru-RU" dirty="0"/>
              <a:t> тем і </a:t>
            </a:r>
            <a:r>
              <a:rPr lang="ru-RU" dirty="0" err="1"/>
              <a:t>образів</a:t>
            </a:r>
            <a:r>
              <a:rPr lang="ru-RU" dirty="0"/>
              <a:t>, про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endParaRPr lang="ru-RU" dirty="0"/>
          </a:p>
          <a:p>
            <a:pPr algn="ctr"/>
            <a:r>
              <a:rPr lang="ru-RU" dirty="0" err="1"/>
              <a:t>говорити</a:t>
            </a:r>
            <a:r>
              <a:rPr lang="ru-RU" dirty="0"/>
              <a:t> </a:t>
            </a:r>
            <a:r>
              <a:rPr lang="ru-RU" dirty="0" err="1"/>
              <a:t>поважно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76908"/>
            <a:ext cx="2286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08720"/>
            <a:ext cx="1582003" cy="2452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988840"/>
            <a:ext cx="2038350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232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632"/>
            <a:ext cx="756084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2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57"/>
            <a:ext cx="7543800" cy="1051279"/>
          </a:xfrm>
        </p:spPr>
        <p:txBody>
          <a:bodyPr/>
          <a:lstStyle/>
          <a:p>
            <a:pPr algn="ctr"/>
            <a:r>
              <a:rPr lang="uk-UA" dirty="0" smtClean="0"/>
              <a:t>Мета: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980728"/>
            <a:ext cx="7632848" cy="5616624"/>
          </a:xfrm>
        </p:spPr>
        <p:txBody>
          <a:bodyPr>
            <a:normAutofit lnSpcReduction="10000"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sz="3600" dirty="0"/>
              <a:t>о</a:t>
            </a:r>
            <a:r>
              <a:rPr lang="uk-UA" sz="3600" dirty="0" smtClean="0"/>
              <a:t>характеризувати суспільно-історичний контекст становлення нової української літератури;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sz="3600" dirty="0"/>
              <a:t>з</a:t>
            </a:r>
            <a:r>
              <a:rPr lang="en-US" sz="3600" dirty="0" smtClean="0"/>
              <a:t>’</a:t>
            </a:r>
            <a:r>
              <a:rPr lang="uk-UA" sz="3600" dirty="0" smtClean="0"/>
              <a:t>ясувати причини духовного поневолення нації, особливості розвитку фольклористики;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sz="3600" dirty="0"/>
              <a:t>в</a:t>
            </a:r>
            <a:r>
              <a:rPr lang="uk-UA" sz="3600" dirty="0" smtClean="0"/>
              <a:t>изначити основні художні напрями літератури цього періоду, найвизначніших письменників того часу.</a:t>
            </a:r>
          </a:p>
          <a:p>
            <a:pPr>
              <a:buClr>
                <a:schemeClr val="tx1"/>
              </a:buClr>
            </a:pPr>
            <a:endParaRPr lang="uk-UA" dirty="0" smtClean="0"/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uk-UA" dirty="0" smtClean="0"/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4127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457"/>
            <a:ext cx="7543800" cy="1676400"/>
          </a:xfrm>
        </p:spPr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924944"/>
            <a:ext cx="8028384" cy="446449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uk-UA" dirty="0" smtClean="0"/>
              <a:t>Суспільно-історичні обставини наприкінці </a:t>
            </a:r>
            <a:r>
              <a:rPr lang="en-US" dirty="0" smtClean="0"/>
              <a:t>XVIII </a:t>
            </a:r>
            <a:r>
              <a:rPr lang="uk-UA" dirty="0" smtClean="0"/>
              <a:t>ст.</a:t>
            </a:r>
          </a:p>
          <a:p>
            <a:pPr marL="514350" indent="-514350">
              <a:buAutoNum type="arabicPeriod"/>
            </a:pPr>
            <a:r>
              <a:rPr lang="uk-UA" dirty="0" smtClean="0"/>
              <a:t>Духовне поневолення нації.</a:t>
            </a:r>
          </a:p>
          <a:p>
            <a:pPr marL="514350" indent="-514350">
              <a:buAutoNum type="arabicPeriod"/>
            </a:pPr>
            <a:r>
              <a:rPr lang="uk-UA" dirty="0" smtClean="0"/>
              <a:t>Життя народу – предмет художнього зображення.</a:t>
            </a:r>
          </a:p>
          <a:p>
            <a:pPr marL="514350" indent="-514350">
              <a:buAutoNum type="arabicPeriod"/>
            </a:pPr>
            <a:r>
              <a:rPr lang="uk-UA" dirty="0" smtClean="0"/>
              <a:t>Розвиток фольклористики.</a:t>
            </a:r>
          </a:p>
          <a:p>
            <a:pPr marL="514350" indent="-514350">
              <a:buAutoNum type="arabicPeriod"/>
            </a:pPr>
            <a:r>
              <a:rPr lang="uk-UA" dirty="0" smtClean="0"/>
              <a:t>Основні художні напрями.</a:t>
            </a:r>
          </a:p>
          <a:p>
            <a:pPr marL="514350" indent="-514350">
              <a:buAutoNum type="arabicPeriod"/>
            </a:pPr>
            <a:r>
              <a:rPr lang="uk-UA" dirty="0" smtClean="0"/>
              <a:t>Бурлескна стильова течія.</a:t>
            </a:r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10"/>
            <a:ext cx="4067944" cy="309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67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6840760" cy="1512168"/>
          </a:xfrm>
        </p:spPr>
        <p:txBody>
          <a:bodyPr>
            <a:noAutofit/>
          </a:bodyPr>
          <a:lstStyle/>
          <a:p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/>
              <a:t/>
            </a:r>
            <a:br>
              <a:rPr lang="uk-UA" sz="4400" dirty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/>
              <a:t/>
            </a:r>
            <a:br>
              <a:rPr lang="uk-UA" sz="4400" dirty="0"/>
            </a:br>
            <a:r>
              <a:rPr lang="uk-UA" sz="4400" dirty="0" smtClean="0"/>
              <a:t>Суспільно-історичні обставини наприкінці </a:t>
            </a:r>
            <a:r>
              <a:rPr lang="en-US" sz="4400" dirty="0" smtClean="0"/>
              <a:t>XVIII</a:t>
            </a:r>
            <a:r>
              <a:rPr lang="uk-UA" sz="4400" dirty="0"/>
              <a:t> </a:t>
            </a:r>
            <a:r>
              <a:rPr lang="uk-UA" sz="4400" dirty="0" smtClean="0"/>
              <a:t>ст.</a:t>
            </a:r>
            <a:endParaRPr lang="uk-UA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16832"/>
            <a:ext cx="8928992" cy="4941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077662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6632"/>
            <a:ext cx="7920880" cy="6264696"/>
          </a:xfrm>
        </p:spPr>
        <p:txBody>
          <a:bodyPr/>
          <a:lstStyle/>
          <a:p>
            <a:r>
              <a:rPr lang="uk-UA" sz="2400" dirty="0" smtClean="0"/>
              <a:t>	У цей час розвивається </a:t>
            </a:r>
            <a:r>
              <a:rPr lang="uk-UA" sz="2400" b="1" i="1" dirty="0" smtClean="0"/>
              <a:t>капіталізм</a:t>
            </a:r>
            <a:r>
              <a:rPr lang="uk-UA" sz="2400" dirty="0" smtClean="0"/>
              <a:t>, поміщики відкривають власні підприємства, на яких працювали кріпаки. Це викликало посилення експлуатації кріпаків і піднесення антикріпосницького руху.</a:t>
            </a:r>
          </a:p>
          <a:p>
            <a:r>
              <a:rPr lang="uk-UA" sz="2400" dirty="0"/>
              <a:t>	</a:t>
            </a:r>
            <a:r>
              <a:rPr lang="uk-UA" sz="2400" dirty="0" smtClean="0"/>
              <a:t>На Україні проходить ряд повстань:</a:t>
            </a:r>
          </a:p>
          <a:p>
            <a:pPr marL="457200" indent="-457200">
              <a:buFontTx/>
              <a:buChar char="-"/>
            </a:pPr>
            <a:r>
              <a:rPr lang="uk-UA" sz="2400" dirty="0" smtClean="0"/>
              <a:t>1789 – 1793 – повстання у с. Трубаї;</a:t>
            </a:r>
          </a:p>
          <a:p>
            <a:pPr marL="457200" indent="-457200">
              <a:buFontTx/>
              <a:buChar char="-"/>
            </a:pPr>
            <a:r>
              <a:rPr lang="uk-UA" sz="2400" dirty="0" smtClean="0"/>
              <a:t>1787 – 1835 – повстання під керівництвом Устима Кармалюка.</a:t>
            </a:r>
          </a:p>
          <a:p>
            <a:r>
              <a:rPr lang="uk-UA" sz="2400" dirty="0" smtClean="0"/>
              <a:t>	Завойовницьке вторгнення Наполеона в Росію1812 р. підняло народні маси на вітчизняну війну проти окупантів. Український народ бере участь у цій війні.</a:t>
            </a:r>
          </a:p>
          <a:p>
            <a:pPr marL="457200" indent="-457200">
              <a:buFontTx/>
              <a:buChar char="-"/>
            </a:pPr>
            <a:endParaRPr lang="uk-UA" dirty="0" smtClean="0"/>
          </a:p>
          <a:p>
            <a:endParaRPr lang="uk-UA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437112"/>
            <a:ext cx="5381273" cy="223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8650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57"/>
            <a:ext cx="75438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Духовне поневолення нації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700808"/>
            <a:ext cx="8031119" cy="4824536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Русифікація українських шкіл.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Заборона друкувати українською мовою (був виданий валуєвський циркуляр 1863 р.)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Українську мову вважали російською говіркою.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rgbClr val="FF0000"/>
                </a:solidFill>
              </a:rPr>
              <a:t>1876 р. – </a:t>
            </a:r>
            <a:r>
              <a:rPr lang="uk-UA" b="1" dirty="0" err="1" smtClean="0">
                <a:solidFill>
                  <a:srgbClr val="FF0000"/>
                </a:solidFill>
              </a:rPr>
              <a:t>ємський</a:t>
            </a:r>
            <a:r>
              <a:rPr lang="uk-UA" b="1" dirty="0" smtClean="0">
                <a:solidFill>
                  <a:srgbClr val="FF0000"/>
                </a:solidFill>
              </a:rPr>
              <a:t> акт: заборона ввозити з-за кордону українські книжки будь-якого змісту, видавати оригінальні твори та перекладати їх.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uk-UA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uk-UA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514350" indent="-514350">
              <a:buClrTx/>
              <a:buFont typeface="Wingdings" panose="05000000000000000000" pitchFamily="2" charset="2"/>
              <a:buChar char="q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50949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9166"/>
            <a:ext cx="7543800" cy="16764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Українською мовою заборонялося: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700808"/>
            <a:ext cx="6858000" cy="4536504"/>
          </a:xfrm>
        </p:spPr>
        <p:txBody>
          <a:bodyPr>
            <a:normAutofit lnSpcReduction="10000"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в</a:t>
            </a:r>
            <a:r>
              <a:rPr lang="uk-UA" dirty="0" smtClean="0">
                <a:solidFill>
                  <a:srgbClr val="FF0000"/>
                </a:solidFill>
              </a:rPr>
              <a:t>икладання в Києво-Могилянській академії;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в</a:t>
            </a:r>
            <a:r>
              <a:rPr lang="uk-UA" dirty="0" smtClean="0">
                <a:solidFill>
                  <a:srgbClr val="FF0000"/>
                </a:solidFill>
              </a:rPr>
              <a:t>икористання «</a:t>
            </a:r>
            <a:r>
              <a:rPr lang="uk-UA" dirty="0" err="1" smtClean="0">
                <a:solidFill>
                  <a:srgbClr val="FF0000"/>
                </a:solidFill>
              </a:rPr>
              <a:t>Букваря</a:t>
            </a:r>
            <a:r>
              <a:rPr lang="uk-UA" dirty="0" smtClean="0">
                <a:solidFill>
                  <a:srgbClr val="FF0000"/>
                </a:solidFill>
              </a:rPr>
              <a:t>»;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ч</a:t>
            </a:r>
            <a:r>
              <a:rPr lang="uk-UA" dirty="0" smtClean="0">
                <a:solidFill>
                  <a:srgbClr val="FF0000"/>
                </a:solidFill>
              </a:rPr>
              <a:t>итання молитов і ведення церковної служби;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п</a:t>
            </a:r>
            <a:r>
              <a:rPr lang="uk-UA" dirty="0" smtClean="0">
                <a:solidFill>
                  <a:srgbClr val="FF0000"/>
                </a:solidFill>
              </a:rPr>
              <a:t>роведення навчання у школах;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д</a:t>
            </a:r>
            <a:r>
              <a:rPr lang="uk-UA" dirty="0" smtClean="0">
                <a:solidFill>
                  <a:srgbClr val="FF0000"/>
                </a:solidFill>
              </a:rPr>
              <a:t>емонстрування театральних вистав;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0000"/>
                </a:solidFill>
              </a:rPr>
              <a:t>Здійснення перекладів з російської мови;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FF0000"/>
                </a:solidFill>
              </a:rPr>
              <a:t>в</a:t>
            </a:r>
            <a:r>
              <a:rPr lang="uk-UA" dirty="0" smtClean="0">
                <a:solidFill>
                  <a:srgbClr val="FF0000"/>
                </a:solidFill>
              </a:rPr>
              <a:t>идання дитячої літератури.</a:t>
            </a: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uk-UA" dirty="0" smtClean="0">
              <a:solidFill>
                <a:srgbClr val="FF0000"/>
              </a:solidFill>
            </a:endParaRP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uk-UA" dirty="0" smtClean="0">
              <a:solidFill>
                <a:srgbClr val="FF0000"/>
              </a:solidFill>
            </a:endParaRPr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uk-UA" dirty="0" smtClean="0"/>
          </a:p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008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543800" cy="16764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Життя народу – предмет художнього зображення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772816"/>
            <a:ext cx="7992888" cy="4464496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	Українських митці (І. Котляревський,           Є. Гребінка, Г. Квітки-Основ</a:t>
            </a:r>
            <a:r>
              <a:rPr lang="en-US" dirty="0" smtClean="0"/>
              <a:t>’</a:t>
            </a:r>
            <a:r>
              <a:rPr lang="uk-UA" dirty="0" err="1" smtClean="0"/>
              <a:t>яненко</a:t>
            </a:r>
            <a:r>
              <a:rPr lang="uk-UA" dirty="0"/>
              <a:t> </a:t>
            </a:r>
            <a:r>
              <a:rPr lang="uk-UA" dirty="0" smtClean="0"/>
              <a:t>та ін.) у своїй творчості критикують окремі риси кріпосницького ладу, підносять ідеї гуманності.</a:t>
            </a:r>
          </a:p>
          <a:p>
            <a:r>
              <a:rPr lang="uk-UA" dirty="0" smtClean="0"/>
              <a:t>	Т. Шевченко гостро критикує й викриває систему самодержавства  та кріпосницького ладу, закликає до його знищення.</a:t>
            </a:r>
          </a:p>
          <a:p>
            <a:r>
              <a:rPr lang="uk-UA" dirty="0"/>
              <a:t>	</a:t>
            </a:r>
            <a:r>
              <a:rPr lang="uk-UA" dirty="0" smtClean="0"/>
              <a:t>Визначне місце боротьба проти кріпацтва займає і в творчості Марка Вовчка, Л. Глібова.</a:t>
            </a:r>
          </a:p>
          <a:p>
            <a:r>
              <a:rPr lang="uk-UA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8062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-99392"/>
            <a:ext cx="9140552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9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974</TotalTime>
  <Words>366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NewsPrint</vt:lpstr>
      <vt:lpstr>Нова українська література</vt:lpstr>
      <vt:lpstr>Мета:</vt:lpstr>
      <vt:lpstr>План</vt:lpstr>
      <vt:lpstr>    Суспільно-історичні обставини наприкінці XVIII ст.</vt:lpstr>
      <vt:lpstr>Презентация PowerPoint</vt:lpstr>
      <vt:lpstr>Духовне поневолення нації</vt:lpstr>
      <vt:lpstr>Українською мовою заборонялося:</vt:lpstr>
      <vt:lpstr>Життя народу – предмет художнього зображення</vt:lpstr>
      <vt:lpstr>Презентация PowerPoint</vt:lpstr>
      <vt:lpstr>Презентация PowerPoint</vt:lpstr>
      <vt:lpstr>Розвиток фольклористики</vt:lpstr>
      <vt:lpstr>Основні художні напрями</vt:lpstr>
      <vt:lpstr>Презентация PowerPoint</vt:lpstr>
      <vt:lpstr>Презентация PowerPoint</vt:lpstr>
      <vt:lpstr>Бурлескно-стильова течія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вступ. Роль і місце літератури у житті нації. Розвиток літератури.</dc:title>
  <dc:creator>User</dc:creator>
  <cp:lastModifiedBy>User</cp:lastModifiedBy>
  <cp:revision>46</cp:revision>
  <dcterms:created xsi:type="dcterms:W3CDTF">2019-06-04T08:47:28Z</dcterms:created>
  <dcterms:modified xsi:type="dcterms:W3CDTF">2019-07-24T11:47:55Z</dcterms:modified>
</cp:coreProperties>
</file>