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6" r:id="rId1"/>
  </p:sldMasterIdLst>
  <p:notesMasterIdLst>
    <p:notesMasterId r:id="rId15"/>
  </p:notesMasterIdLst>
  <p:sldIdLst>
    <p:sldId id="302" r:id="rId2"/>
    <p:sldId id="420" r:id="rId3"/>
    <p:sldId id="421" r:id="rId4"/>
    <p:sldId id="423" r:id="rId5"/>
    <p:sldId id="422" r:id="rId6"/>
    <p:sldId id="424" r:id="rId7"/>
    <p:sldId id="425" r:id="rId8"/>
    <p:sldId id="426" r:id="rId9"/>
    <p:sldId id="427" r:id="rId10"/>
    <p:sldId id="428" r:id="rId11"/>
    <p:sldId id="431" r:id="rId12"/>
    <p:sldId id="429" r:id="rId13"/>
    <p:sldId id="430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00B050"/>
    <a:srgbClr val="FFFF00"/>
    <a:srgbClr val="7F3F98"/>
    <a:srgbClr val="E8E3DE"/>
    <a:srgbClr val="C4DD7D"/>
    <a:srgbClr val="F59494"/>
    <a:srgbClr val="000000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ий стиль 2 –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0" autoAdjust="0"/>
    <p:restoredTop sz="94652" autoAdjust="0"/>
  </p:normalViewPr>
  <p:slideViewPr>
    <p:cSldViewPr>
      <p:cViewPr>
        <p:scale>
          <a:sx n="66" d="100"/>
          <a:sy n="66" d="100"/>
        </p:scale>
        <p:origin x="-145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28756D-4AD6-4DDE-B5D2-7C267F584A3B}" type="datetimeFigureOut">
              <a:rPr lang="uk-UA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EEA71C-C3BB-4A9D-8398-A18F55163E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3984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EA71C-C3BB-4A9D-8398-A18F55163E54}" type="slidenum">
              <a:rPr lang="uk-UA" smtClean="0"/>
              <a:pPr>
                <a:defRPr/>
              </a:pPr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4539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233D838-A28B-41C9-8B8F-E6D34AA65015}" type="datetimeFigureOut">
              <a:rPr lang="uk-UA" smtClean="0"/>
              <a:pPr>
                <a:defRPr/>
              </a:pPr>
              <a:t>07.11.2023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2A71485-10F9-4FD8-961F-FC99A094FA7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8064896" cy="3384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Тема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: Родина,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освіта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і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виховання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дітей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 у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Стародавньому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світі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. Становище </a:t>
            </a: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жінок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.</a:t>
            </a:r>
            <a:endParaRPr lang="uk-UA" sz="4800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525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Освіта давніх цивілізацій</a:t>
            </a:r>
          </a:p>
          <a:p>
            <a:pPr algn="ctr"/>
            <a:r>
              <a:rPr lang="uk-UA" sz="2800" b="1" dirty="0" smtClean="0"/>
              <a:t>Єгипет</a:t>
            </a:r>
          </a:p>
          <a:p>
            <a:r>
              <a:rPr lang="ru-RU" sz="2800" dirty="0" err="1" smtClean="0"/>
              <a:t>Навчання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Стародавньому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Єгипті</a:t>
            </a:r>
            <a:r>
              <a:rPr lang="ru-RU" sz="2800" dirty="0" smtClean="0"/>
              <a:t> мало на </a:t>
            </a:r>
            <a:r>
              <a:rPr lang="ru-RU" sz="2800" dirty="0" err="1" smtClean="0"/>
              <a:t>меті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підготовку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професії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займалася</a:t>
            </a:r>
            <a:r>
              <a:rPr lang="ru-RU" sz="2800" dirty="0" smtClean="0"/>
              <a:t> родина,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правило </a:t>
            </a:r>
            <a:r>
              <a:rPr lang="ru-RU" sz="2800" dirty="0" err="1" smtClean="0"/>
              <a:t>діти</a:t>
            </a:r>
            <a:r>
              <a:rPr lang="ru-RU" sz="2800" dirty="0" smtClean="0"/>
              <a:t> </a:t>
            </a:r>
            <a:r>
              <a:rPr lang="ru-RU" sz="2800" dirty="0" err="1" smtClean="0"/>
              <a:t>успадковували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батька.</a:t>
            </a:r>
            <a:r>
              <a:rPr lang="ru-RU" sz="3600" dirty="0" smtClean="0"/>
              <a:t> </a:t>
            </a:r>
            <a:r>
              <a:rPr lang="ru-RU" sz="2800" dirty="0" err="1" smtClean="0"/>
              <a:t>Діти</a:t>
            </a:r>
            <a:r>
              <a:rPr lang="ru-RU" sz="2800" dirty="0" smtClean="0"/>
              <a:t> починали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храмових</a:t>
            </a:r>
            <a:r>
              <a:rPr lang="ru-RU" sz="2800" dirty="0" smtClean="0"/>
              <a:t> школах </a:t>
            </a:r>
            <a:r>
              <a:rPr lang="ru-RU" sz="2800" dirty="0" err="1" smtClean="0"/>
              <a:t>з</a:t>
            </a:r>
            <a:r>
              <a:rPr lang="ru-RU" sz="2800" dirty="0" smtClean="0"/>
              <a:t> 5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вчителями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жерці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тривало</a:t>
            </a:r>
            <a:r>
              <a:rPr lang="ru-RU" sz="2800" dirty="0" smtClean="0"/>
              <a:t> 12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</a:t>
            </a:r>
          </a:p>
          <a:p>
            <a:pPr algn="ctr"/>
            <a:endParaRPr lang="uk-UA" sz="3600" b="1" dirty="0" smtClean="0"/>
          </a:p>
          <a:p>
            <a:pPr algn="ctr"/>
            <a:endParaRPr lang="uk-UA" sz="2800" dirty="0"/>
          </a:p>
        </p:txBody>
      </p:sp>
      <p:sp>
        <p:nvSpPr>
          <p:cNvPr id="60418" name="AutoShape 2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0419" name="Picture 3" descr="C:\Users\Zver\Desktop\завантаженн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4581128"/>
            <a:ext cx="4065843" cy="2276872"/>
          </a:xfrm>
          <a:prstGeom prst="rect">
            <a:avLst/>
          </a:prstGeom>
          <a:noFill/>
        </p:spPr>
      </p:pic>
      <p:pic>
        <p:nvPicPr>
          <p:cNvPr id="60420" name="Picture 4" descr="C:\Users\Zv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34603"/>
            <a:ext cx="3312368" cy="2023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4824536" cy="583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Освіта давніх цивілізацій</a:t>
            </a:r>
          </a:p>
          <a:p>
            <a:pPr algn="ctr"/>
            <a:r>
              <a:rPr lang="uk-UA" sz="2400" b="1" dirty="0" smtClean="0"/>
              <a:t>Китай</a:t>
            </a:r>
          </a:p>
          <a:p>
            <a:pPr algn="ctr"/>
            <a:r>
              <a:rPr lang="uk-UA" sz="2400" dirty="0" smtClean="0"/>
              <a:t> </a:t>
            </a:r>
            <a:r>
              <a:rPr lang="uk-UA" sz="2400" dirty="0" smtClean="0"/>
              <a:t> </a:t>
            </a:r>
            <a:r>
              <a:rPr lang="ru-RU" sz="2400" dirty="0" err="1" smtClean="0"/>
              <a:t>Загалом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починалось у </a:t>
            </a:r>
            <a:r>
              <a:rPr lang="ru-RU" sz="2400" dirty="0" err="1" smtClean="0"/>
              <a:t>віці</a:t>
            </a:r>
            <a:r>
              <a:rPr lang="ru-RU" sz="2400" dirty="0" smtClean="0"/>
              <a:t> </a:t>
            </a:r>
            <a:r>
              <a:rPr lang="ru-RU" sz="2400" dirty="0" smtClean="0"/>
              <a:t>7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тривало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повної</a:t>
            </a:r>
            <a:r>
              <a:rPr lang="ru-RU" sz="2400" dirty="0" smtClean="0"/>
              <a:t> перемоги «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пітьмою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невігластва</a:t>
            </a:r>
            <a:r>
              <a:rPr lang="ru-RU" sz="2400" dirty="0" smtClean="0"/>
              <a:t>». </a:t>
            </a:r>
            <a:r>
              <a:rPr lang="ru-RU" sz="2400" dirty="0" err="1" smtClean="0"/>
              <a:t>Себто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, а </a:t>
            </a:r>
            <a:r>
              <a:rPr lang="ru-RU" sz="2400" dirty="0" err="1" smtClean="0"/>
              <a:t>вчитель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кожним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учнем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індивідуально</a:t>
            </a:r>
            <a:r>
              <a:rPr lang="ru-RU" sz="2400" dirty="0" smtClean="0"/>
              <a:t>, </a:t>
            </a:r>
            <a:r>
              <a:rPr lang="ru-RU" sz="2400" dirty="0" err="1" smtClean="0"/>
              <a:t>згідно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здібностей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можливостей</a:t>
            </a:r>
            <a:r>
              <a:rPr lang="ru-RU" sz="2400" dirty="0" smtClean="0"/>
              <a:t>. </a:t>
            </a:r>
            <a:r>
              <a:rPr lang="ru-RU" sz="2400" dirty="0" err="1" smtClean="0"/>
              <a:t>Тож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здібний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кмітливий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, а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розумом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виділявся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вчитись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половину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</a:t>
            </a:r>
            <a:endParaRPr lang="uk-UA" sz="2400" b="1" dirty="0" smtClean="0"/>
          </a:p>
          <a:p>
            <a:pPr algn="ctr"/>
            <a:endParaRPr lang="uk-UA" sz="3600" b="1" dirty="0" smtClean="0"/>
          </a:p>
          <a:p>
            <a:pPr algn="ctr"/>
            <a:endParaRPr lang="uk-UA" sz="2800" dirty="0"/>
          </a:p>
        </p:txBody>
      </p:sp>
      <p:sp>
        <p:nvSpPr>
          <p:cNvPr id="60418" name="AutoShape 2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2466" name="Picture 2" descr="https://lh4.googleusercontent.com/seNZ_rOXpaP4tGrNAh0fGaRxBCrZPlY8cCsCHHDFhyerwGQBvoPl7lnLiLLO4u_C2phmMDt5xSRNkX7vflFssyY2XqXSkxCl0UKjySeIzah5ZZU3=w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64704"/>
            <a:ext cx="3779912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5760640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Освіта Давніх цивілізацій </a:t>
            </a:r>
          </a:p>
          <a:p>
            <a:pPr algn="ctr"/>
            <a:r>
              <a:rPr lang="uk-UA" sz="2400" b="1" dirty="0" smtClean="0"/>
              <a:t>Індія </a:t>
            </a:r>
          </a:p>
          <a:p>
            <a:pPr algn="ctr"/>
            <a:r>
              <a:rPr lang="ru-RU" sz="2400" dirty="0" smtClean="0"/>
              <a:t>Для </a:t>
            </a:r>
            <a:r>
              <a:rPr lang="ru-RU" sz="2400" dirty="0" err="1" smtClean="0"/>
              <a:t>хлопчиків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каст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обов’язкового</a:t>
            </a:r>
            <a:r>
              <a:rPr lang="ru-RU" sz="2400" dirty="0" smtClean="0"/>
              <a:t> обряду - </a:t>
            </a:r>
            <a:r>
              <a:rPr lang="ru-RU" sz="2400" dirty="0" err="1" smtClean="0"/>
              <a:t>упанаяни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знаменував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посвячення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учні</a:t>
            </a:r>
            <a:r>
              <a:rPr lang="ru-RU" sz="2400" dirty="0" smtClean="0"/>
              <a:t>. </a:t>
            </a:r>
            <a:r>
              <a:rPr lang="ru-RU" sz="2400" dirty="0" err="1" smtClean="0"/>
              <a:t>Брахмани</a:t>
            </a:r>
            <a:r>
              <a:rPr lang="ru-RU" sz="2400" dirty="0" smtClean="0"/>
              <a:t> проходили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ритуал у 8-річному, </a:t>
            </a:r>
            <a:r>
              <a:rPr lang="ru-RU" sz="2400" dirty="0" err="1" smtClean="0"/>
              <a:t>кшатрії</a:t>
            </a:r>
            <a:r>
              <a:rPr lang="ru-RU" sz="2400" dirty="0" smtClean="0"/>
              <a:t> - в 11-річному, а </a:t>
            </a:r>
            <a:r>
              <a:rPr lang="ru-RU" sz="2400" dirty="0" err="1" smtClean="0"/>
              <a:t>вайшії</a:t>
            </a:r>
            <a:r>
              <a:rPr lang="ru-RU" sz="2400" dirty="0" smtClean="0"/>
              <a:t> - в 12-річному </a:t>
            </a:r>
            <a:r>
              <a:rPr lang="ru-RU" sz="2400" dirty="0" err="1" smtClean="0"/>
              <a:t>віці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У </a:t>
            </a:r>
            <a:r>
              <a:rPr lang="ru-RU" sz="2400" dirty="0" err="1" smtClean="0"/>
              <a:t>Стародавній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тривалий</a:t>
            </a:r>
            <a:r>
              <a:rPr lang="ru-RU" sz="2400" dirty="0" smtClean="0"/>
              <a:t> час мала форму </a:t>
            </a:r>
            <a:r>
              <a:rPr lang="ru-RU" sz="2400" dirty="0" err="1" smtClean="0"/>
              <a:t>мнемоніки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вчитель</a:t>
            </a:r>
            <a:r>
              <a:rPr lang="ru-RU" sz="2400" dirty="0" smtClean="0"/>
              <a:t> (гуру) </a:t>
            </a:r>
            <a:r>
              <a:rPr lang="ru-RU" sz="2400" dirty="0" err="1" smtClean="0"/>
              <a:t>усно</a:t>
            </a:r>
            <a:r>
              <a:rPr lang="ru-RU" sz="2400" dirty="0" smtClean="0"/>
              <a:t> передавав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заучували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напам’ять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вірші</a:t>
            </a:r>
            <a:r>
              <a:rPr lang="ru-RU" sz="2400" dirty="0" smtClean="0"/>
              <a:t>, </a:t>
            </a:r>
            <a:r>
              <a:rPr lang="ru-RU" sz="2400" dirty="0" err="1" smtClean="0"/>
              <a:t>гімни</a:t>
            </a:r>
            <a:r>
              <a:rPr lang="ru-RU" sz="2400" dirty="0" smtClean="0"/>
              <a:t>, </a:t>
            </a:r>
            <a:r>
              <a:rPr lang="ru-RU" sz="2400" dirty="0" err="1" smtClean="0"/>
              <a:t>релігійні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тексти</a:t>
            </a:r>
            <a:r>
              <a:rPr lang="ru-RU" sz="2400" dirty="0" smtClean="0"/>
              <a:t>. Письмо ж </a:t>
            </a:r>
            <a:r>
              <a:rPr lang="ru-RU" sz="2400" dirty="0" err="1" smtClean="0"/>
              <a:t>впроваджувалося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повільно</a:t>
            </a:r>
            <a:r>
              <a:rPr lang="ru-RU" sz="2400" dirty="0" smtClean="0"/>
              <a:t>.</a:t>
            </a:r>
            <a:endParaRPr lang="uk-UA" sz="2400" b="1" dirty="0"/>
          </a:p>
        </p:txBody>
      </p:sp>
      <p:sp>
        <p:nvSpPr>
          <p:cNvPr id="61442" name="AutoShape 2" descr="ᐈ Культура Індії | Discover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43" name="Picture 3" descr="C:\Users\Zver\Desktop\tulsi-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836" y="1556792"/>
            <a:ext cx="2969164" cy="400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4752528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Освіта Давніх цивілізацій </a:t>
            </a:r>
            <a:endParaRPr lang="uk-UA" sz="2000" b="1" dirty="0" smtClean="0"/>
          </a:p>
          <a:p>
            <a:pPr algn="ctr"/>
            <a:r>
              <a:rPr lang="uk-UA" sz="2000" b="1" dirty="0" smtClean="0"/>
              <a:t>Шумер</a:t>
            </a:r>
          </a:p>
          <a:p>
            <a:pPr algn="ctr"/>
            <a:r>
              <a:rPr lang="uk-UA" sz="2000" dirty="0" smtClean="0"/>
              <a:t>У школі було </a:t>
            </a:r>
            <a:r>
              <a:rPr lang="uk-UA" sz="2000" dirty="0" smtClean="0"/>
              <a:t>кілька класів і навчалося 20-25 учнів-хлопчиків. Серед них були хлопці різного віку. Повний курс навчання в цій школі тривав багато років, «з дитячого віку до настання зрілості». Але вже приблизно через два роки школяреві, якщо він добре вчився, присвоювалося звання «молодшого писаря». З цього моменту до нього прикріплювався один з учнів-початківців – «молодший писар» задавав йому уроки, пояснював, як готувати, а також виправляв їх перед тим, як віддати на перевірку вчителю.</a:t>
            </a:r>
            <a:endParaRPr lang="uk-UA" sz="2000" b="1" dirty="0" smtClean="0"/>
          </a:p>
        </p:txBody>
      </p:sp>
      <p:sp>
        <p:nvSpPr>
          <p:cNvPr id="63490" name="AutoShape 2" descr="Персональний блог учителя математики та інформатики Іванової Людмили  Володимирівни: Чому 1 вересня починається навчальний рік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3492" name="Picture 4" descr="Школа в Шумер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497901" cy="3456384"/>
          </a:xfrm>
          <a:prstGeom prst="rect">
            <a:avLst/>
          </a:prstGeom>
          <a:noFill/>
        </p:spPr>
      </p:pic>
      <p:pic>
        <p:nvPicPr>
          <p:cNvPr id="63493" name="Picture 5" descr="C:\Users\Zv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409972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424936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Народи Месопотамії, Індії, Єгипту, Китаю шанобливо ставились до укладення шлюбу та народження дітей.</a:t>
            </a:r>
          </a:p>
          <a:p>
            <a:pPr algn="ctr"/>
            <a:r>
              <a:rPr lang="uk-UA" sz="2800" dirty="0" smtClean="0"/>
              <a:t>Вони утворюючи сім’ю та народивши дітей, мали забезпечувати належне піклування своїм батькам та доглядати за похованнями померлих.</a:t>
            </a:r>
          </a:p>
          <a:p>
            <a:pPr algn="ctr"/>
            <a:endParaRPr lang="uk-UA" sz="2800" dirty="0"/>
          </a:p>
        </p:txBody>
      </p:sp>
      <p:pic>
        <p:nvPicPr>
          <p:cNvPr id="13314" name="Picture 2" descr="10 маловідомих давньоєгипетських культурних практик, які і сьогодні  викликають величезний інтерес - ВСВІ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528392" cy="2520280"/>
          </a:xfrm>
          <a:prstGeom prst="rect">
            <a:avLst/>
          </a:prstGeom>
          <a:noFill/>
        </p:spPr>
      </p:pic>
      <p:sp>
        <p:nvSpPr>
          <p:cNvPr id="13316" name="AutoShape 4" descr="Жінка в індуїзм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8" name="AutoShape 6" descr="Жінка в індуїзм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20" name="AutoShape 8" descr="Неймовірна Індія: як Делі побачити і на весіллі погуляти | Феєр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22" name="AutoShape 10" descr="Весільні традиції в Індії - заручини і церемонія одру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24" name="AutoShape 12" descr="Урок древніх: дотримуйтесь шлюбного договору протягом усього життя | Велика  Епо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25" name="Picture 13" descr="C:\Users\Zver\Desktop\ancient-chinese-marriage-fb-1-70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491892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583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У </a:t>
            </a:r>
            <a:r>
              <a:rPr lang="ru-RU" sz="3200" b="1" dirty="0" err="1" smtClean="0"/>
              <a:t>Стародавньому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Єгипті</a:t>
            </a:r>
            <a:r>
              <a:rPr lang="ru-RU" sz="3200" b="1" dirty="0" smtClean="0"/>
              <a:t> </a:t>
            </a:r>
            <a:r>
              <a:rPr lang="ru-RU" sz="3200" dirty="0" smtClean="0"/>
              <a:t>не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шлюбного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віку</a:t>
            </a:r>
            <a:r>
              <a:rPr lang="ru-RU" sz="3200" dirty="0" smtClean="0"/>
              <a:t>. </a:t>
            </a:r>
            <a:r>
              <a:rPr lang="ru-RU" sz="3200" dirty="0" err="1" smtClean="0"/>
              <a:t>Зазвичай</a:t>
            </a:r>
            <a:r>
              <a:rPr lang="ru-RU" sz="3200" dirty="0" smtClean="0"/>
              <a:t> </a:t>
            </a:r>
            <a:r>
              <a:rPr lang="ru-RU" sz="3200" dirty="0" err="1" smtClean="0"/>
              <a:t>дівчаток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видавали</a:t>
            </a:r>
            <a:r>
              <a:rPr lang="ru-RU" sz="3200" dirty="0" smtClean="0"/>
              <a:t> в </a:t>
            </a:r>
            <a:r>
              <a:rPr lang="ru-RU" sz="3200" dirty="0" err="1" smtClean="0"/>
              <a:t>дружини</a:t>
            </a:r>
            <a:r>
              <a:rPr lang="ru-RU" sz="3200" dirty="0" smtClean="0"/>
              <a:t> у 14 </a:t>
            </a:r>
            <a:r>
              <a:rPr lang="ru-RU" sz="3200" dirty="0" err="1" smtClean="0"/>
              <a:t>річному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віці</a:t>
            </a:r>
            <a:r>
              <a:rPr lang="ru-RU" sz="3200" dirty="0" smtClean="0"/>
              <a:t>. </a:t>
            </a:r>
          </a:p>
          <a:p>
            <a:pPr algn="ctr"/>
            <a:endParaRPr lang="ru-RU" sz="3200" dirty="0" smtClean="0"/>
          </a:p>
          <a:p>
            <a:pPr algn="ctr"/>
            <a:r>
              <a:rPr lang="uk-UA" sz="3200" dirty="0" smtClean="0"/>
              <a:t>У </a:t>
            </a:r>
            <a:r>
              <a:rPr lang="uk-UA" sz="3200" b="1" dirty="0" smtClean="0"/>
              <a:t>Китаї</a:t>
            </a:r>
            <a:r>
              <a:rPr lang="uk-UA" sz="3200" dirty="0" smtClean="0"/>
              <a:t> в книзі </a:t>
            </a:r>
            <a:r>
              <a:rPr lang="en-US" sz="3200" dirty="0" smtClean="0"/>
              <a:t>V </a:t>
            </a:r>
            <a:r>
              <a:rPr lang="uk-UA" sz="3200" dirty="0" smtClean="0"/>
              <a:t>Лі </a:t>
            </a:r>
            <a:r>
              <a:rPr lang="uk-UA" sz="3200" dirty="0" err="1" smtClean="0"/>
              <a:t>цзи</a:t>
            </a:r>
            <a:r>
              <a:rPr lang="uk-UA" sz="3200" dirty="0" smtClean="0"/>
              <a:t> були закріплені своєрідні нижній і верхній межі шлюбного віку: для чоловіків з 16 до 30, для жінок з 14 до 20 років. </a:t>
            </a:r>
          </a:p>
          <a:p>
            <a:pPr algn="ctr"/>
            <a:endParaRPr lang="uk-UA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b="1" dirty="0" err="1" smtClean="0"/>
              <a:t>Індії</a:t>
            </a:r>
            <a:r>
              <a:rPr lang="ru-RU" sz="3200" b="1" dirty="0" smtClean="0"/>
              <a:t> </a:t>
            </a:r>
            <a:r>
              <a:rPr lang="ru-RU" sz="3200" dirty="0" err="1" smtClean="0"/>
              <a:t>ідеальним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вважався</a:t>
            </a:r>
            <a:r>
              <a:rPr lang="ru-RU" sz="3200" dirty="0" smtClean="0"/>
              <a:t> </a:t>
            </a:r>
            <a:r>
              <a:rPr lang="ru-RU" sz="3200" dirty="0" err="1" smtClean="0"/>
              <a:t>шлюб</a:t>
            </a:r>
            <a:r>
              <a:rPr lang="ru-RU" sz="3200" dirty="0" smtClean="0"/>
              <a:t>, коли </a:t>
            </a:r>
            <a:r>
              <a:rPr lang="ru-RU" sz="3200" dirty="0" err="1" smtClean="0"/>
              <a:t>жінка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втроє</a:t>
            </a:r>
            <a:r>
              <a:rPr lang="ru-RU" sz="3200" dirty="0" smtClean="0"/>
              <a:t> </a:t>
            </a:r>
            <a:r>
              <a:rPr lang="ru-RU" sz="3200" dirty="0" err="1" smtClean="0"/>
              <a:t>молодшою</a:t>
            </a:r>
            <a:r>
              <a:rPr lang="ru-RU" sz="3200" dirty="0" smtClean="0"/>
              <a:t> за </a:t>
            </a:r>
            <a:r>
              <a:rPr lang="ru-RU" sz="3200" dirty="0" err="1" smtClean="0"/>
              <a:t>свого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чоловіка</a:t>
            </a:r>
            <a:r>
              <a:rPr lang="ru-RU" sz="3200" dirty="0" smtClean="0"/>
              <a:t>, </a:t>
            </a:r>
            <a:r>
              <a:rPr lang="ru-RU" sz="3200" dirty="0" err="1" smtClean="0"/>
              <a:t>середній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вік</a:t>
            </a:r>
            <a:r>
              <a:rPr lang="ru-RU" sz="3200" dirty="0" smtClean="0"/>
              <a:t> </a:t>
            </a:r>
            <a:r>
              <a:rPr lang="ru-RU" sz="3200" dirty="0" err="1" smtClean="0"/>
              <a:t>чоловіків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21 </a:t>
            </a:r>
            <a:r>
              <a:rPr lang="ru-RU" sz="3200" dirty="0" err="1" smtClean="0"/>
              <a:t>рік</a:t>
            </a:r>
            <a:r>
              <a:rPr lang="ru-RU" sz="3200" dirty="0" smtClean="0"/>
              <a:t>. </a:t>
            </a:r>
          </a:p>
          <a:p>
            <a:pPr algn="ctr"/>
            <a:endParaRPr lang="ru-RU" sz="2800" dirty="0" smtClean="0"/>
          </a:p>
          <a:p>
            <a:pPr algn="ctr"/>
            <a:endParaRPr lang="ru-RU" dirty="0" smtClean="0"/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3744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У Єгипті на відміну від інших  шлюб укладали часто з любові, а от в Китаї чи Індії, часто про шлюб домовлялись батьки.</a:t>
            </a:r>
          </a:p>
          <a:p>
            <a:pPr algn="ctr"/>
            <a:r>
              <a:rPr lang="uk-UA" sz="3200" dirty="0" smtClean="0"/>
              <a:t>В Шумерів(Месопотамія) при одружені укладали шлюбний договір і обов’язково при свідках.</a:t>
            </a:r>
            <a:endParaRPr lang="uk-UA" sz="3200" dirty="0"/>
          </a:p>
        </p:txBody>
      </p:sp>
      <p:pic>
        <p:nvPicPr>
          <p:cNvPr id="53250" name="Picture 2" descr="https://static.ukrinform.com/photos/2022_02/1644749182-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41142"/>
            <a:ext cx="3168352" cy="23168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4005064"/>
            <a:ext cx="33478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Зразок шлюбного контракту в Шумерів</a:t>
            </a:r>
            <a:endParaRPr lang="uk-UA" dirty="0"/>
          </a:p>
        </p:txBody>
      </p:sp>
      <p:pic>
        <p:nvPicPr>
          <p:cNvPr id="53252" name="Picture 4" descr="https://upload.wikimedia.org/wikipedia/commons/thumb/e/e1/Egypte_louvre_279_couple.jpg/210px-Egypte_louvre_279_co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1800200" cy="3284984"/>
          </a:xfrm>
          <a:prstGeom prst="rect">
            <a:avLst/>
          </a:prstGeom>
          <a:noFill/>
        </p:spPr>
      </p:pic>
      <p:pic>
        <p:nvPicPr>
          <p:cNvPr id="53253" name="Picture 5" descr="C:\Users\Zver\Desktop\завантаженн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09120"/>
            <a:ext cx="346024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4392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Після одруження жінки країнах стародавнього сходу майже не мали прав, виключенням були жінки Єгипту.</a:t>
            </a:r>
          </a:p>
          <a:p>
            <a:pPr algn="ctr"/>
            <a:r>
              <a:rPr lang="uk-UA" sz="2800" dirty="0" smtClean="0"/>
              <a:t>Вони мали право на приватну власність, на спадок, розлучатися з чоловіком. Також вказувалось що чоловік має шанобливо ставитись до своєї жінки.</a:t>
            </a:r>
          </a:p>
          <a:p>
            <a:pPr algn="ctr"/>
            <a:r>
              <a:rPr lang="uk-UA" sz="2800" dirty="0" smtClean="0"/>
              <a:t>В Месопотамії, Китаї чи Індії, жінка фактично не мала прав, вона мала повністю підкорятись чоловікові.</a:t>
            </a:r>
            <a:endParaRPr lang="uk-UA" sz="2800" dirty="0"/>
          </a:p>
        </p:txBody>
      </p:sp>
      <p:pic>
        <p:nvPicPr>
          <p:cNvPr id="54274" name="Picture 2" descr="Клеопатра Селена ІІ: що відомо про жінку династії Птолемеї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3577756" cy="1800200"/>
          </a:xfrm>
          <a:prstGeom prst="rect">
            <a:avLst/>
          </a:prstGeom>
          <a:noFill/>
        </p:spPr>
      </p:pic>
      <p:pic>
        <p:nvPicPr>
          <p:cNvPr id="54276" name="Picture 4" descr="✓Освіта у Стародавньому Кита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66" y="4581128"/>
            <a:ext cx="3399334" cy="198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583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Авторитетом в сім’ї був батько, а також старші чоловіки в родині.</a:t>
            </a:r>
          </a:p>
          <a:p>
            <a:pPr algn="ctr"/>
            <a:r>
              <a:rPr lang="uk-UA" sz="3200" dirty="0" smtClean="0"/>
              <a:t>На батька покладали обов’язки виховання дітей. </a:t>
            </a:r>
          </a:p>
          <a:p>
            <a:pPr algn="ctr"/>
            <a:r>
              <a:rPr lang="uk-UA" sz="3200" dirty="0" smtClean="0"/>
              <a:t>Наприклад ,у </a:t>
            </a:r>
            <a:r>
              <a:rPr lang="uk-UA" sz="3200" b="1" dirty="0" smtClean="0">
                <a:solidFill>
                  <a:srgbClr val="FF0000"/>
                </a:solidFill>
              </a:rPr>
              <a:t>Єгипті</a:t>
            </a:r>
            <a:r>
              <a:rPr lang="uk-UA" sz="3200" dirty="0" smtClean="0"/>
              <a:t> казали: </a:t>
            </a:r>
            <a:r>
              <a:rPr lang="uk-UA" sz="3200" b="1" dirty="0" smtClean="0"/>
              <a:t>“ Кого не навчив батько, той є неук, уподібнений до кам’яного </a:t>
            </a:r>
            <a:r>
              <a:rPr lang="uk-UA" sz="3200" b="1" dirty="0" err="1" smtClean="0"/>
              <a:t>ідола”</a:t>
            </a:r>
            <a:r>
              <a:rPr lang="uk-UA" sz="3200" b="1" dirty="0" smtClean="0"/>
              <a:t> </a:t>
            </a:r>
          </a:p>
          <a:p>
            <a:pPr algn="ctr"/>
            <a:r>
              <a:rPr lang="uk-UA" sz="3200" dirty="0" smtClean="0"/>
              <a:t>Подібні традиції були і в </a:t>
            </a:r>
            <a:r>
              <a:rPr lang="uk-UA" sz="3200" b="1" dirty="0" smtClean="0">
                <a:solidFill>
                  <a:srgbClr val="FF0000"/>
                </a:solidFill>
              </a:rPr>
              <a:t>Месопотамії</a:t>
            </a:r>
            <a:r>
              <a:rPr lang="uk-UA" sz="3200" dirty="0" smtClean="0"/>
              <a:t>, свої повчання вони писали на глиняних табличках, щоб діти наслідували приклад  старших родичів чи мудрих людей.</a:t>
            </a:r>
            <a:endParaRPr lang="uk-UA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Батько мав подбати щоб сини навчились певним ремеслам, за звичай вчились такому ж ремеслу, яке знав їх батько. </a:t>
            </a:r>
            <a:endParaRPr lang="uk-UA" sz="3600" dirty="0"/>
          </a:p>
        </p:txBody>
      </p:sp>
      <p:sp>
        <p:nvSpPr>
          <p:cNvPr id="58370" name="AutoShape 2" descr="Природа і населення Стародавнього Єгипту - Всесвітня історія. Історія  України. 6 клас. Мор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8371" name="Picture 3" descr="C:\Users\Zver\Desktop\image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60486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 Індії у дітей виховували якості, які мали б відповідати правилам  тої </a:t>
            </a:r>
            <a:r>
              <a:rPr lang="uk-UA" sz="3200" dirty="0" err="1" smtClean="0"/>
              <a:t>варни</a:t>
            </a:r>
            <a:r>
              <a:rPr lang="uk-UA" sz="3200" dirty="0" smtClean="0"/>
              <a:t> в якій вони перебувають. </a:t>
            </a:r>
            <a:endParaRPr lang="uk-UA" sz="3200" dirty="0"/>
          </a:p>
        </p:txBody>
      </p:sp>
      <p:pic>
        <p:nvPicPr>
          <p:cNvPr id="57346" name="Picture 2" descr="Презентація «Суспільний устрій, релігія та повсякденне життя Давньої Індії.  Будда та його вчення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1"/>
            <a:ext cx="601216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 Китаї були свої  родинні правила, вважалось що в кожному домі є свої домові духи, які стежать за поведінкою, працею і вихованістю всіх в сім’ї, особливо дівчаток і жінок. </a:t>
            </a:r>
            <a:endParaRPr lang="uk-UA" sz="3200" dirty="0"/>
          </a:p>
        </p:txBody>
      </p:sp>
      <p:pic>
        <p:nvPicPr>
          <p:cNvPr id="59394" name="Picture 2" descr="Знайомство з традиційною китайською культурою | Велика Епо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25151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11633</TotalTime>
  <Words>553</Words>
  <Application>Microsoft Office PowerPoint</Application>
  <PresentationFormat>Экран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Анатолій Олегович Гель</dc:creator>
  <cp:lastModifiedBy>Zverdvd.org</cp:lastModifiedBy>
  <cp:revision>1367</cp:revision>
  <dcterms:created xsi:type="dcterms:W3CDTF">2010-05-23T14:28:12Z</dcterms:created>
  <dcterms:modified xsi:type="dcterms:W3CDTF">2023-11-07T07:22:58Z</dcterms:modified>
</cp:coreProperties>
</file>