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923BCDFD-EBA1-41E4-8EC4-62B15CFA9D82}">
  <a:tblStyle styleId="{923BCDFD-EBA1-41E4-8EC4-62B15CFA9D82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slide" Target="slides/slide23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slide" Target="slides/slide25.xml"/><Relationship Id="rId30" Type="http://schemas.openxmlformats.org/officeDocument/2006/relationships/slide" Target="slides/slide24.xml"/><Relationship Id="rId11" Type="http://schemas.openxmlformats.org/officeDocument/2006/relationships/slide" Target="slides/slide5.xml"/><Relationship Id="rId33" Type="http://schemas.openxmlformats.org/officeDocument/2006/relationships/slide" Target="slides/slide27.xml"/><Relationship Id="rId10" Type="http://schemas.openxmlformats.org/officeDocument/2006/relationships/slide" Target="slides/slide4.xml"/><Relationship Id="rId32" Type="http://schemas.openxmlformats.org/officeDocument/2006/relationships/slide" Target="slides/slide26.xml"/><Relationship Id="rId13" Type="http://schemas.openxmlformats.org/officeDocument/2006/relationships/slide" Target="slides/slide7.xml"/><Relationship Id="rId35" Type="http://schemas.openxmlformats.org/officeDocument/2006/relationships/slide" Target="slides/slide29.xml"/><Relationship Id="rId12" Type="http://schemas.openxmlformats.org/officeDocument/2006/relationships/slide" Target="slides/slide6.xml"/><Relationship Id="rId34" Type="http://schemas.openxmlformats.org/officeDocument/2006/relationships/slide" Target="slides/slide28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36" Type="http://schemas.openxmlformats.org/officeDocument/2006/relationships/slide" Target="slides/slide30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1ef8bf4c0a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1ef8bf4c0a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1ef8bf4c0a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1ef8bf4c0a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11ef8bf4c0a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11ef8bf4c0a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11ef8bf4c0a_0_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11ef8bf4c0a_0_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11ef8bf4c0a_0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11ef8bf4c0a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11ef8bf4c0a_0_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11ef8bf4c0a_0_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11ef8bf4c0a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11ef8bf4c0a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11ef8bf4c0a_0_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11ef8bf4c0a_0_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11ef8bf4c0a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11ef8bf4c0a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11ef8bf4c0a_0_1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11ef8bf4c0a_0_1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11ef8bf4c0a_0_1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11ef8bf4c0a_0_1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11ef8bf4c0a_0_1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11ef8bf4c0a_0_1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11ef8bf4c0a_0_1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11ef8bf4c0a_0_1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11ef8bf4c0a_0_1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11ef8bf4c0a_0_1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1ef8bf4c0a_0_1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1ef8bf4c0a_0_1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1ef8bf4c0a_0_1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1ef8bf4c0a_0_1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11ef8bf4c0a_0_1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11ef8bf4c0a_0_1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11ef8bf4c0a_1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11ef8bf4c0a_1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11ef8bf4c0a_0_1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11ef8bf4c0a_0_1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11ef8bf4c0a_0_2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11ef8bf4c0a_0_2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11ef8bf4c0a_0_2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11ef8bf4c0a_0_2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11ef8bf4c0a_0_1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Google Shape;182;g11ef8bf4c0a_0_1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11ef8bf4c0a_0_2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11ef8bf4c0a_0_2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11ef8bf4c0a_0_2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11ef8bf4c0a_0_2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11ef8bf4c0a_0_2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11ef8bf4c0a_0_2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11ef8bf4c0a_0_2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11ef8bf4c0a_0_2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11ef8bf4c0a_0_2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11ef8bf4c0a_0_2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11ef8bf4c0a_0_2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g11ef8bf4c0a_0_2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1ef8bf4c0a_0_2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1ef8bf4c0a_0_2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5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7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www.youtube.com/watch?v=IgrA79O9RO8" TargetMode="External"/><Relationship Id="rId4" Type="http://schemas.openxmlformats.org/officeDocument/2006/relationships/hyperlink" Target="https://www.youtube.com/watch?v=P6-o6P7Jgsk" TargetMode="External"/><Relationship Id="rId5" Type="http://schemas.openxmlformats.org/officeDocument/2006/relationships/hyperlink" Target="https://www.youtube.com/watch?v=n8sWnzXI4Kw" TargetMode="Externa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1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2.jpg"/><Relationship Id="rId4" Type="http://schemas.openxmlformats.org/officeDocument/2006/relationships/image" Target="../media/image11.jpg"/><Relationship Id="rId5" Type="http://schemas.openxmlformats.org/officeDocument/2006/relationships/image" Target="../media/image20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6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uk.wikipedia.org/wiki/%D0%91%D0%BE%D1%80%D0%B4%D0%BE%D0%B2%D0%B8%D0%B9_%D0%BA%D0%BE%D0%BB%D1%96%D1%80" TargetMode="External"/><Relationship Id="rId4" Type="http://schemas.openxmlformats.org/officeDocument/2006/relationships/hyperlink" Target="https://uk.wikipedia.org/w/index.php?title=%D0%A1%D0%B0%D0%BB%D0%B0%D1%82%D0%BE%D0%B2%D0%B8%D0%B9_%D0%BA%D0%BE%D0%BB%D1%96%D1%80&amp;action=edit&amp;redlink=1" TargetMode="External"/><Relationship Id="rId5" Type="http://schemas.openxmlformats.org/officeDocument/2006/relationships/hyperlink" Target="https://uk.wikipedia.org/wiki/%D0%91%D0%BB%D0%B0%D0%BA%D0%B8%D1%82%D0%BD%D0%B8%D0%B9_%D0%BA%D0%BE%D0%BB%D1%96%D1%80" TargetMode="External"/><Relationship Id="rId6" Type="http://schemas.openxmlformats.org/officeDocument/2006/relationships/hyperlink" Target="https://uk.wikipedia.org/w/index.php?title=%D0%90%D0%B1%D1%80%D0%B8%D0%BA%D0%BE%D1%81%D0%BE%D0%B2%D0%B8%D0%B9_%D0%BA%D0%BE%D0%BB%D1%96%D1%80&amp;action=edit&amp;redlink=1" TargetMode="External"/><Relationship Id="rId7" Type="http://schemas.openxmlformats.org/officeDocument/2006/relationships/hyperlink" Target="https://uk.wikipedia.org/wiki/%D0%92%D0%B8%D1%88%D0%BD%D0%B5%D0%B2%D0%B8%D0%B9_%D0%BA%D0%BE%D0%BB%D1%96%D1%80" TargetMode="External"/><Relationship Id="rId8" Type="http://schemas.openxmlformats.org/officeDocument/2006/relationships/hyperlink" Target="https://uk.wikipedia.org/w/index.php?title=%D0%9C%D0%BE%D1%80%D0%BA%D0%B2%D1%8F%D0%BD%D0%B8%D0%B9_%D0%BA%D0%BE%D0%BB%D1%96%D1%80&amp;action=edit&amp;redlink=1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2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4.jpg"/><Relationship Id="rId4" Type="http://schemas.openxmlformats.org/officeDocument/2006/relationships/image" Target="../media/image2.jpg"/><Relationship Id="rId5" Type="http://schemas.openxmlformats.org/officeDocument/2006/relationships/image" Target="../media/image14.jpg"/><Relationship Id="rId6" Type="http://schemas.openxmlformats.org/officeDocument/2006/relationships/image" Target="../media/image10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.jp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8.jpg"/><Relationship Id="rId4" Type="http://schemas.openxmlformats.org/officeDocument/2006/relationships/image" Target="../media/image3.jp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9.png"/><Relationship Id="rId4" Type="http://schemas.openxmlformats.org/officeDocument/2006/relationships/image" Target="../media/image18.jpg"/><Relationship Id="rId5" Type="http://schemas.openxmlformats.org/officeDocument/2006/relationships/image" Target="../media/image5.jp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6.jp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13.jp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2887200" y="302800"/>
            <a:ext cx="3957000" cy="3087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90"/>
              <a:buFont typeface="Arial"/>
              <a:buNone/>
            </a:pPr>
            <a:r>
              <a:rPr lang="ru" sz="8411">
                <a:solidFill>
                  <a:srgbClr val="FF99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Кольори</a:t>
            </a:r>
            <a:endParaRPr sz="8411">
              <a:solidFill>
                <a:srgbClr val="FF99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2299800" y="2719175"/>
            <a:ext cx="45444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lang="ru" sz="12000">
                <a:solidFill>
                  <a:srgbClr val="00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Образотворче мистецтво</a:t>
            </a:r>
            <a:endParaRPr sz="12000">
              <a:solidFill>
                <a:srgbClr val="00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lang="ru" sz="1200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5 клас</a:t>
            </a:r>
            <a:endParaRPr sz="12000">
              <a:solidFill>
                <a:srgbClr val="0000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lang="ru" sz="1200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Для дітей з ООП </a:t>
            </a:r>
            <a:endParaRPr sz="12000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713975" y="401925"/>
            <a:ext cx="312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400">
                <a:latin typeface="Times New Roman"/>
                <a:ea typeface="Times New Roman"/>
                <a:cs typeface="Times New Roman"/>
                <a:sym typeface="Times New Roman"/>
              </a:rPr>
              <a:t>Основні кольори</a:t>
            </a:r>
            <a:endParaRPr sz="34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886325" y="1397375"/>
            <a:ext cx="2777400" cy="286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00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  Існує 3 основних кольори: червоний, жовтий і синій. Решта ж кольорів колірного кола утворюються змішуванням цих трьох в різних пропорціях.</a:t>
            </a:r>
            <a:endParaRPr sz="200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 rotWithShape="1">
          <a:blip r:embed="rId3">
            <a:alphaModFix/>
          </a:blip>
          <a:srcRect b="0" l="21230" r="21482" t="0"/>
          <a:stretch/>
        </p:blipFill>
        <p:spPr>
          <a:xfrm>
            <a:off x="4572000" y="487763"/>
            <a:ext cx="3893550" cy="4167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498475" y="1882125"/>
            <a:ext cx="8520600" cy="268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8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1. Назви три основні кольори.</a:t>
            </a:r>
            <a:endParaRPr sz="38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>
            <p:ph type="title"/>
          </p:nvPr>
        </p:nvSpPr>
        <p:spPr>
          <a:xfrm>
            <a:off x="613400" y="358825"/>
            <a:ext cx="3265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400">
                <a:latin typeface="Times New Roman"/>
                <a:ea typeface="Times New Roman"/>
                <a:cs typeface="Times New Roman"/>
                <a:sym typeface="Times New Roman"/>
              </a:rPr>
              <a:t>Похідні кольори</a:t>
            </a:r>
            <a:endParaRPr sz="34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16"/>
          <p:cNvSpPr txBox="1"/>
          <p:nvPr>
            <p:ph idx="1" type="body"/>
          </p:nvPr>
        </p:nvSpPr>
        <p:spPr>
          <a:xfrm>
            <a:off x="311700" y="1017725"/>
            <a:ext cx="8150700" cy="380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  Похідні - утворюються при з`єднанні 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 основних кольорів.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i="1" lang="ru" sz="8416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Способи утворення похідних кольорів.</a:t>
            </a:r>
            <a:endParaRPr i="1" sz="8416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   Попарне з'єднання основних кольорів дає нам 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додаткові відтінки: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Помаранчевий отримуємо змішавши червоний з жовтим.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Фіолетовий вийде, якщо в червоний додати синій.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Зелений можна отримати, якщо змішати жовтий і синій.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6262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  Змішування кольорів повинно бути в рівних пропорціях. В такому випадку отримуємо «нейтральний» тон. Якщо отриманий результат вас не влаштовує, можна додавати один з компонентів, «зрушуючи» відтінок в ту або іншу сторону.</a:t>
            </a:r>
            <a:endParaRPr sz="6262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74" name="Google Shape;74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08025" y="445025"/>
            <a:ext cx="3954300" cy="214026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4288" y="1336175"/>
            <a:ext cx="8255427" cy="2769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1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2. Назви похідні від основних кольори</a:t>
            </a:r>
            <a:endParaRPr sz="31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1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1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3. Утвори похідні кольори змішуванням основних на палітрі</a:t>
            </a:r>
            <a:endParaRPr sz="31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9"/>
          <p:cNvSpPr txBox="1"/>
          <p:nvPr>
            <p:ph type="title"/>
          </p:nvPr>
        </p:nvSpPr>
        <p:spPr>
          <a:xfrm>
            <a:off x="3055850" y="646175"/>
            <a:ext cx="2834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400">
                <a:latin typeface="Times New Roman"/>
                <a:ea typeface="Times New Roman"/>
                <a:cs typeface="Times New Roman"/>
                <a:sym typeface="Times New Roman"/>
              </a:rPr>
              <a:t>Назви кольорів</a:t>
            </a:r>
            <a:endParaRPr sz="34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19"/>
          <p:cNvSpPr txBox="1"/>
          <p:nvPr>
            <p:ph idx="1" type="body"/>
          </p:nvPr>
        </p:nvSpPr>
        <p:spPr>
          <a:xfrm>
            <a:off x="1919100" y="1666625"/>
            <a:ext cx="5305800" cy="300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u="sng">
                <a:solidFill>
                  <a:schemeClr val="hlink"/>
                </a:solidFill>
                <a:hlinkClick r:id="rId3"/>
              </a:rPr>
              <a:t>https://www.youtube.com/watch?v=IgrA79O9RO8</a:t>
            </a:r>
            <a:endParaRPr u="sng">
              <a:solidFill>
                <a:schemeClr val="hlink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u="sng">
              <a:solidFill>
                <a:schemeClr val="hlink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u="sng">
                <a:solidFill>
                  <a:schemeClr val="hlink"/>
                </a:solidFill>
                <a:hlinkClick r:id="rId4"/>
              </a:rPr>
              <a:t>https://www.youtube.com/watch?v=P6-o6P7Jgsk</a:t>
            </a:r>
            <a:endParaRPr u="sng">
              <a:solidFill>
                <a:schemeClr val="hlink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u="sng">
              <a:solidFill>
                <a:schemeClr val="hlink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u="sng">
                <a:solidFill>
                  <a:schemeClr val="hlink"/>
                </a:solidFill>
                <a:hlinkClick r:id="rId5"/>
              </a:rPr>
              <a:t>https://www.youtube.com/watch?v=n8sWnzXI4Kw</a:t>
            </a:r>
            <a:endParaRPr u="sng">
              <a:solidFill>
                <a:schemeClr val="hlink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/>
          <p:nvPr>
            <p:ph type="title"/>
          </p:nvPr>
        </p:nvSpPr>
        <p:spPr>
          <a:xfrm>
            <a:off x="843350" y="445050"/>
            <a:ext cx="7762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400">
                <a:latin typeface="Times New Roman"/>
                <a:ea typeface="Times New Roman"/>
                <a:cs typeface="Times New Roman"/>
                <a:sym typeface="Times New Roman"/>
              </a:rPr>
              <a:t>Розбіл та затемнення спектральних кольорів. </a:t>
            </a:r>
            <a:endParaRPr sz="34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20"/>
          <p:cNvSpPr txBox="1"/>
          <p:nvPr>
            <p:ph idx="1" type="body"/>
          </p:nvPr>
        </p:nvSpPr>
        <p:spPr>
          <a:xfrm>
            <a:off x="728350" y="1267425"/>
            <a:ext cx="8193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70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   Розбілом називають світлу кольорову фарбувальну суміш, утворену змішуванням кольорових і білих пігментів або фарб.</a:t>
            </a:r>
            <a:endParaRPr sz="270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70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    Щоб дістати розбіл, водні фарбувальні суміші приготовляють на основі крейди чи вапна, добавляючи до них кольорові пігменти, поки не утвориться заданий тон. </a:t>
            </a:r>
            <a:endParaRPr sz="270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Google Shape;10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26323" y="379787"/>
            <a:ext cx="4491350" cy="438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2"/>
          <p:cNvSpPr txBox="1"/>
          <p:nvPr>
            <p:ph idx="1" type="body"/>
          </p:nvPr>
        </p:nvSpPr>
        <p:spPr>
          <a:xfrm>
            <a:off x="311688" y="383550"/>
            <a:ext cx="8520600" cy="83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8875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</a:t>
            </a:r>
            <a:r>
              <a:rPr lang="ru" sz="8475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Н</a:t>
            </a:r>
            <a:r>
              <a:rPr lang="ru" sz="8475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а основі білил. Крейда, вапно і білила — це основні матеріали, які застосовують у малярних роботах.</a:t>
            </a:r>
            <a:endParaRPr sz="8475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07" name="Google Shape;107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03525" y="1414875"/>
            <a:ext cx="5781276" cy="3245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3"/>
          <p:cNvSpPr txBox="1"/>
          <p:nvPr>
            <p:ph type="title"/>
          </p:nvPr>
        </p:nvSpPr>
        <p:spPr>
          <a:xfrm>
            <a:off x="369175" y="243875"/>
            <a:ext cx="8520600" cy="43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990"/>
              <a:buNone/>
            </a:pPr>
            <a:r>
              <a:rPr lang="ru" sz="4688">
                <a:latin typeface="Times New Roman"/>
                <a:ea typeface="Times New Roman"/>
                <a:cs typeface="Times New Roman"/>
                <a:sym typeface="Times New Roman"/>
              </a:rPr>
              <a:t> к</a:t>
            </a:r>
            <a:r>
              <a:rPr lang="ru" sz="4688">
                <a:latin typeface="Times New Roman"/>
                <a:ea typeface="Times New Roman"/>
                <a:cs typeface="Times New Roman"/>
                <a:sym typeface="Times New Roman"/>
              </a:rPr>
              <a:t>рейда         вапно          білила</a:t>
            </a:r>
            <a:endParaRPr sz="100"/>
          </a:p>
        </p:txBody>
      </p:sp>
      <p:pic>
        <p:nvPicPr>
          <p:cNvPr id="113" name="Google Shape;113;p23"/>
          <p:cNvPicPr preferRelativeResize="0"/>
          <p:nvPr/>
        </p:nvPicPr>
        <p:blipFill rotWithShape="1">
          <a:blip r:embed="rId3">
            <a:alphaModFix/>
          </a:blip>
          <a:srcRect b="2552" l="14914" r="13961" t="2561"/>
          <a:stretch/>
        </p:blipFill>
        <p:spPr>
          <a:xfrm>
            <a:off x="675275" y="1889975"/>
            <a:ext cx="1882125" cy="2092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40526" y="2009774"/>
            <a:ext cx="2828574" cy="1852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52225" y="1960550"/>
            <a:ext cx="2533650" cy="1800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У процесі роботи іноді виникає потреба затемнити світлу фарбувальну суміш. Додавання до фарбувальної суміші чорних пігментів називають затемненням її. При цьому в деяких випадках не тільки відбувається затемнення, а й утворюється суміш нового кольорового тону. Наприклад, при змішуванні червоних пігментів з сажею можна дістати кольорові суміші коричневих тонів.</a:t>
            </a:r>
            <a:endParaRPr sz="2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11499" y="420113"/>
            <a:ext cx="5721000" cy="4303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6"/>
          <p:cNvSpPr txBox="1"/>
          <p:nvPr>
            <p:ph type="title"/>
          </p:nvPr>
        </p:nvSpPr>
        <p:spPr>
          <a:xfrm>
            <a:off x="2946300" y="430675"/>
            <a:ext cx="3251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400">
                <a:latin typeface="Times New Roman"/>
                <a:ea typeface="Times New Roman"/>
                <a:cs typeface="Times New Roman"/>
                <a:sym typeface="Times New Roman"/>
              </a:rPr>
              <a:t>Відтінки кольорів</a:t>
            </a:r>
            <a:endParaRPr sz="34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26"/>
          <p:cNvSpPr txBox="1"/>
          <p:nvPr>
            <p:ph idx="1" type="body"/>
          </p:nvPr>
        </p:nvSpPr>
        <p:spPr>
          <a:xfrm>
            <a:off x="713975" y="1123725"/>
            <a:ext cx="8193900" cy="120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50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    Відтінок або тон кольору — відносна темність або світлість кольору, незалежно від його локального кольору.</a:t>
            </a:r>
            <a:endParaRPr sz="250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graphicFrame>
        <p:nvGraphicFramePr>
          <p:cNvPr id="132" name="Google Shape;132;p26"/>
          <p:cNvGraphicFramePr/>
          <p:nvPr/>
        </p:nvGraphicFramePr>
        <p:xfrm>
          <a:off x="1100625" y="216382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8F9FA"/>
                </a:solidFill>
                <a:tableStyleId>{923BCDFD-EBA1-41E4-8EC4-62B15CFA9D82}</a:tableStyleId>
              </a:tblPr>
              <a:tblGrid>
                <a:gridCol w="1171575"/>
                <a:gridCol w="1619250"/>
              </a:tblGrid>
              <a:tr h="2762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ru" u="sng">
                          <a:solidFill>
                            <a:schemeClr val="hlink"/>
                          </a:solidFill>
                          <a:highlight>
                            <a:srgbClr val="F8F9FA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  <a:hlinkClick r:id="rId3"/>
                        </a:rPr>
                        <a:t>Бордовий</a:t>
                      </a:r>
                      <a:endParaRPr u="sng">
                        <a:solidFill>
                          <a:schemeClr val="hlink"/>
                        </a:solidFill>
                        <a:highlight>
                          <a:srgbClr val="F8F9FA"/>
                        </a:highlight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90002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3" name="Google Shape;133;p26"/>
          <p:cNvGraphicFramePr/>
          <p:nvPr/>
        </p:nvGraphicFramePr>
        <p:xfrm>
          <a:off x="4951100" y="216382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8F9FA"/>
                </a:solidFill>
                <a:tableStyleId>{923BCDFD-EBA1-41E4-8EC4-62B15CFA9D82}</a:tableStyleId>
              </a:tblPr>
              <a:tblGrid>
                <a:gridCol w="1200150"/>
                <a:gridCol w="1581150"/>
              </a:tblGrid>
              <a:tr h="2762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ru" u="sng">
                          <a:solidFill>
                            <a:schemeClr val="hlink"/>
                          </a:solidFill>
                          <a:highlight>
                            <a:srgbClr val="F8F9FA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  <a:hlinkClick r:id="rId4"/>
                        </a:rPr>
                        <a:t>Салатовий</a:t>
                      </a:r>
                      <a:endParaRPr u="sng">
                        <a:solidFill>
                          <a:schemeClr val="hlink"/>
                        </a:solidFill>
                        <a:highlight>
                          <a:srgbClr val="F8F9FA"/>
                        </a:highlight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7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4" name="Google Shape;134;p26"/>
          <p:cNvGraphicFramePr/>
          <p:nvPr/>
        </p:nvGraphicFramePr>
        <p:xfrm>
          <a:off x="1100625" y="311207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8F9FA"/>
                </a:solidFill>
                <a:tableStyleId>{923BCDFD-EBA1-41E4-8EC4-62B15CFA9D82}</a:tableStyleId>
              </a:tblPr>
              <a:tblGrid>
                <a:gridCol w="1171575"/>
                <a:gridCol w="1619250"/>
              </a:tblGrid>
              <a:tr h="2762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ru" u="sng">
                          <a:solidFill>
                            <a:schemeClr val="hlink"/>
                          </a:solidFill>
                          <a:highlight>
                            <a:srgbClr val="F8F9FA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  <a:hlinkClick r:id="rId5"/>
                        </a:rPr>
                        <a:t>Блакитний</a:t>
                      </a:r>
                      <a:endParaRPr u="sng">
                        <a:solidFill>
                          <a:schemeClr val="hlink"/>
                        </a:solidFill>
                        <a:highlight>
                          <a:srgbClr val="F8F9FA"/>
                        </a:highlight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FEEE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5" name="Google Shape;135;p26"/>
          <p:cNvGraphicFramePr/>
          <p:nvPr/>
        </p:nvGraphicFramePr>
        <p:xfrm>
          <a:off x="4927288" y="2997150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8F9FA"/>
                </a:solidFill>
                <a:tableStyleId>{923BCDFD-EBA1-41E4-8EC4-62B15CFA9D82}</a:tableStyleId>
              </a:tblPr>
              <a:tblGrid>
                <a:gridCol w="1438275"/>
                <a:gridCol w="1390650"/>
              </a:tblGrid>
              <a:tr h="2762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ru" u="sng">
                          <a:solidFill>
                            <a:schemeClr val="hlink"/>
                          </a:solidFill>
                          <a:highlight>
                            <a:srgbClr val="F8F9FA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  <a:hlinkClick r:id="rId6"/>
                        </a:rPr>
                        <a:t>Абрикосовий</a:t>
                      </a:r>
                      <a:endParaRPr u="sng">
                        <a:solidFill>
                          <a:schemeClr val="hlink"/>
                        </a:solidFill>
                        <a:highlight>
                          <a:srgbClr val="F8F9FA"/>
                        </a:highlight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BCEB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6" name="Google Shape;136;p26"/>
          <p:cNvGraphicFramePr/>
          <p:nvPr/>
        </p:nvGraphicFramePr>
        <p:xfrm>
          <a:off x="4951113" y="393767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8F9FA"/>
                </a:solidFill>
                <a:tableStyleId>{923BCDFD-EBA1-41E4-8EC4-62B15CFA9D82}</a:tableStyleId>
              </a:tblPr>
              <a:tblGrid>
                <a:gridCol w="1304925"/>
                <a:gridCol w="1476375"/>
              </a:tblGrid>
              <a:tr h="2762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ru" u="sng">
                          <a:solidFill>
                            <a:schemeClr val="hlink"/>
                          </a:solidFill>
                          <a:highlight>
                            <a:srgbClr val="F8F9FA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  <a:hlinkClick r:id="rId7"/>
                        </a:rPr>
                        <a:t>Вишневий</a:t>
                      </a:r>
                      <a:endParaRPr u="sng">
                        <a:solidFill>
                          <a:schemeClr val="hlink"/>
                        </a:solidFill>
                        <a:highlight>
                          <a:srgbClr val="F8F9FA"/>
                        </a:highlight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64002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7" name="Google Shape;137;p26"/>
          <p:cNvGraphicFramePr/>
          <p:nvPr/>
        </p:nvGraphicFramePr>
        <p:xfrm>
          <a:off x="1100625" y="393767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8F9FA"/>
                </a:solidFill>
                <a:tableStyleId>{923BCDFD-EBA1-41E4-8EC4-62B15CFA9D82}</a:tableStyleId>
              </a:tblPr>
              <a:tblGrid>
                <a:gridCol w="1099750"/>
                <a:gridCol w="1691075"/>
              </a:tblGrid>
              <a:tr h="2762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ru" u="sng">
                          <a:solidFill>
                            <a:schemeClr val="hlink"/>
                          </a:solidFill>
                          <a:highlight>
                            <a:srgbClr val="F8F9FA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  <a:hlinkClick r:id="rId8"/>
                        </a:rPr>
                        <a:t>Морквяний</a:t>
                      </a:r>
                      <a:endParaRPr u="sng">
                        <a:solidFill>
                          <a:schemeClr val="hlink"/>
                        </a:solidFill>
                        <a:highlight>
                          <a:srgbClr val="F8F9FA"/>
                        </a:highlight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30475" marB="30475" marR="60950" marL="60950">
                    <a:lnL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650">
                      <a:solidFill>
                        <a:srgbClr val="A2A9B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D912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7"/>
          <p:cNvSpPr txBox="1"/>
          <p:nvPr>
            <p:ph idx="1" type="body"/>
          </p:nvPr>
        </p:nvSpPr>
        <p:spPr>
          <a:xfrm>
            <a:off x="311700" y="1163750"/>
            <a:ext cx="8520600" cy="34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2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4. Назви нескладні відтінки кольорів.</a:t>
            </a:r>
            <a:endParaRPr sz="32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2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5. Утвори світлі та темні відтінки кольорів додаванням білої та чорної фарб.</a:t>
            </a:r>
            <a:endParaRPr sz="32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8"/>
          <p:cNvSpPr txBox="1"/>
          <p:nvPr>
            <p:ph type="title"/>
          </p:nvPr>
        </p:nvSpPr>
        <p:spPr>
          <a:xfrm>
            <a:off x="1504200" y="229525"/>
            <a:ext cx="5851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latin typeface="Times New Roman"/>
                <a:ea typeface="Times New Roman"/>
                <a:cs typeface="Times New Roman"/>
                <a:sym typeface="Times New Roman"/>
              </a:rPr>
              <a:t>Асоціативне сприйняття кольорів.</a:t>
            </a:r>
            <a:endParaRPr sz="4400"/>
          </a:p>
        </p:txBody>
      </p:sp>
      <p:sp>
        <p:nvSpPr>
          <p:cNvPr id="148" name="Google Shape;148;p28"/>
          <p:cNvSpPr txBox="1"/>
          <p:nvPr>
            <p:ph idx="1" type="body"/>
          </p:nvPr>
        </p:nvSpPr>
        <p:spPr>
          <a:xfrm>
            <a:off x="311700" y="10088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Сприйняття кольору - це складний процес. Виникають певні образи, а також пов'язані з ними спогади, емоції й психічні стани - тобто з'являються асоціації, пов'язані з кольором.</a:t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Емоційні асоціації можуть бути позитивними, негативними або нейтральними. Колір може подразнювати крім органів зору інші органи чуття - дотик, слух, смак, нюх. Колір може викликати такі фізичні асоціації, як легкий, холодний, тихий, гладкий, випнутий, важкий і т.д.</a:t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ru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Звичайно, сила і характер впливу одного кольору на різних людей неоднакова. Вони залежать від багатьох як об'єктивних факторів (власних якостей кольору, площі, фактурності кольорової поверхні, місцеположення в просторі), так і суб'єктивних (настрою, характеру, сприйнятливості людини). </a:t>
            </a:r>
            <a:endParaRPr sz="2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7773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Проте численні дослідження показують, що одні й ті ж кольори та поєднання кольорів викликають у більшості людей близькі психофізіологічні реакції. </a:t>
            </a:r>
            <a:r>
              <a:rPr lang="ru" sz="7773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Більшість</a:t>
            </a:r>
            <a:r>
              <a:rPr lang="ru" sz="7773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з них пояснюються об'єктивними фізичними й фізіологічними закономірностями.</a:t>
            </a:r>
            <a:endParaRPr sz="7773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7773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Наприклад, червоний колір сприймається як теплий, тому що він асоціюється з вогнем. Синій же колір сприймається як холодний, тому що він асоціюється з водою, льодом, небом і, природно, викликає у нас почуття прохолоди та свіжості. Дані природні асоціації лягли в основу прийнятого в кольорознавстві поділу спектрального колірного кола на теплу і холодну частини. </a:t>
            </a:r>
            <a:endParaRPr sz="7773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3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359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</a:t>
            </a:r>
            <a:r>
              <a:rPr lang="ru" sz="3889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В одному експерименті декільком піддослідним пропонувалося перенести на певну відстань дві групи ящиків, пофарбованих у жовтий і коричневий колір. Після того як ящики були перенесені, учасникам експерименту ставилося запитання: Яка група ящиків важче?  З них 90% відповіли, що коричнева група, хоча вага ящиків була однакова.</a:t>
            </a:r>
            <a:endParaRPr sz="3889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1"/>
          <p:cNvSpPr txBox="1"/>
          <p:nvPr>
            <p:ph idx="1" type="body"/>
          </p:nvPr>
        </p:nvSpPr>
        <p:spPr>
          <a:xfrm>
            <a:off x="311700" y="1867750"/>
            <a:ext cx="8520600" cy="270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2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6. Назви свій улюблений колір або відтінок .</a:t>
            </a:r>
            <a:endParaRPr sz="3200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32"/>
          <p:cNvSpPr txBox="1"/>
          <p:nvPr>
            <p:ph type="title"/>
          </p:nvPr>
        </p:nvSpPr>
        <p:spPr>
          <a:xfrm>
            <a:off x="2567375" y="344450"/>
            <a:ext cx="414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ru" sz="3000">
                <a:latin typeface="Times New Roman"/>
                <a:ea typeface="Times New Roman"/>
                <a:cs typeface="Times New Roman"/>
                <a:sym typeface="Times New Roman"/>
              </a:rPr>
              <a:t>Важкі та легкі кольори.</a:t>
            </a:r>
            <a:endParaRPr sz="4400"/>
          </a:p>
        </p:txBody>
      </p:sp>
      <p:sp>
        <p:nvSpPr>
          <p:cNvPr id="169" name="Google Shape;169;p3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ru" sz="2934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Якщо пофарбувати нижню частину стіни (панель) світлим кольором, а верхню — темним, то здаватиметься, що темна частина стіни нависла над панеллю і ніби давить на неї. Це явище називають масою кольору. Відчуття маси зникає, якщо кольори на стіні поміняти місцями.</a:t>
            </a:r>
            <a:endParaRPr sz="2934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ru" sz="2934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" name="Google Shape;174;p33"/>
          <p:cNvPicPr preferRelativeResize="0"/>
          <p:nvPr/>
        </p:nvPicPr>
        <p:blipFill rotWithShape="1">
          <a:blip r:embed="rId3">
            <a:alphaModFix/>
          </a:blip>
          <a:srcRect b="10450" l="0" r="0" t="0"/>
          <a:stretch/>
        </p:blipFill>
        <p:spPr>
          <a:xfrm>
            <a:off x="1321750" y="1639200"/>
            <a:ext cx="6307300" cy="258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3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934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</a:t>
            </a:r>
            <a:r>
              <a:rPr lang="ru" sz="2934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 двох кольорів важчим завжди буде темніший, насиченіший. Тому при фарбуванні стіни у два кольори панель роблять темнішою, ніж верхню частину стіни. Під час фарбування фасадів темнішими сумішами покривають нижню частину будинку — цоколь.</a:t>
            </a:r>
            <a:endParaRPr sz="2934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Google Shape;184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36638" y="445013"/>
            <a:ext cx="2438400" cy="1876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5" name="Google Shape;185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91325" y="445013"/>
            <a:ext cx="3336426" cy="2001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3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09576" y="2651324"/>
            <a:ext cx="2699926" cy="2001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3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087638" y="2480998"/>
            <a:ext cx="3336425" cy="2172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36"/>
          <p:cNvSpPr txBox="1"/>
          <p:nvPr>
            <p:ph type="title"/>
          </p:nvPr>
        </p:nvSpPr>
        <p:spPr>
          <a:xfrm>
            <a:off x="2452425" y="373175"/>
            <a:ext cx="4501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3400">
                <a:latin typeface="Times New Roman"/>
                <a:ea typeface="Times New Roman"/>
                <a:cs typeface="Times New Roman"/>
                <a:sym typeface="Times New Roman"/>
              </a:rPr>
              <a:t>Теплі й холодні відтінки</a:t>
            </a:r>
            <a:endParaRPr sz="34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3" name="Google Shape;193;p3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Зима з її сіро-блакитним небом, відсутністю зелені й великою кількістю білого та сірого завжди асоціюється з холодом, відповідно синій, блакитний, білий, фіолетовий потрапляють в холодну палітру.</a:t>
            </a:r>
            <a:endParaRPr sz="2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Літні кольори і відтінки завжди психологічно пов’язані з відчуттям тепла, а значить, всі літні колірні набори будуть віднесені до категорії теплих.</a:t>
            </a:r>
            <a:endParaRPr sz="2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Google Shape;198;p37"/>
          <p:cNvPicPr preferRelativeResize="0"/>
          <p:nvPr/>
        </p:nvPicPr>
        <p:blipFill rotWithShape="1">
          <a:blip r:embed="rId3">
            <a:alphaModFix/>
          </a:blip>
          <a:srcRect b="6905" l="6636" r="5226" t="20404"/>
          <a:stretch/>
        </p:blipFill>
        <p:spPr>
          <a:xfrm>
            <a:off x="1620835" y="784563"/>
            <a:ext cx="5778339" cy="3574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Google Shape;203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43387" y="222525"/>
            <a:ext cx="3415312" cy="4698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" name="Google Shape;204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85651" y="222500"/>
            <a:ext cx="3275973" cy="4698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Google Shape;209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2150" y="216400"/>
            <a:ext cx="3341525" cy="4553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20725" y="285293"/>
            <a:ext cx="4155600" cy="278945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3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420725" y="3445324"/>
            <a:ext cx="4155600" cy="1324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40"/>
          <p:cNvSpPr txBox="1"/>
          <p:nvPr>
            <p:ph type="title"/>
          </p:nvPr>
        </p:nvSpPr>
        <p:spPr>
          <a:xfrm>
            <a:off x="1100150" y="401925"/>
            <a:ext cx="7173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733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6. Утвори “теплі” відтінки кольорів додаванням головного “теплого” (жовтогарячого). </a:t>
            </a:r>
            <a:endParaRPr sz="2733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17" name="Google Shape;217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00250" y="1869125"/>
            <a:ext cx="4943475" cy="220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41"/>
          <p:cNvSpPr txBox="1"/>
          <p:nvPr>
            <p:ph type="title"/>
          </p:nvPr>
        </p:nvSpPr>
        <p:spPr>
          <a:xfrm>
            <a:off x="1145000" y="445025"/>
            <a:ext cx="7331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955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Завдання 7. Утвори “холодні” відтінки кольорів додаванням головного “холодного” (синього).</a:t>
            </a:r>
            <a:endParaRPr sz="2955">
              <a:solidFill>
                <a:srgbClr val="FFFF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23" name="Google Shape;223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24075" y="1865925"/>
            <a:ext cx="4895850" cy="2219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2"/>
          <p:cNvSpPr txBox="1"/>
          <p:nvPr>
            <p:ph type="title"/>
          </p:nvPr>
        </p:nvSpPr>
        <p:spPr>
          <a:xfrm>
            <a:off x="2394975" y="1838675"/>
            <a:ext cx="4587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5022"/>
              <a:t>Дякую за увагу!</a:t>
            </a:r>
            <a:endParaRPr sz="5022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42"/>
          <p:cNvSpPr txBox="1"/>
          <p:nvPr>
            <p:ph idx="1" type="body"/>
          </p:nvPr>
        </p:nvSpPr>
        <p:spPr>
          <a:xfrm>
            <a:off x="1993975" y="3678025"/>
            <a:ext cx="5562000" cy="119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25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Матеріал підготувала вчитель-дефектолог                              </a:t>
            </a:r>
            <a:endParaRPr sz="225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25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Аутка Наталя</a:t>
            </a:r>
            <a:endParaRPr sz="225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