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9" r:id="rId5"/>
    <p:sldId id="264" r:id="rId6"/>
    <p:sldId id="270" r:id="rId7"/>
    <p:sldId id="271" r:id="rId8"/>
    <p:sldId id="263" r:id="rId9"/>
    <p:sldId id="262" r:id="rId10"/>
    <p:sldId id="261" r:id="rId11"/>
    <p:sldId id="266" r:id="rId12"/>
    <p:sldId id="283" r:id="rId13"/>
    <p:sldId id="276" r:id="rId14"/>
    <p:sldId id="267" r:id="rId15"/>
    <p:sldId id="260" r:id="rId16"/>
    <p:sldId id="273" r:id="rId17"/>
    <p:sldId id="272" r:id="rId18"/>
    <p:sldId id="280" r:id="rId19"/>
    <p:sldId id="281" r:id="rId20"/>
    <p:sldId id="275" r:id="rId21"/>
    <p:sldId id="257" r:id="rId22"/>
    <p:sldId id="277" r:id="rId23"/>
    <p:sldId id="282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3974-C195-465F-AEC8-61446E9DD3F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035B-0065-4DE5-B669-9E5D4E6AC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958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3974-C195-465F-AEC8-61446E9DD3F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035B-0065-4DE5-B669-9E5D4E6AC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102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3974-C195-465F-AEC8-61446E9DD3F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035B-0065-4DE5-B669-9E5D4E6AC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106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3974-C195-465F-AEC8-61446E9DD3F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035B-0065-4DE5-B669-9E5D4E6AC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180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3974-C195-465F-AEC8-61446E9DD3F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035B-0065-4DE5-B669-9E5D4E6AC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100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3974-C195-465F-AEC8-61446E9DD3F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035B-0065-4DE5-B669-9E5D4E6AC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708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3974-C195-465F-AEC8-61446E9DD3F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035B-0065-4DE5-B669-9E5D4E6AC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855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3974-C195-465F-AEC8-61446E9DD3F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035B-0065-4DE5-B669-9E5D4E6AC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381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3974-C195-465F-AEC8-61446E9DD3F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035B-0065-4DE5-B669-9E5D4E6AC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63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3974-C195-465F-AEC8-61446E9DD3F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035B-0065-4DE5-B669-9E5D4E6AC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278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3974-C195-465F-AEC8-61446E9DD3F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035B-0065-4DE5-B669-9E5D4E6AC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339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53974-C195-465F-AEC8-61446E9DD3F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B035B-0065-4DE5-B669-9E5D4E6AC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44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2" y="1340768"/>
            <a:ext cx="5616624" cy="39703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Arial Black" pitchFamily="34" charset="0"/>
              </a:rPr>
              <a:t>Г.Квітка – Основ’яненко. Батько української прози. </a:t>
            </a:r>
          </a:p>
          <a:p>
            <a:pPr algn="ctr"/>
            <a:r>
              <a:rPr lang="ru-RU" sz="2800" dirty="0" smtClean="0">
                <a:latin typeface="Arial Black" pitchFamily="34" charset="0"/>
              </a:rPr>
              <a:t>П. Куліш про Г. Квітку. Гуманізм та </a:t>
            </a:r>
            <a:r>
              <a:rPr lang="ru-RU" sz="2800" dirty="0" err="1" smtClean="0">
                <a:latin typeface="Arial Black" pitchFamily="34" charset="0"/>
              </a:rPr>
              <a:t>християнські</a:t>
            </a:r>
            <a:r>
              <a:rPr lang="ru-RU" sz="2800" dirty="0" smtClean="0">
                <a:latin typeface="Arial Black" pitchFamily="34" charset="0"/>
              </a:rPr>
              <a:t> </a:t>
            </a:r>
            <a:r>
              <a:rPr lang="ru-RU" sz="2800" dirty="0" err="1" smtClean="0">
                <a:latin typeface="Arial Black" pitchFamily="34" charset="0"/>
              </a:rPr>
              <a:t>ідеали</a:t>
            </a:r>
            <a:r>
              <a:rPr lang="ru-RU" sz="2800" dirty="0" smtClean="0">
                <a:latin typeface="Arial Black" pitchFamily="34" charset="0"/>
              </a:rPr>
              <a:t>, </a:t>
            </a:r>
            <a:r>
              <a:rPr lang="ru-RU" sz="2800" dirty="0" err="1" smtClean="0">
                <a:latin typeface="Arial Black" pitchFamily="34" charset="0"/>
              </a:rPr>
              <a:t>етнографічне</a:t>
            </a:r>
            <a:r>
              <a:rPr lang="ru-RU" sz="2800" dirty="0" smtClean="0">
                <a:latin typeface="Arial Black" pitchFamily="34" charset="0"/>
              </a:rPr>
              <a:t> </a:t>
            </a:r>
            <a:r>
              <a:rPr lang="ru-RU" sz="2800" dirty="0" err="1" smtClean="0">
                <a:latin typeface="Arial Black" pitchFamily="34" charset="0"/>
              </a:rPr>
              <a:t>тло</a:t>
            </a:r>
            <a:r>
              <a:rPr lang="ru-RU" sz="2800" dirty="0" smtClean="0">
                <a:latin typeface="Arial Black" pitchFamily="34" charset="0"/>
              </a:rPr>
              <a:t> творів.  «Маруся» - перша </a:t>
            </a:r>
            <a:r>
              <a:rPr lang="ru-RU" sz="2800" dirty="0" err="1" smtClean="0">
                <a:latin typeface="Arial Black" pitchFamily="34" charset="0"/>
              </a:rPr>
              <a:t>україномовна</a:t>
            </a:r>
            <a:r>
              <a:rPr lang="ru-RU" sz="2800" dirty="0" smtClean="0">
                <a:latin typeface="Arial Black" pitchFamily="34" charset="0"/>
              </a:rPr>
              <a:t> повість нової української літератури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88032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7902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19872" y="2655623"/>
            <a:ext cx="3033203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dirty="0" smtClean="0">
                <a:latin typeface="Arial Black" pitchFamily="34" charset="0"/>
              </a:rPr>
              <a:t>Драматургія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71800" y="2060848"/>
            <a:ext cx="403347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dirty="0">
                <a:latin typeface="Arial Black" pitchFamily="34" charset="0"/>
              </a:rPr>
              <a:t> «Сватання на Гончарівці»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00192" y="4365104"/>
            <a:ext cx="2005677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dirty="0">
                <a:latin typeface="Arial Black" pitchFamily="34" charset="0"/>
              </a:rPr>
              <a:t>«Бой-</a:t>
            </a:r>
            <a:r>
              <a:rPr lang="ru-RU" sz="2000" dirty="0" err="1">
                <a:latin typeface="Arial Black" pitchFamily="34" charset="0"/>
              </a:rPr>
              <a:t>жінка</a:t>
            </a:r>
            <a:r>
              <a:rPr lang="ru-RU" sz="2000" dirty="0">
                <a:latin typeface="Arial Black" pitchFamily="34" charset="0"/>
              </a:rPr>
              <a:t>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628800"/>
            <a:ext cx="173355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Волна 5"/>
          <p:cNvSpPr/>
          <p:nvPr/>
        </p:nvSpPr>
        <p:spPr>
          <a:xfrm>
            <a:off x="216030" y="476672"/>
            <a:ext cx="8568952" cy="1406188"/>
          </a:xfrm>
          <a:prstGeom prst="wav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 Black" pitchFamily="34" charset="0"/>
              </a:rPr>
              <a:t>У драматургії Г. Квітка-</a:t>
            </a:r>
            <a:r>
              <a:rPr lang="ru-RU" sz="2000" dirty="0" err="1">
                <a:latin typeface="Arial Black" pitchFamily="34" charset="0"/>
              </a:rPr>
              <a:t>Основ’яненко</a:t>
            </a:r>
            <a:r>
              <a:rPr lang="ru-RU" sz="2000" dirty="0">
                <a:latin typeface="Arial Black" pitchFamily="34" charset="0"/>
              </a:rPr>
              <a:t> продовжив </a:t>
            </a:r>
            <a:r>
              <a:rPr lang="ru-RU" sz="2000" dirty="0" smtClean="0">
                <a:latin typeface="Arial Black" pitchFamily="34" charset="0"/>
              </a:rPr>
              <a:t>літературну </a:t>
            </a:r>
            <a:r>
              <a:rPr lang="ru-RU" sz="2000" dirty="0">
                <a:latin typeface="Arial Black" pitchFamily="34" charset="0"/>
              </a:rPr>
              <a:t>традицію, започатковану </a:t>
            </a:r>
            <a:r>
              <a:rPr lang="ru-RU" sz="2000" dirty="0" smtClean="0">
                <a:latin typeface="Arial Black" pitchFamily="34" charset="0"/>
              </a:rPr>
              <a:t>І</a:t>
            </a:r>
            <a:r>
              <a:rPr lang="ru-RU" sz="2000" dirty="0">
                <a:latin typeface="Arial Black" pitchFamily="34" charset="0"/>
              </a:rPr>
              <a:t>. Котляревським.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95474"/>
            <a:ext cx="182880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1780" y="3800439"/>
            <a:ext cx="3437159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dirty="0">
                <a:latin typeface="Arial Black" pitchFamily="34" charset="0"/>
              </a:rPr>
              <a:t>«Шельменко-денщик»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787" y="4077072"/>
            <a:ext cx="1685925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923" y="4383368"/>
            <a:ext cx="1624873" cy="230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573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32-конечная звезда 2"/>
          <p:cNvSpPr/>
          <p:nvPr/>
        </p:nvSpPr>
        <p:spPr>
          <a:xfrm>
            <a:off x="107504" y="338867"/>
            <a:ext cx="5256584" cy="2475369"/>
          </a:xfrm>
          <a:prstGeom prst="star3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 Black" pitchFamily="34" charset="0"/>
              </a:rPr>
              <a:t>Сентиментально-</a:t>
            </a:r>
          </a:p>
          <a:p>
            <a:pPr algn="ctr"/>
            <a:r>
              <a:rPr lang="ru-RU" sz="2000" dirty="0" err="1" smtClean="0">
                <a:latin typeface="Arial Black" pitchFamily="34" charset="0"/>
              </a:rPr>
              <a:t>реалістична</a:t>
            </a:r>
            <a:r>
              <a:rPr lang="ru-RU" sz="2000" dirty="0" smtClean="0">
                <a:latin typeface="Arial Black" pitchFamily="34" charset="0"/>
              </a:rPr>
              <a:t> </a:t>
            </a:r>
            <a:r>
              <a:rPr lang="ru-RU" sz="2000" dirty="0" err="1">
                <a:latin typeface="Arial Black" pitchFamily="34" charset="0"/>
              </a:rPr>
              <a:t>соціально-побутова</a:t>
            </a:r>
            <a:r>
              <a:rPr lang="ru-RU" sz="2000" dirty="0">
                <a:latin typeface="Arial Black" pitchFamily="34" charset="0"/>
              </a:rPr>
              <a:t> повість </a:t>
            </a:r>
          </a:p>
        </p:txBody>
      </p:sp>
      <p:sp>
        <p:nvSpPr>
          <p:cNvPr id="4" name="32-конечная звезда 3"/>
          <p:cNvSpPr/>
          <p:nvPr/>
        </p:nvSpPr>
        <p:spPr>
          <a:xfrm>
            <a:off x="4932040" y="44624"/>
            <a:ext cx="3960440" cy="3799403"/>
          </a:xfrm>
          <a:prstGeom prst="star32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Перший  </a:t>
            </a:r>
            <a:r>
              <a:rPr lang="ru-RU" dirty="0" err="1">
                <a:latin typeface="Arial Black" pitchFamily="34" charset="0"/>
              </a:rPr>
              <a:t>прозовий</a:t>
            </a:r>
            <a:r>
              <a:rPr lang="ru-RU" dirty="0">
                <a:latin typeface="Arial Black" pitchFamily="34" charset="0"/>
              </a:rPr>
              <a:t> твір у </a:t>
            </a:r>
            <a:r>
              <a:rPr lang="ru-RU" dirty="0" smtClean="0">
                <a:latin typeface="Arial Black" pitchFamily="34" charset="0"/>
              </a:rPr>
              <a:t>новій </a:t>
            </a:r>
            <a:r>
              <a:rPr lang="ru-RU" dirty="0">
                <a:latin typeface="Arial Black" pitchFamily="34" charset="0"/>
              </a:rPr>
              <a:t>літературі, </a:t>
            </a:r>
            <a:r>
              <a:rPr lang="ru-RU" dirty="0" smtClean="0">
                <a:latin typeface="Arial Black" pitchFamily="34" charset="0"/>
              </a:rPr>
              <a:t>написаний 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українською </a:t>
            </a:r>
            <a:r>
              <a:rPr lang="ru-RU" dirty="0">
                <a:latin typeface="Arial Black" pitchFamily="34" charset="0"/>
              </a:rPr>
              <a:t>мовою.</a:t>
            </a:r>
          </a:p>
        </p:txBody>
      </p:sp>
      <p:sp>
        <p:nvSpPr>
          <p:cNvPr id="7" name="32-конечная звезда 6"/>
          <p:cNvSpPr/>
          <p:nvPr/>
        </p:nvSpPr>
        <p:spPr>
          <a:xfrm>
            <a:off x="230960" y="2701662"/>
            <a:ext cx="4680520" cy="3799403"/>
          </a:xfrm>
          <a:prstGeom prst="star3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 Black" pitchFamily="34" charset="0"/>
              </a:rPr>
              <a:t>Для </a:t>
            </a:r>
            <a:r>
              <a:rPr lang="ru-RU" dirty="0" err="1">
                <a:latin typeface="Arial Black" pitchFamily="34" charset="0"/>
              </a:rPr>
              <a:t>втілення</a:t>
            </a:r>
            <a:r>
              <a:rPr lang="ru-RU" dirty="0">
                <a:latin typeface="Arial Black" pitchFamily="34" charset="0"/>
              </a:rPr>
              <a:t> свого </a:t>
            </a:r>
            <a:r>
              <a:rPr lang="ru-RU" dirty="0" err="1">
                <a:latin typeface="Arial Black" pitchFamily="34" charset="0"/>
              </a:rPr>
              <a:t>задуму</a:t>
            </a:r>
            <a:r>
              <a:rPr lang="ru-RU" dirty="0">
                <a:latin typeface="Arial Black" pitchFamily="34" charset="0"/>
              </a:rPr>
              <a:t> Г. Квітка-</a:t>
            </a:r>
            <a:r>
              <a:rPr lang="ru-RU" dirty="0" err="1">
                <a:latin typeface="Arial Black" pitchFamily="34" charset="0"/>
              </a:rPr>
              <a:t>Основ’яненко</a:t>
            </a:r>
            <a:r>
              <a:rPr lang="ru-RU" dirty="0">
                <a:latin typeface="Arial Black" pitchFamily="34" charset="0"/>
              </a:rPr>
              <a:t> </a:t>
            </a:r>
            <a:r>
              <a:rPr lang="ru-RU" dirty="0" smtClean="0">
                <a:latin typeface="Arial Black" pitchFamily="34" charset="0"/>
              </a:rPr>
              <a:t>використовує </a:t>
            </a:r>
            <a:r>
              <a:rPr lang="ru-RU" dirty="0">
                <a:latin typeface="Arial Black" pitchFamily="34" charset="0"/>
              </a:rPr>
              <a:t>засоби </a:t>
            </a:r>
            <a:r>
              <a:rPr lang="ru-RU" dirty="0" err="1">
                <a:latin typeface="Arial Black" pitchFamily="34" charset="0"/>
              </a:rPr>
              <a:t>сентименталізму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5" name="32-конечная звезда 4"/>
          <p:cNvSpPr/>
          <p:nvPr/>
        </p:nvSpPr>
        <p:spPr>
          <a:xfrm>
            <a:off x="361287" y="2306052"/>
            <a:ext cx="3418625" cy="1093768"/>
          </a:xfrm>
          <a:prstGeom prst="star3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dirty="0">
                <a:latin typeface="Arial Black" pitchFamily="34" charset="0"/>
              </a:rPr>
              <a:t>1833 р.</a:t>
            </a:r>
          </a:p>
        </p:txBody>
      </p:sp>
      <p:sp>
        <p:nvSpPr>
          <p:cNvPr id="6" name="32-конечная звезда 5"/>
          <p:cNvSpPr/>
          <p:nvPr/>
        </p:nvSpPr>
        <p:spPr>
          <a:xfrm>
            <a:off x="3779912" y="2852936"/>
            <a:ext cx="4572000" cy="3799403"/>
          </a:xfrm>
          <a:prstGeom prst="star32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>
                <a:latin typeface="Arial Black" pitchFamily="34" charset="0"/>
              </a:rPr>
              <a:t>«Я написав “Марусю” і </a:t>
            </a:r>
            <a:r>
              <a:rPr lang="ru-RU" dirty="0" err="1">
                <a:latin typeface="Arial Black" pitchFamily="34" charset="0"/>
              </a:rPr>
              <a:t>довів</a:t>
            </a:r>
            <a:r>
              <a:rPr lang="ru-RU" dirty="0">
                <a:latin typeface="Arial Black" pitchFamily="34" charset="0"/>
              </a:rPr>
              <a:t>,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що </a:t>
            </a:r>
            <a:r>
              <a:rPr lang="ru-RU" dirty="0">
                <a:latin typeface="Arial Black" pitchFamily="34" charset="0"/>
              </a:rPr>
              <a:t>від </a:t>
            </a:r>
          </a:p>
          <a:p>
            <a:pPr algn="ctr"/>
            <a:r>
              <a:rPr lang="ru-RU" dirty="0" err="1">
                <a:latin typeface="Arial Black" pitchFamily="34" charset="0"/>
              </a:rPr>
              <a:t>малоросійської</a:t>
            </a:r>
            <a:r>
              <a:rPr lang="ru-RU" dirty="0">
                <a:latin typeface="Arial Black" pitchFamily="34" charset="0"/>
              </a:rPr>
              <a:t> мови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можна </a:t>
            </a:r>
            <a:r>
              <a:rPr lang="ru-RU" dirty="0" err="1">
                <a:latin typeface="Arial Black" pitchFamily="34" charset="0"/>
              </a:rPr>
              <a:t>розчулитися</a:t>
            </a:r>
            <a:r>
              <a:rPr lang="ru-RU" dirty="0">
                <a:latin typeface="Arial Black" pitchFamily="34" charset="0"/>
              </a:rPr>
              <a:t>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77552" y="2440052"/>
            <a:ext cx="2664296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Arial Black" pitchFamily="34" charset="0"/>
              </a:rPr>
              <a:t>«</a:t>
            </a:r>
            <a:r>
              <a:rPr lang="ru-RU" sz="2800" dirty="0">
                <a:latin typeface="Arial Black" pitchFamily="34" charset="0"/>
              </a:rPr>
              <a:t>Маруся»</a:t>
            </a:r>
          </a:p>
        </p:txBody>
      </p:sp>
    </p:spTree>
    <p:extLst>
      <p:ext uri="{BB962C8B-B14F-4D97-AF65-F5344CB8AC3E}">
        <p14:creationId xmlns:p14="http://schemas.microsoft.com/office/powerpoint/2010/main" val="3705574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7" t="22131" r="29330" b="36632"/>
          <a:stretch/>
        </p:blipFill>
        <p:spPr bwMode="auto">
          <a:xfrm>
            <a:off x="395536" y="260648"/>
            <a:ext cx="853942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8423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88640"/>
            <a:ext cx="8208912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У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світовій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літературі </a:t>
            </a:r>
            <a:r>
              <a:rPr lang="ru-RU" dirty="0" err="1" smtClean="0">
                <a:solidFill>
                  <a:srgbClr val="FF0000"/>
                </a:solidFill>
                <a:latin typeface="Arial Black" pitchFamily="34" charset="0"/>
              </a:rPr>
              <a:t>сентименталізм</a:t>
            </a:r>
            <a:r>
              <a:rPr lang="ru-RU" dirty="0" smtClean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виник у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другій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половині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Х</a:t>
            </a:r>
            <a:r>
              <a:rPr lang="en-US" dirty="0">
                <a:solidFill>
                  <a:prstClr val="black"/>
                </a:solidFill>
                <a:latin typeface="Arial Black" pitchFamily="34" charset="0"/>
              </a:rPr>
              <a:t>V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ІІІ </a:t>
            </a:r>
            <a:r>
              <a:rPr lang="ru-RU" dirty="0" smtClean="0">
                <a:solidFill>
                  <a:prstClr val="black"/>
                </a:solidFill>
                <a:latin typeface="Arial Black" pitchFamily="34" charset="0"/>
              </a:rPr>
              <a:t>ст. й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замінив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класицизм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як його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заперечення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: замість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королів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лицарів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Arial Black" pitchFamily="34" charset="0"/>
              </a:rPr>
              <a:t>та </a:t>
            </a:r>
            <a:r>
              <a:rPr lang="ru-RU" dirty="0" err="1" smtClean="0">
                <a:solidFill>
                  <a:prstClr val="black"/>
                </a:solidFill>
                <a:latin typeface="Arial Black" pitchFamily="34" charset="0"/>
              </a:rPr>
              <a:t>імператорів</a:t>
            </a:r>
            <a:r>
              <a:rPr lang="ru-RU" dirty="0" smtClean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героями творів стали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вихідці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з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низів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—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селяни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й </a:t>
            </a:r>
            <a:r>
              <a:rPr lang="ru-RU" dirty="0" err="1" smtClean="0">
                <a:solidFill>
                  <a:prstClr val="black"/>
                </a:solidFill>
                <a:latin typeface="Arial Black" pitchFamily="34" charset="0"/>
              </a:rPr>
              <a:t>ремісники</a:t>
            </a:r>
            <a:r>
              <a:rPr lang="ru-RU" dirty="0" smtClean="0">
                <a:solidFill>
                  <a:prstClr val="black"/>
                </a:solidFill>
                <a:latin typeface="Arial Black" pitchFamily="34" charset="0"/>
              </a:rPr>
              <a:t>; </a:t>
            </a:r>
            <a:r>
              <a:rPr lang="ru-RU" dirty="0" err="1" smtClean="0">
                <a:solidFill>
                  <a:prstClr val="black"/>
                </a:solidFill>
                <a:latin typeface="Arial Black" pitchFamily="34" charset="0"/>
              </a:rPr>
              <a:t>поглиблюється</a:t>
            </a:r>
            <a:r>
              <a:rPr lang="ru-RU" dirty="0" smtClean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зв’язок з усною народною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творчістю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. Для </a:t>
            </a:r>
            <a:r>
              <a:rPr lang="ru-RU" dirty="0" err="1" smtClean="0">
                <a:solidFill>
                  <a:prstClr val="black"/>
                </a:solidFill>
                <a:latin typeface="Arial Black" pitchFamily="34" charset="0"/>
              </a:rPr>
              <a:t>сентименталізму</a:t>
            </a:r>
            <a:r>
              <a:rPr lang="ru-RU" dirty="0" smtClean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характерні такі ознаки: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1312" y="2132856"/>
            <a:ext cx="8208912" cy="452431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•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підвищений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інтерес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до людських почуттів,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співчутливий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тон </a:t>
            </a:r>
            <a:r>
              <a:rPr lang="ru-RU" dirty="0" err="1" smtClean="0">
                <a:solidFill>
                  <a:prstClr val="black"/>
                </a:solidFill>
                <a:latin typeface="Arial Black" pitchFamily="34" charset="0"/>
              </a:rPr>
              <a:t>розповіді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, який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змушує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читача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розчулитися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й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плакати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над долею героїв;</a:t>
            </a:r>
          </a:p>
          <a:p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• проста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композиція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твору, у якій сюжет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розгортається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послідовно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;</a:t>
            </a:r>
          </a:p>
          <a:p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• герої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ідеальні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наділені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зовнішньою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та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внутрішньою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вродою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, </a:t>
            </a:r>
            <a:r>
              <a:rPr lang="ru-RU" dirty="0" err="1" smtClean="0">
                <a:solidFill>
                  <a:prstClr val="black"/>
                </a:solidFill>
                <a:latin typeface="Arial Black" pitchFamily="34" charset="0"/>
              </a:rPr>
              <a:t>позбавлені</a:t>
            </a:r>
            <a:r>
              <a:rPr lang="ru-RU" dirty="0" smtClean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негативних рис;</a:t>
            </a:r>
          </a:p>
          <a:p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• персонажі з простого народу;</a:t>
            </a:r>
          </a:p>
          <a:p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•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змалювання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побуту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та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звичаїв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простих людей, акцент на їхній </a:t>
            </a:r>
            <a:r>
              <a:rPr lang="ru-RU" dirty="0" err="1" smtClean="0">
                <a:solidFill>
                  <a:prstClr val="black"/>
                </a:solidFill>
                <a:latin typeface="Arial Black" pitchFamily="34" charset="0"/>
              </a:rPr>
              <a:t>моральній</a:t>
            </a:r>
            <a:r>
              <a:rPr lang="ru-RU" dirty="0" smtClean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вищості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над панами;</a:t>
            </a:r>
          </a:p>
          <a:p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•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нездоланні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перешкоди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на шляху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закоханих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;</a:t>
            </a:r>
          </a:p>
          <a:p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• увага до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описів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природи;</a:t>
            </a:r>
          </a:p>
          <a:p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• наявність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пророчої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деталі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чи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епізоду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, що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натякає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на трагічний </a:t>
            </a:r>
            <a:r>
              <a:rPr lang="ru-RU" dirty="0" smtClean="0">
                <a:solidFill>
                  <a:prstClr val="black"/>
                </a:solidFill>
                <a:latin typeface="Arial Black" pitchFamily="34" charset="0"/>
              </a:rPr>
              <a:t>кінець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;</a:t>
            </a:r>
          </a:p>
          <a:p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• дуже часто смерть героя від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стихійного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лиха,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хвороби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Arial Black" pitchFamily="34" charset="0"/>
              </a:rPr>
              <a:t>нещасного</a:t>
            </a:r>
            <a:r>
              <a:rPr lang="ru-RU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Arial Black" pitchFamily="34" charset="0"/>
              </a:rPr>
              <a:t>випадку</a:t>
            </a:r>
            <a:r>
              <a:rPr lang="ru-RU" dirty="0" smtClean="0">
                <a:solidFill>
                  <a:prstClr val="black"/>
                </a:solidFill>
                <a:latin typeface="Arial Black" pitchFamily="34" charset="0"/>
              </a:rPr>
              <a:t>.</a:t>
            </a:r>
            <a:endParaRPr lang="ru-RU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704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63888" y="1052736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 Black" pitchFamily="34" charset="0"/>
              </a:rPr>
              <a:t>…вас не бачив, а вашу душу, ваше серце </a:t>
            </a:r>
            <a:r>
              <a:rPr lang="ru-RU" dirty="0" smtClean="0">
                <a:latin typeface="Arial Black" pitchFamily="34" charset="0"/>
              </a:rPr>
              <a:t>так бачу</a:t>
            </a:r>
            <a:r>
              <a:rPr lang="ru-RU" dirty="0">
                <a:latin typeface="Arial Black" pitchFamily="34" charset="0"/>
              </a:rPr>
              <a:t>, як, може, ніхто на всім світі. Ваша «</a:t>
            </a:r>
            <a:r>
              <a:rPr lang="ru-RU" dirty="0" smtClean="0">
                <a:latin typeface="Arial Black" pitchFamily="34" charset="0"/>
              </a:rPr>
              <a:t>Маруся» так </a:t>
            </a:r>
            <a:r>
              <a:rPr lang="ru-RU" dirty="0">
                <a:latin typeface="Arial Black" pitchFamily="34" charset="0"/>
              </a:rPr>
              <a:t>мені вас розказала, що я вас навиліт знаю.</a:t>
            </a:r>
          </a:p>
          <a:p>
            <a:pPr algn="r"/>
            <a:r>
              <a:rPr lang="ru-RU" dirty="0">
                <a:latin typeface="Arial Black" pitchFamily="34" charset="0"/>
              </a:rPr>
              <a:t>Тарас Шевченко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16632"/>
            <a:ext cx="5328592" cy="8640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atin typeface="Arial Black" pitchFamily="34" charset="0"/>
              </a:rPr>
              <a:t>«Маруся»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348880"/>
            <a:ext cx="5256584" cy="1938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Тема повісті </a:t>
            </a:r>
            <a:r>
              <a:rPr lang="ru-RU" sz="2400" dirty="0">
                <a:latin typeface="Arial Black" pitchFamily="34" charset="0"/>
              </a:rPr>
              <a:t>- </a:t>
            </a:r>
            <a:r>
              <a:rPr lang="ru-RU" sz="2400" dirty="0" err="1">
                <a:latin typeface="Arial Black" pitchFamily="34" charset="0"/>
              </a:rPr>
              <a:t>змалювання</a:t>
            </a:r>
            <a:r>
              <a:rPr lang="ru-RU" sz="2400" dirty="0">
                <a:latin typeface="Arial Black" pitchFamily="34" charset="0"/>
              </a:rPr>
              <a:t> історії кохання </a:t>
            </a:r>
            <a:r>
              <a:rPr lang="ru-RU" sz="2400" dirty="0" err="1">
                <a:latin typeface="Arial Black" pitchFamily="34" charset="0"/>
              </a:rPr>
              <a:t>Марусі</a:t>
            </a:r>
            <a:r>
              <a:rPr lang="ru-RU" sz="2400" dirty="0">
                <a:latin typeface="Arial Black" pitchFamily="34" charset="0"/>
              </a:rPr>
              <a:t> й Василя, </a:t>
            </a:r>
            <a:r>
              <a:rPr lang="ru-RU" sz="2400" dirty="0" smtClean="0">
                <a:latin typeface="Arial Black" pitchFamily="34" charset="0"/>
              </a:rPr>
              <a:t> а </a:t>
            </a:r>
            <a:r>
              <a:rPr lang="ru-RU" sz="2400" dirty="0">
                <a:latin typeface="Arial Black" pitchFamily="34" charset="0"/>
              </a:rPr>
              <a:t>також життя і </a:t>
            </a:r>
            <a:r>
              <a:rPr lang="ru-RU" sz="2400" dirty="0" err="1">
                <a:latin typeface="Arial Black" pitchFamily="34" charset="0"/>
              </a:rPr>
              <a:t>побуту</a:t>
            </a:r>
            <a:r>
              <a:rPr lang="ru-RU" sz="2400" dirty="0">
                <a:latin typeface="Arial Black" pitchFamily="34" charset="0"/>
              </a:rPr>
              <a:t> українського села в першій </a:t>
            </a:r>
            <a:r>
              <a:rPr lang="ru-RU" sz="2400" dirty="0" err="1">
                <a:latin typeface="Arial Black" pitchFamily="34" charset="0"/>
              </a:rPr>
              <a:t>половині</a:t>
            </a:r>
            <a:r>
              <a:rPr lang="ru-RU" sz="2400" dirty="0">
                <a:latin typeface="Arial Black" pitchFamily="34" charset="0"/>
              </a:rPr>
              <a:t> </a:t>
            </a:r>
            <a:r>
              <a:rPr lang="ru-RU" sz="2400" dirty="0" smtClean="0">
                <a:latin typeface="Arial Black" pitchFamily="34" charset="0"/>
              </a:rPr>
              <a:t> ХІХ </a:t>
            </a:r>
            <a:r>
              <a:rPr lang="ru-RU" sz="2400" dirty="0">
                <a:latin typeface="Arial Black" pitchFamily="34" charset="0"/>
              </a:rPr>
              <a:t>ст.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437112"/>
            <a:ext cx="5256584" cy="18158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Ідея  </a:t>
            </a:r>
            <a:r>
              <a:rPr lang="ru-RU" sz="2800" dirty="0">
                <a:solidFill>
                  <a:srgbClr val="FF0000"/>
                </a:solidFill>
                <a:latin typeface="Arial Black" pitchFamily="34" charset="0"/>
              </a:rPr>
              <a:t>повісті </a:t>
            </a:r>
            <a:r>
              <a:rPr lang="ru-RU" sz="2800" dirty="0">
                <a:latin typeface="Arial Black" pitchFamily="34" charset="0"/>
              </a:rPr>
              <a:t>— оспівування глибоких почуттів </a:t>
            </a:r>
            <a:r>
              <a:rPr lang="ru-RU" sz="2800" dirty="0" smtClean="0">
                <a:latin typeface="Arial Black" pitchFamily="34" charset="0"/>
              </a:rPr>
              <a:t>людини </a:t>
            </a:r>
            <a:r>
              <a:rPr lang="ru-RU" sz="2800" dirty="0">
                <a:latin typeface="Arial Black" pitchFamily="34" charset="0"/>
              </a:rPr>
              <a:t>з народу, багатства її душі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" t="2843" r="7510" b="4492"/>
          <a:stretch/>
        </p:blipFill>
        <p:spPr bwMode="auto">
          <a:xfrm>
            <a:off x="5796137" y="2633473"/>
            <a:ext cx="2506616" cy="385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319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2880320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/>
              <a:t>«Та що ж то за </a:t>
            </a:r>
            <a:r>
              <a:rPr lang="ru-RU" b="1" dirty="0" err="1"/>
              <a:t>дівка</a:t>
            </a:r>
            <a:r>
              <a:rPr lang="ru-RU" b="1" dirty="0"/>
              <a:t> була! Висока, </a:t>
            </a:r>
            <a:r>
              <a:rPr lang="ru-RU" b="1" dirty="0" err="1"/>
              <a:t>прямесенька</a:t>
            </a:r>
            <a:r>
              <a:rPr lang="ru-RU" b="1" dirty="0"/>
              <a:t>, як </a:t>
            </a:r>
            <a:r>
              <a:rPr lang="ru-RU" b="1" dirty="0" err="1"/>
              <a:t>стрілочка</a:t>
            </a:r>
            <a:r>
              <a:rPr lang="ru-RU" b="1" dirty="0"/>
              <a:t>, </a:t>
            </a:r>
            <a:r>
              <a:rPr lang="ru-RU" b="1" dirty="0" err="1"/>
              <a:t>чорнявенька</a:t>
            </a:r>
            <a:r>
              <a:rPr lang="ru-RU" b="1" dirty="0"/>
              <a:t>, </a:t>
            </a:r>
            <a:r>
              <a:rPr lang="ru-RU" b="1" dirty="0" err="1"/>
              <a:t>очиці</a:t>
            </a:r>
            <a:r>
              <a:rPr lang="ru-RU" b="1" dirty="0"/>
              <a:t>, як </a:t>
            </a:r>
            <a:r>
              <a:rPr lang="ru-RU" b="1" dirty="0" err="1"/>
              <a:t>тернові</a:t>
            </a:r>
            <a:r>
              <a:rPr lang="ru-RU" b="1" dirty="0"/>
              <a:t> </a:t>
            </a:r>
            <a:r>
              <a:rPr lang="ru-RU" b="1" dirty="0" err="1"/>
              <a:t>ягідки</a:t>
            </a:r>
            <a:r>
              <a:rPr lang="ru-RU" b="1" dirty="0"/>
              <a:t>, </a:t>
            </a:r>
            <a:r>
              <a:rPr lang="ru-RU" b="1" dirty="0" err="1"/>
              <a:t>бровоньки</a:t>
            </a:r>
            <a:r>
              <a:rPr lang="ru-RU" b="1" dirty="0"/>
              <a:t>, як на </a:t>
            </a:r>
            <a:r>
              <a:rPr lang="ru-RU" b="1" dirty="0" err="1"/>
              <a:t>шнурочку</a:t>
            </a:r>
            <a:r>
              <a:rPr lang="ru-RU" b="1" dirty="0"/>
              <a:t>, </a:t>
            </a:r>
            <a:r>
              <a:rPr lang="ru-RU" b="1" dirty="0" err="1"/>
              <a:t>личком</a:t>
            </a:r>
            <a:r>
              <a:rPr lang="ru-RU" b="1" dirty="0"/>
              <a:t> </a:t>
            </a:r>
            <a:r>
              <a:rPr lang="ru-RU" b="1" dirty="0" err="1"/>
              <a:t>червона</a:t>
            </a:r>
            <a:r>
              <a:rPr lang="ru-RU" b="1" dirty="0"/>
              <a:t>, як </a:t>
            </a:r>
            <a:r>
              <a:rPr lang="ru-RU" b="1" dirty="0" err="1"/>
              <a:t>панська</a:t>
            </a:r>
            <a:r>
              <a:rPr lang="ru-RU" b="1" dirty="0"/>
              <a:t> рожа, що у саду цвіте...»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59" r="2648" b="2118"/>
          <a:stretch/>
        </p:blipFill>
        <p:spPr bwMode="auto">
          <a:xfrm>
            <a:off x="3203848" y="129240"/>
            <a:ext cx="2744298" cy="387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84168" y="116632"/>
            <a:ext cx="2843808" cy="31393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/>
              <a:t>«Коли було заговорить, то усе так звичайно, </a:t>
            </a:r>
            <a:r>
              <a:rPr lang="ru-RU" b="1" dirty="0" err="1"/>
              <a:t>розумно</a:t>
            </a:r>
            <a:r>
              <a:rPr lang="ru-RU" b="1" dirty="0"/>
              <a:t>, так неначе </a:t>
            </a:r>
            <a:r>
              <a:rPr lang="ru-RU" b="1" dirty="0" err="1"/>
              <a:t>сопiлочка</a:t>
            </a:r>
            <a:r>
              <a:rPr lang="ru-RU" b="1" dirty="0"/>
              <a:t> </a:t>
            </a:r>
            <a:r>
              <a:rPr lang="ru-RU" b="1" dirty="0" err="1"/>
              <a:t>заграє</a:t>
            </a:r>
            <a:r>
              <a:rPr lang="ru-RU" b="1" dirty="0"/>
              <a:t> стиха, що </a:t>
            </a:r>
            <a:r>
              <a:rPr lang="ru-RU" b="1" dirty="0" err="1"/>
              <a:t>тiльки</a:t>
            </a:r>
            <a:r>
              <a:rPr lang="ru-RU" b="1" dirty="0"/>
              <a:t> б її й слухав; а як </a:t>
            </a:r>
            <a:r>
              <a:rPr lang="ru-RU" b="1" dirty="0" err="1"/>
              <a:t>усмiхнеться</a:t>
            </a:r>
            <a:r>
              <a:rPr lang="ru-RU" b="1" dirty="0"/>
              <a:t> та </a:t>
            </a:r>
            <a:r>
              <a:rPr lang="ru-RU" b="1" dirty="0" err="1"/>
              <a:t>очицями</a:t>
            </a:r>
            <a:r>
              <a:rPr lang="ru-RU" b="1" dirty="0"/>
              <a:t> </a:t>
            </a:r>
            <a:r>
              <a:rPr lang="ru-RU" b="1" dirty="0" err="1"/>
              <a:t>поведе</a:t>
            </a:r>
            <a:r>
              <a:rPr lang="ru-RU" b="1" dirty="0"/>
              <a:t>, а сама </a:t>
            </a:r>
            <a:r>
              <a:rPr lang="ru-RU" b="1" dirty="0" err="1"/>
              <a:t>зачервонiється</a:t>
            </a:r>
            <a:r>
              <a:rPr lang="ru-RU" b="1" dirty="0"/>
              <a:t>, так от неначе </a:t>
            </a:r>
            <a:r>
              <a:rPr lang="ru-RU" b="1" dirty="0" err="1"/>
              <a:t>шовковою</a:t>
            </a:r>
            <a:r>
              <a:rPr lang="ru-RU" b="1" dirty="0"/>
              <a:t> </a:t>
            </a:r>
            <a:r>
              <a:rPr lang="ru-RU" b="1" dirty="0" err="1"/>
              <a:t>хусточкою</a:t>
            </a:r>
            <a:r>
              <a:rPr lang="ru-RU" b="1" dirty="0"/>
              <a:t> </a:t>
            </a:r>
            <a:r>
              <a:rPr lang="ru-RU" b="1" dirty="0" err="1"/>
              <a:t>обiтреть</a:t>
            </a:r>
            <a:r>
              <a:rPr lang="ru-RU" b="1" dirty="0"/>
              <a:t> </a:t>
            </a:r>
            <a:r>
              <a:rPr lang="ru-RU" b="1" dirty="0" err="1"/>
              <a:t>смажнiї</a:t>
            </a:r>
            <a:r>
              <a:rPr lang="ru-RU" b="1" dirty="0"/>
              <a:t> уста. 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564904"/>
            <a:ext cx="3024336" cy="3139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/>
              <a:t>«Коси у </a:t>
            </a:r>
            <a:r>
              <a:rPr lang="ru-RU" b="1" dirty="0" err="1"/>
              <a:t>неї</a:t>
            </a:r>
            <a:r>
              <a:rPr lang="ru-RU" b="1" dirty="0"/>
              <a:t> як смоль </a:t>
            </a:r>
            <a:r>
              <a:rPr lang="ru-RU" b="1" dirty="0" err="1"/>
              <a:t>чорнiї</a:t>
            </a:r>
            <a:r>
              <a:rPr lang="ru-RU" b="1" dirty="0"/>
              <a:t> та </a:t>
            </a:r>
            <a:r>
              <a:rPr lang="ru-RU" b="1" dirty="0" err="1"/>
              <a:t>довгi-довгi</a:t>
            </a:r>
            <a:r>
              <a:rPr lang="ru-RU" b="1" dirty="0"/>
              <a:t>, аж за </a:t>
            </a:r>
            <a:r>
              <a:rPr lang="ru-RU" b="1" dirty="0" err="1"/>
              <a:t>колiно</a:t>
            </a:r>
            <a:r>
              <a:rPr lang="ru-RU" b="1" dirty="0"/>
              <a:t>; у </a:t>
            </a:r>
            <a:r>
              <a:rPr lang="ru-RU" b="1" dirty="0" err="1"/>
              <a:t>празник</a:t>
            </a:r>
            <a:r>
              <a:rPr lang="ru-RU" b="1" dirty="0"/>
              <a:t> або хоч i в </a:t>
            </a:r>
            <a:r>
              <a:rPr lang="ru-RU" b="1" dirty="0" err="1"/>
              <a:t>недiльку</a:t>
            </a:r>
            <a:r>
              <a:rPr lang="ru-RU" b="1" dirty="0"/>
              <a:t> так </a:t>
            </a:r>
            <a:r>
              <a:rPr lang="ru-RU" b="1" dirty="0" err="1"/>
              <a:t>гарно</a:t>
            </a:r>
            <a:r>
              <a:rPr lang="ru-RU" b="1" dirty="0"/>
              <a:t> їх </a:t>
            </a:r>
            <a:r>
              <a:rPr lang="ru-RU" b="1" dirty="0" err="1"/>
              <a:t>повбира</a:t>
            </a:r>
            <a:r>
              <a:rPr lang="ru-RU" b="1" dirty="0"/>
              <a:t>, </a:t>
            </a:r>
            <a:r>
              <a:rPr lang="ru-RU" b="1" dirty="0" err="1"/>
              <a:t>дрiбушки</a:t>
            </a:r>
            <a:r>
              <a:rPr lang="ru-RU" b="1" dirty="0"/>
              <a:t> за </a:t>
            </a:r>
            <a:r>
              <a:rPr lang="ru-RU" b="1" dirty="0" err="1"/>
              <a:t>дрiбушку</a:t>
            </a:r>
            <a:r>
              <a:rPr lang="ru-RU" b="1" dirty="0"/>
              <a:t> та все сама собi </a:t>
            </a:r>
            <a:r>
              <a:rPr lang="ru-RU" b="1" dirty="0" err="1"/>
              <a:t>заплiта</a:t>
            </a:r>
            <a:r>
              <a:rPr lang="ru-RU" b="1" dirty="0"/>
              <a:t>; та як </a:t>
            </a:r>
            <a:r>
              <a:rPr lang="ru-RU" b="1" dirty="0" err="1"/>
              <a:t>покладе</a:t>
            </a:r>
            <a:r>
              <a:rPr lang="ru-RU" b="1" dirty="0"/>
              <a:t> їх на голову, поверх </a:t>
            </a:r>
            <a:r>
              <a:rPr lang="ru-RU" b="1" dirty="0" err="1"/>
              <a:t>скиндячок</a:t>
            </a:r>
            <a:r>
              <a:rPr lang="ru-RU" b="1" dirty="0"/>
              <a:t> </a:t>
            </a:r>
            <a:r>
              <a:rPr lang="ru-RU" b="1" dirty="0" err="1"/>
              <a:t>вiнком</a:t>
            </a:r>
            <a:r>
              <a:rPr lang="ru-RU" b="1" dirty="0"/>
              <a:t>, та </a:t>
            </a:r>
            <a:r>
              <a:rPr lang="ru-RU" b="1" dirty="0" err="1"/>
              <a:t>заквiтча</a:t>
            </a:r>
            <a:r>
              <a:rPr lang="ru-RU" b="1" dirty="0"/>
              <a:t> </a:t>
            </a:r>
            <a:r>
              <a:rPr lang="ru-RU" b="1" dirty="0" err="1"/>
              <a:t>квiтками</a:t>
            </a:r>
            <a:r>
              <a:rPr lang="ru-RU" b="1" dirty="0"/>
              <a:t>, </a:t>
            </a:r>
            <a:r>
              <a:rPr lang="ru-RU" b="1" dirty="0" err="1"/>
              <a:t>кiнцi</a:t>
            </a:r>
            <a:r>
              <a:rPr lang="ru-RU" b="1" dirty="0"/>
              <a:t> у </a:t>
            </a:r>
            <a:r>
              <a:rPr lang="ru-RU" b="1" dirty="0" err="1"/>
              <a:t>ленти</a:t>
            </a:r>
            <a:r>
              <a:rPr lang="ru-RU" b="1" dirty="0"/>
              <a:t> аж геть </a:t>
            </a:r>
            <a:r>
              <a:rPr lang="ru-RU" b="1" dirty="0" err="1" smtClean="0"/>
              <a:t>пороспуска</a:t>
            </a:r>
            <a:r>
              <a:rPr lang="ru-RU" b="1" dirty="0" smtClean="0"/>
              <a:t>…» 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4680" y="4084611"/>
            <a:ext cx="2713466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/>
              <a:t>«Сорочка на </a:t>
            </a:r>
            <a:r>
              <a:rPr lang="ru-RU" b="1" dirty="0" err="1"/>
              <a:t>нiй</a:t>
            </a:r>
            <a:r>
              <a:rPr lang="ru-RU" b="1" dirty="0"/>
              <a:t> </a:t>
            </a:r>
            <a:r>
              <a:rPr lang="ru-RU" b="1" dirty="0" err="1"/>
              <a:t>бiленька</a:t>
            </a:r>
            <a:r>
              <a:rPr lang="ru-RU" b="1" dirty="0"/>
              <a:t>, тоненька, сама пряла i </a:t>
            </a:r>
            <a:r>
              <a:rPr lang="ru-RU" b="1" dirty="0" err="1"/>
              <a:t>пишнiї</a:t>
            </a:r>
            <a:r>
              <a:rPr lang="ru-RU" b="1" dirty="0"/>
              <a:t> рукава сама </a:t>
            </a:r>
            <a:r>
              <a:rPr lang="ru-RU" b="1" dirty="0" err="1"/>
              <a:t>вишивала</a:t>
            </a:r>
            <a:r>
              <a:rPr lang="ru-RU" b="1" dirty="0"/>
              <a:t> </a:t>
            </a:r>
            <a:r>
              <a:rPr lang="ru-RU" b="1" dirty="0" err="1"/>
              <a:t>червоними</a:t>
            </a:r>
            <a:r>
              <a:rPr lang="ru-RU" b="1" dirty="0"/>
              <a:t> нитками.»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84168" y="3392114"/>
            <a:ext cx="2852952" cy="28623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/>
              <a:t>«От </a:t>
            </a:r>
            <a:r>
              <a:rPr lang="ru-RU" b="1" dirty="0" err="1"/>
              <a:t>така</a:t>
            </a:r>
            <a:r>
              <a:rPr lang="ru-RU" b="1" dirty="0"/>
              <a:t> як </a:t>
            </a:r>
            <a:r>
              <a:rPr lang="ru-RU" b="1" dirty="0" err="1"/>
              <a:t>вийде</a:t>
            </a:r>
            <a:r>
              <a:rPr lang="ru-RU" b="1" dirty="0"/>
              <a:t>, то що i твоя панночка! </a:t>
            </a:r>
            <a:r>
              <a:rPr lang="ru-RU" b="1" dirty="0" err="1"/>
              <a:t>Iде</a:t>
            </a:r>
            <a:r>
              <a:rPr lang="ru-RU" b="1" dirty="0"/>
              <a:t>, як </a:t>
            </a:r>
            <a:r>
              <a:rPr lang="ru-RU" b="1" dirty="0" err="1"/>
              <a:t>павичка</a:t>
            </a:r>
            <a:r>
              <a:rPr lang="ru-RU" b="1" dirty="0"/>
              <a:t>, не дуже по </a:t>
            </a:r>
            <a:r>
              <a:rPr lang="ru-RU" b="1" dirty="0" err="1"/>
              <a:t>усiм</a:t>
            </a:r>
            <a:r>
              <a:rPr lang="ru-RU" b="1" dirty="0"/>
              <a:t> </a:t>
            </a:r>
            <a:r>
              <a:rPr lang="ru-RU" b="1" dirty="0" err="1"/>
              <a:t>усюдам</a:t>
            </a:r>
            <a:r>
              <a:rPr lang="ru-RU" b="1" dirty="0"/>
              <a:t> </a:t>
            </a:r>
            <a:r>
              <a:rPr lang="ru-RU" b="1" dirty="0" err="1"/>
              <a:t>розгляда</a:t>
            </a:r>
            <a:r>
              <a:rPr lang="ru-RU" b="1" dirty="0"/>
              <a:t>, а </a:t>
            </a:r>
            <a:r>
              <a:rPr lang="ru-RU" b="1" dirty="0" err="1"/>
              <a:t>тiльки</a:t>
            </a:r>
            <a:r>
              <a:rPr lang="ru-RU" b="1" dirty="0"/>
              <a:t> дивиться пiд ноги. Коли з старшим себе </a:t>
            </a:r>
            <a:r>
              <a:rPr lang="ru-RU" b="1" dirty="0" err="1"/>
              <a:t>зострiлась</a:t>
            </a:r>
            <a:r>
              <a:rPr lang="ru-RU" b="1" dirty="0"/>
              <a:t>, зараз низенько </a:t>
            </a:r>
            <a:r>
              <a:rPr lang="ru-RU" b="1" dirty="0" err="1"/>
              <a:t>вклонилась</a:t>
            </a:r>
            <a:r>
              <a:rPr lang="ru-RU" b="1" dirty="0"/>
              <a:t> та й </a:t>
            </a:r>
            <a:r>
              <a:rPr lang="ru-RU" b="1" dirty="0" err="1"/>
              <a:t>каже</a:t>
            </a:r>
            <a:r>
              <a:rPr lang="ru-RU" b="1" dirty="0"/>
              <a:t>: "</a:t>
            </a:r>
            <a:r>
              <a:rPr lang="ru-RU" b="1" dirty="0" err="1"/>
              <a:t>Здрастуйте</a:t>
            </a:r>
            <a:r>
              <a:rPr lang="ru-RU" b="1" dirty="0"/>
              <a:t>, дядюшка!" або: "</a:t>
            </a:r>
            <a:r>
              <a:rPr lang="ru-RU" b="1" dirty="0" err="1"/>
              <a:t>Здоровi</a:t>
            </a:r>
            <a:r>
              <a:rPr lang="ru-RU" b="1" dirty="0"/>
              <a:t>, </a:t>
            </a:r>
            <a:r>
              <a:rPr lang="ru-RU" b="1" dirty="0" err="1"/>
              <a:t>тiтусю</a:t>
            </a:r>
            <a:r>
              <a:rPr lang="ru-RU" b="1" dirty="0"/>
              <a:t>!" 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5792771"/>
            <a:ext cx="5840642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/>
              <a:t>"Будьте </a:t>
            </a:r>
            <a:r>
              <a:rPr lang="ru-RU" b="1" dirty="0" err="1"/>
              <a:t>ласкавi</a:t>
            </a:r>
            <a:r>
              <a:rPr lang="ru-RU" b="1" dirty="0"/>
              <a:t>, сестрички, голубочки, не </a:t>
            </a:r>
            <a:r>
              <a:rPr lang="ru-RU" b="1" dirty="0" err="1"/>
              <a:t>ходiте</a:t>
            </a:r>
            <a:r>
              <a:rPr lang="ru-RU" b="1" dirty="0"/>
              <a:t> на </a:t>
            </a:r>
            <a:r>
              <a:rPr lang="ru-RU" b="1" dirty="0" err="1"/>
              <a:t>теє</a:t>
            </a:r>
            <a:r>
              <a:rPr lang="ru-RU" b="1" dirty="0"/>
              <a:t> </a:t>
            </a:r>
            <a:r>
              <a:rPr lang="ru-RU" b="1" dirty="0" err="1"/>
              <a:t>проклятеє</a:t>
            </a:r>
            <a:r>
              <a:rPr lang="ru-RU" b="1" dirty="0"/>
              <a:t> </a:t>
            </a:r>
            <a:r>
              <a:rPr lang="ru-RU" b="1" dirty="0" err="1"/>
              <a:t>зборище</a:t>
            </a:r>
            <a:r>
              <a:rPr lang="ru-RU" b="1" dirty="0"/>
              <a:t>! Та </a:t>
            </a:r>
            <a:r>
              <a:rPr lang="ru-RU" b="1" dirty="0" err="1"/>
              <a:t>дивiться</a:t>
            </a:r>
            <a:r>
              <a:rPr lang="ru-RU" b="1" dirty="0"/>
              <a:t> ж i на мене: от я дома бiльш усiх вас напряду, чим ви </a:t>
            </a:r>
            <a:r>
              <a:rPr lang="ru-RU" b="1" dirty="0" err="1"/>
              <a:t>ходячи</a:t>
            </a:r>
            <a:r>
              <a:rPr lang="ru-RU" b="1" dirty="0"/>
              <a:t>". </a:t>
            </a:r>
          </a:p>
        </p:txBody>
      </p:sp>
    </p:spTree>
    <p:extLst>
      <p:ext uri="{BB962C8B-B14F-4D97-AF65-F5344CB8AC3E}">
        <p14:creationId xmlns:p14="http://schemas.microsoft.com/office/powerpoint/2010/main" val="4045696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4104456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/>
              <a:t>«На все село була і красива, і розумна, і </a:t>
            </a:r>
            <a:r>
              <a:rPr lang="ru-RU" b="1" dirty="0" err="1"/>
              <a:t>багата</a:t>
            </a:r>
            <a:r>
              <a:rPr lang="ru-RU" b="1" dirty="0"/>
              <a:t>, звичайна, та ще ж к тому тиха, і смирна, і </a:t>
            </a:r>
            <a:r>
              <a:rPr lang="ru-RU" b="1" dirty="0" err="1"/>
              <a:t>усякому</a:t>
            </a:r>
            <a:r>
              <a:rPr lang="ru-RU" b="1" dirty="0"/>
              <a:t> </a:t>
            </a:r>
            <a:r>
              <a:rPr lang="ru-RU" b="1" dirty="0" err="1"/>
              <a:t>покірна</a:t>
            </a:r>
            <a:r>
              <a:rPr lang="ru-RU" b="1" dirty="0"/>
              <a:t>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188640"/>
            <a:ext cx="457200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ru-RU" b="1" dirty="0"/>
              <a:t>Коли її </a:t>
            </a:r>
            <a:r>
              <a:rPr lang="ru-RU" b="1" dirty="0" err="1"/>
              <a:t>запрошували</a:t>
            </a:r>
            <a:r>
              <a:rPr lang="ru-RU" b="1" dirty="0"/>
              <a:t> до подруг на </a:t>
            </a:r>
            <a:r>
              <a:rPr lang="ru-RU" b="1" dirty="0" err="1"/>
              <a:t>весілля</a:t>
            </a:r>
            <a:r>
              <a:rPr lang="ru-RU" b="1" dirty="0"/>
              <a:t>, то була там не довго, а тільки </a:t>
            </a:r>
            <a:r>
              <a:rPr lang="ru-RU" b="1" dirty="0" err="1"/>
              <a:t>посидить</a:t>
            </a:r>
            <a:r>
              <a:rPr lang="ru-RU" b="1" dirty="0"/>
              <a:t>, </a:t>
            </a:r>
            <a:r>
              <a:rPr lang="ru-RU" b="1" dirty="0" err="1"/>
              <a:t>пообіда</a:t>
            </a:r>
            <a:r>
              <a:rPr lang="ru-RU" b="1" dirty="0"/>
              <a:t>, а як </a:t>
            </a:r>
            <a:r>
              <a:rPr lang="ru-RU" b="1" dirty="0" err="1"/>
              <a:t>виведуть</a:t>
            </a:r>
            <a:r>
              <a:rPr lang="ru-RU" b="1" dirty="0"/>
              <a:t> </a:t>
            </a:r>
            <a:r>
              <a:rPr lang="ru-RU" b="1" dirty="0" err="1"/>
              <a:t>молодих</a:t>
            </a:r>
            <a:r>
              <a:rPr lang="ru-RU" b="1" dirty="0"/>
              <a:t> </a:t>
            </a:r>
            <a:r>
              <a:rPr lang="ru-RU" b="1" dirty="0" err="1"/>
              <a:t>надвір</a:t>
            </a:r>
            <a:r>
              <a:rPr lang="ru-RU" b="1" dirty="0"/>
              <a:t> </a:t>
            </a:r>
            <a:r>
              <a:rPr lang="ru-RU" b="1" dirty="0" err="1"/>
              <a:t>танцювати</a:t>
            </a:r>
            <a:r>
              <a:rPr lang="ru-RU" b="1" dirty="0"/>
              <a:t>, то вона </a:t>
            </a:r>
            <a:r>
              <a:rPr lang="ru-RU" b="1" dirty="0" err="1"/>
              <a:t>мерщій</a:t>
            </a:r>
            <a:r>
              <a:rPr lang="ru-RU" b="1" dirty="0"/>
              <a:t> додому.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213008"/>
            <a:ext cx="4104456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/>
              <a:t>« </a:t>
            </a:r>
            <a:r>
              <a:rPr lang="ru-RU" b="1" dirty="0" err="1"/>
              <a:t>Уранцi</a:t>
            </a:r>
            <a:r>
              <a:rPr lang="ru-RU" b="1" dirty="0"/>
              <a:t> </a:t>
            </a:r>
            <a:r>
              <a:rPr lang="ru-RU" b="1" dirty="0" err="1"/>
              <a:t>вирядилась</a:t>
            </a:r>
            <a:r>
              <a:rPr lang="ru-RU" b="1" dirty="0"/>
              <a:t> </a:t>
            </a:r>
            <a:r>
              <a:rPr lang="ru-RU" b="1" dirty="0" err="1"/>
              <a:t>щонайкраще</a:t>
            </a:r>
            <a:r>
              <a:rPr lang="ru-RU" b="1" dirty="0"/>
              <a:t>: поплела коси у </a:t>
            </a:r>
            <a:r>
              <a:rPr lang="ru-RU" b="1" dirty="0" err="1"/>
              <a:t>самi</a:t>
            </a:r>
            <a:r>
              <a:rPr lang="ru-RU" b="1" dirty="0"/>
              <a:t> </a:t>
            </a:r>
            <a:r>
              <a:rPr lang="ru-RU" b="1" dirty="0" err="1"/>
              <a:t>мiленькi</a:t>
            </a:r>
            <a:r>
              <a:rPr lang="ru-RU" b="1" dirty="0"/>
              <a:t> </a:t>
            </a:r>
            <a:r>
              <a:rPr lang="ru-RU" b="1" dirty="0" err="1"/>
              <a:t>дрiбушки</a:t>
            </a:r>
            <a:r>
              <a:rPr lang="ru-RU" b="1" dirty="0"/>
              <a:t> i </a:t>
            </a:r>
            <a:r>
              <a:rPr lang="ru-RU" b="1" dirty="0" err="1"/>
              <a:t>вiнком</a:t>
            </a:r>
            <a:r>
              <a:rPr lang="ru-RU" b="1" dirty="0"/>
              <a:t> на голову </a:t>
            </a:r>
            <a:r>
              <a:rPr lang="ru-RU" b="1" dirty="0" err="1"/>
              <a:t>поклала</a:t>
            </a:r>
            <a:r>
              <a:rPr lang="ru-RU" b="1" dirty="0"/>
              <a:t>, </a:t>
            </a:r>
            <a:r>
              <a:rPr lang="ru-RU" b="1" dirty="0" err="1"/>
              <a:t>пов'язала</a:t>
            </a:r>
            <a:r>
              <a:rPr lang="ru-RU" b="1" dirty="0"/>
              <a:t>, </a:t>
            </a:r>
            <a:r>
              <a:rPr lang="ru-RU" b="1" dirty="0" err="1"/>
              <a:t>якi</a:t>
            </a:r>
            <a:r>
              <a:rPr lang="ru-RU" b="1" dirty="0"/>
              <a:t> були </a:t>
            </a:r>
            <a:r>
              <a:rPr lang="ru-RU" b="1" dirty="0" err="1"/>
              <a:t>луччi</a:t>
            </a:r>
            <a:r>
              <a:rPr lang="ru-RU" b="1" dirty="0"/>
              <a:t>, </a:t>
            </a:r>
            <a:r>
              <a:rPr lang="ru-RU" b="1" dirty="0" err="1"/>
              <a:t>скиндячки</a:t>
            </a:r>
            <a:r>
              <a:rPr lang="ru-RU" b="1" dirty="0"/>
              <a:t>, а </a:t>
            </a:r>
            <a:r>
              <a:rPr lang="ru-RU" b="1" dirty="0" err="1"/>
              <a:t>зверх</a:t>
            </a:r>
            <a:r>
              <a:rPr lang="ru-RU" b="1" dirty="0"/>
              <a:t> усiх положила </a:t>
            </a:r>
            <a:r>
              <a:rPr lang="ru-RU" b="1" dirty="0" err="1"/>
              <a:t>червону</a:t>
            </a:r>
            <a:r>
              <a:rPr lang="ru-RU" b="1" dirty="0"/>
              <a:t> й </a:t>
            </a:r>
            <a:r>
              <a:rPr lang="ru-RU" b="1" dirty="0" err="1"/>
              <a:t>квiточками</a:t>
            </a:r>
            <a:r>
              <a:rPr lang="ru-RU" b="1" dirty="0"/>
              <a:t> </a:t>
            </a:r>
            <a:r>
              <a:rPr lang="ru-RU" b="1" dirty="0" err="1"/>
              <a:t>заквiтчалась</a:t>
            </a:r>
            <a:r>
              <a:rPr lang="ru-RU" b="1" dirty="0"/>
              <a:t>.»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140968"/>
            <a:ext cx="4104456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 Black" pitchFamily="34" charset="0"/>
              </a:rPr>
              <a:t>«Багато </a:t>
            </a:r>
            <a:r>
              <a:rPr lang="ru-RU" b="1" dirty="0" err="1">
                <a:latin typeface="Arial Black" pitchFamily="34" charset="0"/>
              </a:rPr>
              <a:t>розказувати</a:t>
            </a:r>
            <a:r>
              <a:rPr lang="ru-RU" b="1" dirty="0">
                <a:latin typeface="Arial Black" pitchFamily="34" charset="0"/>
              </a:rPr>
              <a:t>, що там Василь з </a:t>
            </a:r>
            <a:r>
              <a:rPr lang="ru-RU" b="1" dirty="0" err="1">
                <a:latin typeface="Arial Black" pitchFamily="34" charset="0"/>
              </a:rPr>
              <a:t>Марусею</a:t>
            </a:r>
            <a:r>
              <a:rPr lang="ru-RU" b="1" dirty="0">
                <a:latin typeface="Arial Black" pitchFamily="34" charset="0"/>
              </a:rPr>
              <a:t> </a:t>
            </a:r>
            <a:r>
              <a:rPr lang="ru-RU" b="1" dirty="0" err="1">
                <a:latin typeface="Arial Black" pitchFamily="34" charset="0"/>
              </a:rPr>
              <a:t>розмовляли</a:t>
            </a:r>
            <a:r>
              <a:rPr lang="ru-RU" b="1" dirty="0">
                <a:latin typeface="Arial Black" pitchFamily="34" charset="0"/>
              </a:rPr>
              <a:t>; </a:t>
            </a:r>
            <a:r>
              <a:rPr lang="ru-RU" b="1" dirty="0" err="1">
                <a:latin typeface="Arial Black" pitchFamily="34" charset="0"/>
              </a:rPr>
              <a:t>забули</a:t>
            </a:r>
            <a:r>
              <a:rPr lang="ru-RU" b="1" dirty="0">
                <a:latin typeface="Arial Black" pitchFamily="34" charset="0"/>
              </a:rPr>
              <a:t> про увесь </a:t>
            </a:r>
            <a:r>
              <a:rPr lang="ru-RU" b="1" dirty="0" err="1">
                <a:latin typeface="Arial Black" pitchFamily="34" charset="0"/>
              </a:rPr>
              <a:t>свiт</a:t>
            </a:r>
            <a:r>
              <a:rPr lang="ru-RU" b="1" dirty="0">
                <a:latin typeface="Arial Black" pitchFamily="34" charset="0"/>
              </a:rPr>
              <a:t>, i де вони є, i що кругом них, i якби не гукнула ще </a:t>
            </a:r>
            <a:r>
              <a:rPr lang="ru-RU" b="1" dirty="0" err="1">
                <a:latin typeface="Arial Black" pitchFamily="34" charset="0"/>
              </a:rPr>
              <a:t>здалека</a:t>
            </a:r>
            <a:r>
              <a:rPr lang="ru-RU" b="1" dirty="0">
                <a:latin typeface="Arial Black" pitchFamily="34" charset="0"/>
              </a:rPr>
              <a:t> на них Олена, то б, </a:t>
            </a:r>
            <a:r>
              <a:rPr lang="ru-RU" b="1" dirty="0" err="1">
                <a:latin typeface="Arial Black" pitchFamily="34" charset="0"/>
              </a:rPr>
              <a:t>пiдкравшись</a:t>
            </a:r>
            <a:r>
              <a:rPr lang="ru-RU" b="1" dirty="0">
                <a:latin typeface="Arial Black" pitchFamily="34" charset="0"/>
              </a:rPr>
              <a:t> тихенько, </a:t>
            </a:r>
            <a:r>
              <a:rPr lang="ru-RU" b="1" dirty="0" err="1">
                <a:latin typeface="Arial Black" pitchFamily="34" charset="0"/>
              </a:rPr>
              <a:t>бачила</a:t>
            </a:r>
            <a:r>
              <a:rPr lang="ru-RU" b="1" dirty="0">
                <a:latin typeface="Arial Black" pitchFamily="34" charset="0"/>
              </a:rPr>
              <a:t> б усе, як вони </a:t>
            </a:r>
            <a:r>
              <a:rPr lang="ru-RU" b="1" dirty="0" err="1">
                <a:latin typeface="Arial Black" pitchFamily="34" charset="0"/>
              </a:rPr>
              <a:t>поговорять-поговорять</a:t>
            </a:r>
            <a:r>
              <a:rPr lang="ru-RU" b="1" dirty="0">
                <a:latin typeface="Arial Black" pitchFamily="34" charset="0"/>
              </a:rPr>
              <a:t> та й знову </a:t>
            </a:r>
            <a:r>
              <a:rPr lang="ru-RU" b="1" dirty="0" err="1">
                <a:latin typeface="Arial Black" pitchFamily="34" charset="0"/>
              </a:rPr>
              <a:t>цiлуються</a:t>
            </a:r>
            <a:r>
              <a:rPr lang="ru-RU" b="1" dirty="0">
                <a:latin typeface="Arial Black" pitchFamily="34" charset="0"/>
              </a:rPr>
              <a:t>.»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" t="3003" r="4219" b="2608"/>
          <a:stretch/>
        </p:blipFill>
        <p:spPr bwMode="auto">
          <a:xfrm>
            <a:off x="4499992" y="1556792"/>
            <a:ext cx="439248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978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4176464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/>
              <a:t>«Старшим боярином був з города парубок, </a:t>
            </a:r>
            <a:r>
              <a:rPr lang="ru-RU" b="1" dirty="0" err="1"/>
              <a:t>свитник</a:t>
            </a:r>
            <a:r>
              <a:rPr lang="ru-RU" b="1" dirty="0"/>
              <a:t> Василь. Хлопець </a:t>
            </a:r>
            <a:r>
              <a:rPr lang="ru-RU" b="1" dirty="0" err="1"/>
              <a:t>гарний</a:t>
            </a:r>
            <a:r>
              <a:rPr lang="ru-RU" b="1" dirty="0"/>
              <a:t>, </a:t>
            </a:r>
            <a:r>
              <a:rPr lang="ru-RU" b="1" dirty="0" err="1"/>
              <a:t>русявий</a:t>
            </a:r>
            <a:r>
              <a:rPr lang="ru-RU" b="1" dirty="0"/>
              <a:t>, чисто </a:t>
            </a:r>
            <a:r>
              <a:rPr lang="ru-RU" b="1" dirty="0" err="1"/>
              <a:t>пiдголений</a:t>
            </a:r>
            <a:r>
              <a:rPr lang="ru-RU" b="1" dirty="0"/>
              <a:t>; чуб </a:t>
            </a:r>
            <a:r>
              <a:rPr lang="ru-RU" b="1" dirty="0" err="1"/>
              <a:t>чепурний</a:t>
            </a:r>
            <a:r>
              <a:rPr lang="ru-RU" b="1" dirty="0"/>
              <a:t>, </a:t>
            </a:r>
            <a:r>
              <a:rPr lang="ru-RU" b="1" dirty="0" err="1"/>
              <a:t>уси</a:t>
            </a:r>
            <a:r>
              <a:rPr lang="ru-RU" b="1" dirty="0"/>
              <a:t> </a:t>
            </a:r>
            <a:r>
              <a:rPr lang="ru-RU" b="1" dirty="0" err="1"/>
              <a:t>козацькi</a:t>
            </a:r>
            <a:r>
              <a:rPr lang="ru-RU" b="1" dirty="0"/>
              <a:t>, </a:t>
            </a:r>
            <a:r>
              <a:rPr lang="ru-RU" b="1" dirty="0" err="1"/>
              <a:t>очi</a:t>
            </a:r>
            <a:r>
              <a:rPr lang="ru-RU" b="1" dirty="0"/>
              <a:t> </a:t>
            </a:r>
            <a:r>
              <a:rPr lang="ru-RU" b="1" dirty="0" err="1"/>
              <a:t>веселенькi</a:t>
            </a:r>
            <a:r>
              <a:rPr lang="ru-RU" b="1" dirty="0"/>
              <a:t>, як </a:t>
            </a:r>
            <a:r>
              <a:rPr lang="ru-RU" b="1" dirty="0" err="1"/>
              <a:t>зiрочки</a:t>
            </a:r>
            <a:r>
              <a:rPr lang="ru-RU" b="1" dirty="0"/>
              <a:t>; на виду </a:t>
            </a:r>
            <a:r>
              <a:rPr lang="ru-RU" b="1" dirty="0" err="1"/>
              <a:t>рум'яний</a:t>
            </a:r>
            <a:r>
              <a:rPr lang="ru-RU" b="1" dirty="0"/>
              <a:t>, </a:t>
            </a:r>
            <a:r>
              <a:rPr lang="ru-RU" b="1" dirty="0" err="1"/>
              <a:t>моторний</a:t>
            </a:r>
            <a:r>
              <a:rPr lang="ru-RU" b="1" dirty="0"/>
              <a:t>, </a:t>
            </a:r>
            <a:r>
              <a:rPr lang="ru-RU" b="1" dirty="0" err="1"/>
              <a:t>звичайний</a:t>
            </a:r>
            <a:r>
              <a:rPr lang="ru-RU" b="1" dirty="0"/>
              <a:t>;…»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304377"/>
            <a:ext cx="4176464" cy="369331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 Black" pitchFamily="34" charset="0"/>
              </a:rPr>
              <a:t>«А Василь теж став як </a:t>
            </a:r>
            <a:r>
              <a:rPr lang="ru-RU" b="1" dirty="0" err="1">
                <a:latin typeface="Arial Black" pitchFamily="34" charset="0"/>
              </a:rPr>
              <a:t>укопаний</a:t>
            </a:r>
            <a:r>
              <a:rPr lang="ru-RU" b="1" dirty="0">
                <a:latin typeface="Arial Black" pitchFamily="34" charset="0"/>
              </a:rPr>
              <a:t> i не </a:t>
            </a:r>
            <a:r>
              <a:rPr lang="ru-RU" b="1" dirty="0" err="1">
                <a:latin typeface="Arial Black" pitchFamily="34" charset="0"/>
              </a:rPr>
              <a:t>зна</a:t>
            </a:r>
            <a:r>
              <a:rPr lang="ru-RU" b="1" dirty="0">
                <a:latin typeface="Arial Black" pitchFamily="34" charset="0"/>
              </a:rPr>
              <a:t> бiльш, що й </a:t>
            </a:r>
            <a:r>
              <a:rPr lang="ru-RU" b="1" dirty="0" err="1">
                <a:latin typeface="Arial Black" pitchFamily="34" charset="0"/>
              </a:rPr>
              <a:t>казати</a:t>
            </a:r>
            <a:r>
              <a:rPr lang="ru-RU" b="1" dirty="0">
                <a:latin typeface="Arial Black" pitchFamily="34" charset="0"/>
              </a:rPr>
              <a:t>. На </a:t>
            </a:r>
            <a:r>
              <a:rPr lang="ru-RU" b="1" dirty="0" err="1">
                <a:latin typeface="Arial Black" pitchFamily="34" charset="0"/>
              </a:rPr>
              <a:t>думцi</a:t>
            </a:r>
            <a:r>
              <a:rPr lang="ru-RU" b="1" dirty="0">
                <a:latin typeface="Arial Black" pitchFamily="34" charset="0"/>
              </a:rPr>
              <a:t> б то й багато </a:t>
            </a:r>
            <a:r>
              <a:rPr lang="ru-RU" b="1" dirty="0" err="1">
                <a:latin typeface="Arial Black" pitchFamily="34" charset="0"/>
              </a:rPr>
              <a:t>дечого</a:t>
            </a:r>
            <a:r>
              <a:rPr lang="ru-RU" b="1" dirty="0">
                <a:latin typeface="Arial Black" pitchFamily="34" charset="0"/>
              </a:rPr>
              <a:t> є, так </a:t>
            </a:r>
            <a:r>
              <a:rPr lang="ru-RU" b="1" dirty="0" err="1">
                <a:latin typeface="Arial Black" pitchFamily="34" charset="0"/>
              </a:rPr>
              <a:t>язик</a:t>
            </a:r>
            <a:r>
              <a:rPr lang="ru-RU" b="1" dirty="0">
                <a:latin typeface="Arial Black" pitchFamily="34" charset="0"/>
              </a:rPr>
              <a:t> не слуха, не </a:t>
            </a:r>
            <a:r>
              <a:rPr lang="ru-RU" b="1" dirty="0" err="1">
                <a:latin typeface="Arial Black" pitchFamily="34" charset="0"/>
              </a:rPr>
              <a:t>пошевельнеш</a:t>
            </a:r>
            <a:r>
              <a:rPr lang="ru-RU" b="1" dirty="0">
                <a:latin typeface="Arial Black" pitchFamily="34" charset="0"/>
              </a:rPr>
              <a:t> його; а тут ще, на </a:t>
            </a:r>
            <a:r>
              <a:rPr lang="ru-RU" b="1" dirty="0" err="1">
                <a:latin typeface="Arial Black" pitchFamily="34" charset="0"/>
              </a:rPr>
              <a:t>бiду</a:t>
            </a:r>
            <a:r>
              <a:rPr lang="ru-RU" b="1" dirty="0">
                <a:latin typeface="Arial Black" pitchFamily="34" charset="0"/>
              </a:rPr>
              <a:t>, </a:t>
            </a:r>
            <a:r>
              <a:rPr lang="ru-RU" b="1" dirty="0" err="1">
                <a:latin typeface="Arial Black" pitchFamily="34" charset="0"/>
              </a:rPr>
              <a:t>пiдслухав</a:t>
            </a:r>
            <a:r>
              <a:rPr lang="ru-RU" b="1" dirty="0">
                <a:latin typeface="Arial Black" pitchFamily="34" charset="0"/>
              </a:rPr>
              <a:t>, що Маруся об комусь вже дума i що йому </a:t>
            </a:r>
            <a:r>
              <a:rPr lang="ru-RU" b="1" dirty="0" err="1">
                <a:latin typeface="Arial Black" pitchFamily="34" charset="0"/>
              </a:rPr>
              <a:t>нiчого</a:t>
            </a:r>
            <a:r>
              <a:rPr lang="ru-RU" b="1" dirty="0">
                <a:latin typeface="Arial Black" pitchFamily="34" charset="0"/>
              </a:rPr>
              <a:t> тут </a:t>
            </a:r>
            <a:r>
              <a:rPr lang="ru-RU" b="1" dirty="0" err="1">
                <a:latin typeface="Arial Black" pitchFamily="34" charset="0"/>
              </a:rPr>
              <a:t>убиватися</a:t>
            </a:r>
            <a:r>
              <a:rPr lang="ru-RU" b="1" dirty="0">
                <a:latin typeface="Arial Black" pitchFamily="34" charset="0"/>
              </a:rPr>
              <a:t>, а тут ще Олена </a:t>
            </a:r>
            <a:r>
              <a:rPr lang="ru-RU" b="1" dirty="0" err="1">
                <a:latin typeface="Arial Black" pitchFamily="34" charset="0"/>
              </a:rPr>
              <a:t>збила</a:t>
            </a:r>
            <a:r>
              <a:rPr lang="ru-RU" b="1" dirty="0">
                <a:latin typeface="Arial Black" pitchFamily="34" charset="0"/>
              </a:rPr>
              <a:t> його з толку... От i стоять вони </a:t>
            </a:r>
            <a:r>
              <a:rPr lang="ru-RU" b="1" dirty="0" err="1">
                <a:latin typeface="Arial Black" pitchFamily="34" charset="0"/>
              </a:rPr>
              <a:t>обоє</a:t>
            </a:r>
            <a:r>
              <a:rPr lang="ru-RU" b="1" dirty="0">
                <a:latin typeface="Arial Black" pitchFamily="34" charset="0"/>
              </a:rPr>
              <a:t>, </a:t>
            </a:r>
            <a:r>
              <a:rPr lang="ru-RU" b="1" dirty="0" err="1">
                <a:latin typeface="Arial Black" pitchFamily="34" charset="0"/>
              </a:rPr>
              <a:t>сердешнi</a:t>
            </a:r>
            <a:r>
              <a:rPr lang="ru-RU" b="1" dirty="0">
                <a:latin typeface="Arial Black" pitchFamily="34" charset="0"/>
              </a:rPr>
              <a:t>, i не </a:t>
            </a:r>
            <a:r>
              <a:rPr lang="ru-RU" b="1" dirty="0" err="1">
                <a:latin typeface="Arial Black" pitchFamily="34" charset="0"/>
              </a:rPr>
              <a:t>знають</a:t>
            </a:r>
            <a:r>
              <a:rPr lang="ru-RU" b="1" dirty="0">
                <a:latin typeface="Arial Black" pitchFamily="34" charset="0"/>
              </a:rPr>
              <a:t>, на яку </a:t>
            </a:r>
            <a:r>
              <a:rPr lang="ru-RU" b="1" dirty="0" err="1">
                <a:latin typeface="Arial Black" pitchFamily="34" charset="0"/>
              </a:rPr>
              <a:t>ступити</a:t>
            </a:r>
            <a:r>
              <a:rPr lang="ru-RU" b="1" dirty="0">
                <a:latin typeface="Arial Black" pitchFamily="34" charset="0"/>
              </a:rPr>
              <a:t>, i чи йти їм куди, чи що робити?»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" t="1953" r="3164" b="3224"/>
          <a:stretch/>
        </p:blipFill>
        <p:spPr bwMode="auto">
          <a:xfrm>
            <a:off x="4768577" y="260648"/>
            <a:ext cx="4069080" cy="576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171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704" y="1844824"/>
            <a:ext cx="5184576" cy="31700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Експозиція:</a:t>
            </a:r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2000" b="1" dirty="0">
                <a:solidFill>
                  <a:prstClr val="black"/>
                </a:solidFill>
              </a:rPr>
              <a:t>автор </a:t>
            </a:r>
            <a:r>
              <a:rPr lang="ru-RU" sz="2000" b="1" dirty="0" err="1">
                <a:solidFill>
                  <a:prstClr val="black"/>
                </a:solidFill>
              </a:rPr>
              <a:t>знайомить</a:t>
            </a:r>
            <a:r>
              <a:rPr lang="ru-RU" sz="2000" b="1" dirty="0">
                <a:solidFill>
                  <a:prstClr val="black"/>
                </a:solidFill>
              </a:rPr>
              <a:t> читачів з </a:t>
            </a:r>
            <a:r>
              <a:rPr lang="ru-RU" sz="2000" b="1" dirty="0" smtClean="0">
                <a:solidFill>
                  <a:prstClr val="black"/>
                </a:solidFill>
              </a:rPr>
              <a:t>Наумом </a:t>
            </a:r>
            <a:r>
              <a:rPr lang="ru-RU" sz="2000" b="1" dirty="0">
                <a:solidFill>
                  <a:prstClr val="black"/>
                </a:solidFill>
              </a:rPr>
              <a:t>Дротом — </a:t>
            </a:r>
            <a:r>
              <a:rPr lang="ru-RU" sz="2000" b="1" dirty="0" err="1">
                <a:solidFill>
                  <a:prstClr val="black"/>
                </a:solidFill>
              </a:rPr>
              <a:t>богобоязливим</a:t>
            </a:r>
            <a:r>
              <a:rPr lang="ru-RU" sz="2000" b="1" dirty="0">
                <a:solidFill>
                  <a:prstClr val="black"/>
                </a:solidFill>
              </a:rPr>
              <a:t> і </a:t>
            </a:r>
            <a:r>
              <a:rPr lang="ru-RU" sz="2000" b="1" dirty="0" err="1">
                <a:solidFill>
                  <a:prstClr val="black"/>
                </a:solidFill>
              </a:rPr>
              <a:t>працьовитим</a:t>
            </a:r>
            <a:r>
              <a:rPr lang="ru-RU" sz="2000" b="1" dirty="0">
                <a:solidFill>
                  <a:prstClr val="black"/>
                </a:solidFill>
              </a:rPr>
              <a:t> селянином. Такою ж </a:t>
            </a:r>
            <a:r>
              <a:rPr lang="ru-RU" sz="2000" b="1" dirty="0" smtClean="0">
                <a:solidFill>
                  <a:prstClr val="black"/>
                </a:solidFill>
              </a:rPr>
              <a:t>доброю </a:t>
            </a:r>
            <a:r>
              <a:rPr lang="ru-RU" sz="2000" b="1" dirty="0">
                <a:solidFill>
                  <a:prstClr val="black"/>
                </a:solidFill>
              </a:rPr>
              <a:t>та </a:t>
            </a:r>
            <a:r>
              <a:rPr lang="ru-RU" sz="2000" b="1" dirty="0" err="1">
                <a:solidFill>
                  <a:prstClr val="black"/>
                </a:solidFill>
              </a:rPr>
              <a:t>хазяйновитою</a:t>
            </a:r>
            <a:r>
              <a:rPr lang="ru-RU" sz="2000" b="1" dirty="0">
                <a:solidFill>
                  <a:prstClr val="black"/>
                </a:solidFill>
              </a:rPr>
              <a:t> була його дружина Настя. Те, що Господь не </a:t>
            </a:r>
            <a:r>
              <a:rPr lang="ru-RU" sz="2000" b="1" dirty="0" smtClean="0">
                <a:solidFill>
                  <a:prstClr val="black"/>
                </a:solidFill>
              </a:rPr>
              <a:t>давав </a:t>
            </a:r>
            <a:r>
              <a:rPr lang="ru-RU" sz="2000" b="1" dirty="0">
                <a:solidFill>
                  <a:prstClr val="black"/>
                </a:solidFill>
              </a:rPr>
              <a:t>їм дітей, </a:t>
            </a:r>
            <a:r>
              <a:rPr lang="ru-RU" sz="2000" b="1" dirty="0" err="1">
                <a:solidFill>
                  <a:prstClr val="black"/>
                </a:solidFill>
              </a:rPr>
              <a:t>подружжя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сприймало</a:t>
            </a:r>
            <a:r>
              <a:rPr lang="ru-RU" sz="2000" b="1" dirty="0">
                <a:solidFill>
                  <a:prstClr val="black"/>
                </a:solidFill>
              </a:rPr>
              <a:t> як волю </a:t>
            </a:r>
            <a:r>
              <a:rPr lang="ru-RU" sz="2000" b="1" dirty="0" err="1">
                <a:solidFill>
                  <a:prstClr val="black"/>
                </a:solidFill>
              </a:rPr>
              <a:t>Божу</a:t>
            </a:r>
            <a:r>
              <a:rPr lang="ru-RU" sz="2000" b="1" dirty="0">
                <a:solidFill>
                  <a:prstClr val="black"/>
                </a:solidFill>
              </a:rPr>
              <a:t>. Коли ж народилася </a:t>
            </a:r>
            <a:r>
              <a:rPr lang="ru-RU" sz="2000" b="1" dirty="0" err="1" smtClean="0">
                <a:solidFill>
                  <a:prstClr val="black"/>
                </a:solidFill>
              </a:rPr>
              <a:t>донька</a:t>
            </a:r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2000" b="1" dirty="0">
                <a:solidFill>
                  <a:prstClr val="black"/>
                </a:solidFill>
              </a:rPr>
              <a:t>Маруся, </a:t>
            </a:r>
            <a:r>
              <a:rPr lang="ru-RU" sz="2000" b="1" dirty="0" err="1">
                <a:solidFill>
                  <a:prstClr val="black"/>
                </a:solidFill>
              </a:rPr>
              <a:t>батьківській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радості</a:t>
            </a:r>
            <a:r>
              <a:rPr lang="ru-RU" sz="2000" b="1" dirty="0">
                <a:solidFill>
                  <a:prstClr val="black"/>
                </a:solidFill>
              </a:rPr>
              <a:t> не було меж. Дівчина росла </a:t>
            </a:r>
            <a:r>
              <a:rPr lang="ru-RU" sz="2000" b="1" dirty="0" smtClean="0">
                <a:solidFill>
                  <a:prstClr val="black"/>
                </a:solidFill>
              </a:rPr>
              <a:t>скромною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шанобливою</a:t>
            </a:r>
            <a:r>
              <a:rPr lang="ru-RU" sz="2000" b="1" dirty="0">
                <a:solidFill>
                  <a:prstClr val="black"/>
                </a:solidFill>
              </a:rPr>
              <a:t>, красивою і </a:t>
            </a:r>
            <a:r>
              <a:rPr lang="ru-RU" sz="2000" b="1" dirty="0" err="1">
                <a:solidFill>
                  <a:prstClr val="black"/>
                </a:solidFill>
              </a:rPr>
              <a:t>працьовитою</a:t>
            </a:r>
            <a:r>
              <a:rPr lang="ru-RU" sz="2000" b="1" dirty="0">
                <a:solidFill>
                  <a:prstClr val="black"/>
                </a:solidFill>
              </a:rPr>
              <a:t> на радість батькам.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60648"/>
            <a:ext cx="8424936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prstClr val="black"/>
                </a:solidFill>
                <a:latin typeface="Arial Black" pitchFamily="34" charset="0"/>
              </a:rPr>
              <a:t>Повість має </a:t>
            </a:r>
            <a:r>
              <a:rPr lang="ru-RU" sz="2800" dirty="0" err="1">
                <a:solidFill>
                  <a:prstClr val="black"/>
                </a:solidFill>
                <a:latin typeface="Arial Black" pitchFamily="34" charset="0"/>
              </a:rPr>
              <a:t>однолінійний</a:t>
            </a:r>
            <a:r>
              <a:rPr lang="ru-RU" sz="2800" dirty="0">
                <a:solidFill>
                  <a:prstClr val="black"/>
                </a:solidFill>
                <a:latin typeface="Arial Black" pitchFamily="34" charset="0"/>
              </a:rPr>
              <a:t> сюжет, який розвивається протягом </a:t>
            </a:r>
            <a:r>
              <a:rPr lang="ru-RU" sz="2800" dirty="0" err="1" smtClean="0">
                <a:solidFill>
                  <a:prstClr val="black"/>
                </a:solidFill>
                <a:latin typeface="Arial Black" pitchFamily="34" charset="0"/>
              </a:rPr>
              <a:t>нетривалого</a:t>
            </a:r>
            <a:r>
              <a:rPr lang="ru-RU" sz="2800" dirty="0" smtClean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Arial Black" pitchFamily="34" charset="0"/>
              </a:rPr>
              <a:t>проміжку</a:t>
            </a:r>
            <a:r>
              <a:rPr lang="ru-RU" sz="2800" dirty="0">
                <a:solidFill>
                  <a:prstClr val="black"/>
                </a:solidFill>
                <a:latin typeface="Arial Black" pitchFamily="34" charset="0"/>
              </a:rPr>
              <a:t> часу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0960" y="5373216"/>
            <a:ext cx="5206320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Зав’язка:</a:t>
            </a:r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2000" b="1" dirty="0">
                <a:solidFill>
                  <a:prstClr val="black"/>
                </a:solidFill>
              </a:rPr>
              <a:t>н</a:t>
            </a:r>
            <a:r>
              <a:rPr lang="ru-RU" sz="2000" b="1" dirty="0" smtClean="0">
                <a:solidFill>
                  <a:prstClr val="black"/>
                </a:solidFill>
              </a:rPr>
              <a:t>а </a:t>
            </a:r>
            <a:r>
              <a:rPr lang="ru-RU" sz="2000" b="1" dirty="0" err="1">
                <a:solidFill>
                  <a:prstClr val="black"/>
                </a:solidFill>
              </a:rPr>
              <a:t>весіллі</a:t>
            </a:r>
            <a:r>
              <a:rPr lang="ru-RU" sz="2000" b="1" dirty="0">
                <a:solidFill>
                  <a:prstClr val="black"/>
                </a:solidFill>
              </a:rPr>
              <a:t> в подруги Маруся </a:t>
            </a:r>
            <a:r>
              <a:rPr lang="ru-RU" sz="2000" b="1" dirty="0" err="1">
                <a:solidFill>
                  <a:prstClr val="black"/>
                </a:solidFill>
              </a:rPr>
              <a:t>познайомилася</a:t>
            </a:r>
            <a:r>
              <a:rPr lang="ru-RU" sz="2000" b="1" dirty="0">
                <a:solidFill>
                  <a:prstClr val="black"/>
                </a:solidFill>
              </a:rPr>
              <a:t> із сиротою Василем, </a:t>
            </a:r>
            <a:r>
              <a:rPr lang="ru-RU" sz="2000" b="1" dirty="0" smtClean="0">
                <a:solidFill>
                  <a:prstClr val="black"/>
                </a:solidFill>
              </a:rPr>
              <a:t> який </a:t>
            </a:r>
            <a:r>
              <a:rPr lang="ru-RU" sz="2000" b="1" dirty="0">
                <a:solidFill>
                  <a:prstClr val="black"/>
                </a:solidFill>
              </a:rPr>
              <a:t>у </a:t>
            </a:r>
            <a:r>
              <a:rPr lang="ru-RU" sz="2000" b="1" dirty="0" err="1">
                <a:solidFill>
                  <a:prstClr val="black"/>
                </a:solidFill>
              </a:rPr>
              <a:t>місті</a:t>
            </a:r>
            <a:r>
              <a:rPr lang="ru-RU" sz="2000" b="1" dirty="0">
                <a:solidFill>
                  <a:prstClr val="black"/>
                </a:solidFill>
              </a:rPr>
              <a:t> працював </a:t>
            </a:r>
            <a:r>
              <a:rPr lang="ru-RU" sz="2000" b="1" dirty="0" err="1">
                <a:solidFill>
                  <a:prstClr val="black"/>
                </a:solidFill>
              </a:rPr>
              <a:t>свитником</a:t>
            </a:r>
            <a:r>
              <a:rPr lang="ru-RU" sz="2000" b="1" dirty="0">
                <a:solidFill>
                  <a:prstClr val="black"/>
                </a:solidFill>
              </a:rPr>
              <a:t>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49185"/>
            <a:ext cx="2880272" cy="4639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1610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88640"/>
            <a:ext cx="5177680" cy="563231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Розвиток дії </a:t>
            </a:r>
            <a:r>
              <a:rPr lang="ru-RU" b="1" dirty="0">
                <a:solidFill>
                  <a:prstClr val="black"/>
                </a:solidFill>
              </a:rPr>
              <a:t>складає кілька </a:t>
            </a:r>
            <a:r>
              <a:rPr lang="ru-RU" b="1" dirty="0" err="1">
                <a:solidFill>
                  <a:prstClr val="black"/>
                </a:solidFill>
              </a:rPr>
              <a:t>епізодів</a:t>
            </a:r>
            <a:r>
              <a:rPr lang="ru-RU" b="1" dirty="0">
                <a:solidFill>
                  <a:prstClr val="black"/>
                </a:solidFill>
              </a:rPr>
              <a:t>. Маруся з Василем </a:t>
            </a:r>
            <a:r>
              <a:rPr lang="ru-RU" b="1" dirty="0" err="1">
                <a:solidFill>
                  <a:prstClr val="black"/>
                </a:solidFill>
              </a:rPr>
              <a:t>вирушають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> до </a:t>
            </a:r>
            <a:r>
              <a:rPr lang="ru-RU" b="1" dirty="0">
                <a:solidFill>
                  <a:prstClr val="black"/>
                </a:solidFill>
              </a:rPr>
              <a:t>міста, де хлопець </a:t>
            </a:r>
            <a:r>
              <a:rPr lang="ru-RU" b="1" dirty="0" err="1">
                <a:solidFill>
                  <a:prstClr val="black"/>
                </a:solidFill>
              </a:rPr>
              <a:t>освідчується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дівчині</a:t>
            </a:r>
            <a:r>
              <a:rPr lang="ru-RU" b="1" dirty="0">
                <a:solidFill>
                  <a:prstClr val="black"/>
                </a:solidFill>
              </a:rPr>
              <a:t> в </a:t>
            </a:r>
            <a:r>
              <a:rPr lang="ru-RU" b="1" dirty="0" err="1">
                <a:solidFill>
                  <a:prstClr val="black"/>
                </a:solidFill>
              </a:rPr>
              <a:t>коханні</a:t>
            </a:r>
            <a:r>
              <a:rPr lang="ru-RU" b="1" dirty="0">
                <a:solidFill>
                  <a:prstClr val="black"/>
                </a:solidFill>
              </a:rPr>
              <a:t>. </a:t>
            </a:r>
            <a:r>
              <a:rPr lang="ru-RU" b="1" dirty="0" err="1">
                <a:solidFill>
                  <a:prstClr val="black"/>
                </a:solidFill>
              </a:rPr>
              <a:t>Відчуваючи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взаємне</a:t>
            </a:r>
            <a:r>
              <a:rPr lang="ru-RU" b="1" dirty="0">
                <a:solidFill>
                  <a:prstClr val="black"/>
                </a:solidFill>
              </a:rPr>
              <a:t> почуття, Василь </a:t>
            </a:r>
            <a:r>
              <a:rPr lang="ru-RU" b="1" dirty="0" err="1">
                <a:solidFill>
                  <a:prstClr val="black"/>
                </a:solidFill>
              </a:rPr>
              <a:t>наважується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свататися</a:t>
            </a:r>
            <a:r>
              <a:rPr lang="ru-RU" b="1" dirty="0">
                <a:solidFill>
                  <a:prstClr val="black"/>
                </a:solidFill>
              </a:rPr>
              <a:t> до </a:t>
            </a:r>
            <a:r>
              <a:rPr lang="ru-RU" b="1" dirty="0" err="1">
                <a:solidFill>
                  <a:prstClr val="black"/>
                </a:solidFill>
              </a:rPr>
              <a:t>Марусі</a:t>
            </a:r>
            <a:r>
              <a:rPr lang="ru-RU" b="1" dirty="0">
                <a:solidFill>
                  <a:prstClr val="black"/>
                </a:solidFill>
              </a:rPr>
              <a:t>. Але на </a:t>
            </a:r>
            <a:r>
              <a:rPr lang="ru-RU" b="1" dirty="0" err="1">
                <a:solidFill>
                  <a:prstClr val="black"/>
                </a:solidFill>
              </a:rPr>
              <a:t>перешкоді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 err="1" smtClean="0">
                <a:solidFill>
                  <a:prstClr val="black"/>
                </a:solidFill>
              </a:rPr>
              <a:t>щастю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закоханих</a:t>
            </a:r>
            <a:r>
              <a:rPr lang="ru-RU" b="1" dirty="0">
                <a:solidFill>
                  <a:prstClr val="black"/>
                </a:solidFill>
              </a:rPr>
              <a:t> стоять </a:t>
            </a:r>
            <a:r>
              <a:rPr lang="ru-RU" b="1" dirty="0" err="1">
                <a:solidFill>
                  <a:prstClr val="black"/>
                </a:solidFill>
              </a:rPr>
              <a:t>великі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випробування</a:t>
            </a:r>
            <a:r>
              <a:rPr lang="ru-RU" b="1" dirty="0">
                <a:solidFill>
                  <a:prstClr val="black"/>
                </a:solidFill>
              </a:rPr>
              <a:t>: Василя можуть </a:t>
            </a:r>
            <a:r>
              <a:rPr lang="ru-RU" b="1" dirty="0" err="1">
                <a:solidFill>
                  <a:prstClr val="black"/>
                </a:solidFill>
              </a:rPr>
              <a:t>забрати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> в </a:t>
            </a:r>
            <a:r>
              <a:rPr lang="ru-RU" b="1" dirty="0" err="1">
                <a:solidFill>
                  <a:prstClr val="black"/>
                </a:solidFill>
              </a:rPr>
              <a:t>солдати</a:t>
            </a:r>
            <a:r>
              <a:rPr lang="ru-RU" b="1" dirty="0">
                <a:solidFill>
                  <a:prstClr val="black"/>
                </a:solidFill>
              </a:rPr>
              <a:t>, тому батько не хоче, щоб </a:t>
            </a:r>
            <a:r>
              <a:rPr lang="ru-RU" b="1" dirty="0" smtClean="0">
                <a:solidFill>
                  <a:prstClr val="black"/>
                </a:solidFill>
              </a:rPr>
              <a:t>Маруся </a:t>
            </a:r>
            <a:r>
              <a:rPr lang="ru-RU" b="1" dirty="0" err="1">
                <a:solidFill>
                  <a:prstClr val="black"/>
                </a:solidFill>
              </a:rPr>
              <a:t>залишалася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самотньою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солдаткою</a:t>
            </a:r>
            <a:r>
              <a:rPr lang="ru-RU" b="1" dirty="0">
                <a:solidFill>
                  <a:prstClr val="black"/>
                </a:solidFill>
              </a:rPr>
              <a:t>. Тоді </a:t>
            </a:r>
          </a:p>
          <a:p>
            <a:pPr algn="just"/>
            <a:r>
              <a:rPr lang="ru-RU" b="1" dirty="0">
                <a:solidFill>
                  <a:prstClr val="black"/>
                </a:solidFill>
              </a:rPr>
              <a:t>Василь </a:t>
            </a:r>
            <a:r>
              <a:rPr lang="ru-RU" b="1" dirty="0" err="1">
                <a:solidFill>
                  <a:prstClr val="black"/>
                </a:solidFill>
              </a:rPr>
              <a:t>наймається</a:t>
            </a:r>
            <a:r>
              <a:rPr lang="ru-RU" b="1" dirty="0">
                <a:solidFill>
                  <a:prstClr val="black"/>
                </a:solidFill>
              </a:rPr>
              <a:t> до </a:t>
            </a:r>
            <a:r>
              <a:rPr lang="ru-RU" b="1" dirty="0" err="1">
                <a:solidFill>
                  <a:prstClr val="black"/>
                </a:solidFill>
              </a:rPr>
              <a:t>багатого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купця</a:t>
            </a:r>
            <a:r>
              <a:rPr lang="ru-RU" b="1" dirty="0">
                <a:solidFill>
                  <a:prstClr val="black"/>
                </a:solidFill>
              </a:rPr>
              <a:t>, щоб </a:t>
            </a:r>
            <a:r>
              <a:rPr lang="ru-RU" b="1" dirty="0" err="1" smtClean="0">
                <a:solidFill>
                  <a:prstClr val="black"/>
                </a:solidFill>
              </a:rPr>
              <a:t>заробити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>
                <a:solidFill>
                  <a:prstClr val="black"/>
                </a:solidFill>
              </a:rPr>
              <a:t>грошей і </a:t>
            </a:r>
            <a:r>
              <a:rPr lang="ru-RU" b="1" dirty="0" err="1">
                <a:solidFill>
                  <a:prstClr val="black"/>
                </a:solidFill>
              </a:rPr>
              <a:t>найняти</a:t>
            </a:r>
            <a:r>
              <a:rPr lang="ru-RU" b="1" dirty="0">
                <a:solidFill>
                  <a:prstClr val="black"/>
                </a:solidFill>
              </a:rPr>
              <a:t> замість себе </a:t>
            </a:r>
            <a:r>
              <a:rPr lang="ru-RU" b="1" dirty="0" err="1" smtClean="0">
                <a:solidFill>
                  <a:prstClr val="black"/>
                </a:solidFill>
              </a:rPr>
              <a:t>іншого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>
                <a:solidFill>
                  <a:prstClr val="black"/>
                </a:solidFill>
              </a:rPr>
              <a:t>чоловіка. Він </a:t>
            </a:r>
            <a:r>
              <a:rPr lang="ru-RU" b="1" dirty="0" err="1">
                <a:solidFill>
                  <a:prstClr val="black"/>
                </a:solidFill>
              </a:rPr>
              <a:t>заїжджає</a:t>
            </a:r>
            <a:r>
              <a:rPr lang="ru-RU" b="1" dirty="0">
                <a:solidFill>
                  <a:prstClr val="black"/>
                </a:solidFill>
              </a:rPr>
              <a:t> до коханої й </a:t>
            </a:r>
            <a:r>
              <a:rPr lang="ru-RU" b="1" dirty="0" err="1" smtClean="0">
                <a:solidFill>
                  <a:prstClr val="black"/>
                </a:solidFill>
              </a:rPr>
              <a:t>повідомляє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Марусиним</a:t>
            </a:r>
            <a:r>
              <a:rPr lang="ru-RU" b="1" dirty="0">
                <a:solidFill>
                  <a:prstClr val="black"/>
                </a:solidFill>
              </a:rPr>
              <a:t> батькам, що </a:t>
            </a:r>
            <a:r>
              <a:rPr lang="ru-RU" b="1" dirty="0" smtClean="0">
                <a:solidFill>
                  <a:prstClr val="black"/>
                </a:solidFill>
              </a:rPr>
              <a:t>господар</a:t>
            </a:r>
            <a:r>
              <a:rPr lang="ru-RU" b="1" dirty="0">
                <a:solidFill>
                  <a:prstClr val="black"/>
                </a:solidFill>
              </a:rPr>
              <a:t>, </a:t>
            </a:r>
            <a:r>
              <a:rPr lang="ru-RU" b="1" dirty="0" err="1">
                <a:solidFill>
                  <a:prstClr val="black"/>
                </a:solidFill>
              </a:rPr>
              <a:t>задоволений</a:t>
            </a:r>
            <a:r>
              <a:rPr lang="ru-RU" b="1" dirty="0">
                <a:solidFill>
                  <a:prstClr val="black"/>
                </a:solidFill>
              </a:rPr>
              <a:t> його </a:t>
            </a:r>
            <a:r>
              <a:rPr lang="ru-RU" b="1" dirty="0" err="1">
                <a:solidFill>
                  <a:prstClr val="black"/>
                </a:solidFill>
              </a:rPr>
              <a:t>працьовитістю</a:t>
            </a:r>
            <a:r>
              <a:rPr lang="ru-RU" b="1" dirty="0">
                <a:solidFill>
                  <a:prstClr val="black"/>
                </a:solidFill>
              </a:rPr>
              <a:t>, </a:t>
            </a:r>
            <a:r>
              <a:rPr lang="ru-RU" b="1" dirty="0" smtClean="0">
                <a:solidFill>
                  <a:prstClr val="black"/>
                </a:solidFill>
              </a:rPr>
              <a:t>погодився </a:t>
            </a:r>
            <a:r>
              <a:rPr lang="ru-RU" b="1" dirty="0">
                <a:solidFill>
                  <a:prstClr val="black"/>
                </a:solidFill>
              </a:rPr>
              <a:t>дати гроші, щоб </a:t>
            </a:r>
            <a:r>
              <a:rPr lang="ru-RU" b="1" dirty="0" err="1">
                <a:solidFill>
                  <a:prstClr val="black"/>
                </a:solidFill>
              </a:rPr>
              <a:t>відкупитися</a:t>
            </a:r>
            <a:r>
              <a:rPr lang="ru-RU" b="1" dirty="0">
                <a:solidFill>
                  <a:prstClr val="black"/>
                </a:solidFill>
              </a:rPr>
              <a:t> від </a:t>
            </a:r>
            <a:r>
              <a:rPr lang="ru-RU" b="1" dirty="0" err="1" smtClean="0">
                <a:solidFill>
                  <a:prstClr val="black"/>
                </a:solidFill>
              </a:rPr>
              <a:t>солдатчини</a:t>
            </a:r>
            <a:r>
              <a:rPr lang="ru-RU" b="1" dirty="0">
                <a:solidFill>
                  <a:prstClr val="black"/>
                </a:solidFill>
              </a:rPr>
              <a:t>. </a:t>
            </a:r>
            <a:r>
              <a:rPr lang="ru-RU" b="1" dirty="0" err="1">
                <a:solidFill>
                  <a:prstClr val="black"/>
                </a:solidFill>
              </a:rPr>
              <a:t>Почувши</a:t>
            </a:r>
            <a:r>
              <a:rPr lang="ru-RU" b="1" dirty="0">
                <a:solidFill>
                  <a:prstClr val="black"/>
                </a:solidFill>
              </a:rPr>
              <a:t> це, Марусин батько </a:t>
            </a:r>
            <a:r>
              <a:rPr lang="ru-RU" b="1" dirty="0" smtClean="0">
                <a:solidFill>
                  <a:prstClr val="black"/>
                </a:solidFill>
              </a:rPr>
              <a:t>дає </a:t>
            </a:r>
            <a:r>
              <a:rPr lang="ru-RU" b="1" dirty="0" err="1">
                <a:solidFill>
                  <a:prstClr val="black"/>
                </a:solidFill>
              </a:rPr>
              <a:t>дозвіл</a:t>
            </a:r>
            <a:r>
              <a:rPr lang="ru-RU" b="1" dirty="0">
                <a:solidFill>
                  <a:prstClr val="black"/>
                </a:solidFill>
              </a:rPr>
              <a:t> на </a:t>
            </a:r>
            <a:r>
              <a:rPr lang="ru-RU" b="1" dirty="0" err="1">
                <a:solidFill>
                  <a:prstClr val="black"/>
                </a:solidFill>
              </a:rPr>
              <a:t>шлюб</a:t>
            </a:r>
            <a:r>
              <a:rPr lang="ru-RU" b="1" dirty="0">
                <a:solidFill>
                  <a:prstClr val="black"/>
                </a:solidFill>
              </a:rPr>
              <a:t>. </a:t>
            </a:r>
            <a:r>
              <a:rPr lang="ru-RU" b="1" dirty="0" err="1">
                <a:solidFill>
                  <a:prstClr val="black"/>
                </a:solidFill>
              </a:rPr>
              <a:t>Розлучаючись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 smtClean="0">
                <a:solidFill>
                  <a:prstClr val="black"/>
                </a:solidFill>
              </a:rPr>
              <a:t>ненадовго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>
                <a:solidFill>
                  <a:prstClr val="black"/>
                </a:solidFill>
              </a:rPr>
              <a:t>з </a:t>
            </a:r>
            <a:r>
              <a:rPr lang="ru-RU" b="1" dirty="0" err="1">
                <a:solidFill>
                  <a:prstClr val="black"/>
                </a:solidFill>
              </a:rPr>
              <a:t>Марусею</a:t>
            </a:r>
            <a:r>
              <a:rPr lang="ru-RU" b="1" dirty="0">
                <a:solidFill>
                  <a:prstClr val="black"/>
                </a:solidFill>
              </a:rPr>
              <a:t>, Василь </a:t>
            </a:r>
            <a:r>
              <a:rPr lang="ru-RU" b="1" dirty="0" err="1">
                <a:solidFill>
                  <a:prstClr val="black"/>
                </a:solidFill>
              </a:rPr>
              <a:t>сподівається</a:t>
            </a:r>
            <a:r>
              <a:rPr lang="ru-RU" b="1" dirty="0">
                <a:solidFill>
                  <a:prstClr val="black"/>
                </a:solidFill>
              </a:rPr>
              <a:t> на </a:t>
            </a:r>
            <a:r>
              <a:rPr lang="ru-RU" b="1" dirty="0" err="1" smtClean="0">
                <a:solidFill>
                  <a:prstClr val="black"/>
                </a:solidFill>
              </a:rPr>
              <a:t>швидке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побачення</a:t>
            </a:r>
            <a:r>
              <a:rPr lang="ru-RU" b="1" dirty="0">
                <a:solidFill>
                  <a:prstClr val="black"/>
                </a:solidFill>
              </a:rPr>
              <a:t> та одруження з нею. </a:t>
            </a:r>
            <a:r>
              <a:rPr lang="ru-RU" b="1" dirty="0" smtClean="0">
                <a:solidFill>
                  <a:prstClr val="black"/>
                </a:solidFill>
              </a:rPr>
              <a:t>Але </a:t>
            </a:r>
            <a:r>
              <a:rPr lang="ru-RU" b="1" dirty="0" err="1">
                <a:solidFill>
                  <a:prstClr val="black"/>
                </a:solidFill>
              </a:rPr>
              <a:t>Марусине</a:t>
            </a:r>
            <a:r>
              <a:rPr lang="ru-RU" b="1" dirty="0">
                <a:solidFill>
                  <a:prstClr val="black"/>
                </a:solidFill>
              </a:rPr>
              <a:t> серце </a:t>
            </a:r>
            <a:r>
              <a:rPr lang="ru-RU" b="1" dirty="0" err="1">
                <a:solidFill>
                  <a:prstClr val="black"/>
                </a:solidFill>
              </a:rPr>
              <a:t>віщує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біду</a:t>
            </a:r>
            <a:r>
              <a:rPr lang="ru-RU" b="1" dirty="0">
                <a:solidFill>
                  <a:prstClr val="black"/>
                </a:solidFill>
              </a:rPr>
              <a:t>. Вона </a:t>
            </a:r>
            <a:r>
              <a:rPr lang="ru-RU" b="1" dirty="0" err="1" smtClean="0">
                <a:solidFill>
                  <a:prstClr val="black"/>
                </a:solidFill>
              </a:rPr>
              <a:t>попереджує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коханого</a:t>
            </a:r>
            <a:r>
              <a:rPr lang="ru-RU" b="1" dirty="0">
                <a:solidFill>
                  <a:prstClr val="black"/>
                </a:solidFill>
              </a:rPr>
              <a:t>, що вони ніколи більше </a:t>
            </a:r>
          </a:p>
          <a:p>
            <a:pPr algn="just"/>
            <a:r>
              <a:rPr lang="ru-RU" b="1" dirty="0">
                <a:solidFill>
                  <a:prstClr val="black"/>
                </a:solidFill>
              </a:rPr>
              <a:t>не </a:t>
            </a:r>
            <a:r>
              <a:rPr lang="ru-RU" b="1" dirty="0" err="1">
                <a:solidFill>
                  <a:prstClr val="black"/>
                </a:solidFill>
              </a:rPr>
              <a:t>побачаться</a:t>
            </a:r>
            <a:r>
              <a:rPr lang="ru-RU" b="1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36096" y="188640"/>
            <a:ext cx="3456384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err="1">
                <a:solidFill>
                  <a:srgbClr val="C00000"/>
                </a:solidFill>
                <a:latin typeface="Arial Black" pitchFamily="34" charset="0"/>
              </a:rPr>
              <a:t>Кульмінацією</a:t>
            </a:r>
            <a:r>
              <a:rPr lang="ru-RU" b="1" dirty="0">
                <a:solidFill>
                  <a:prstClr val="black"/>
                </a:solidFill>
              </a:rPr>
              <a:t> повісті є </a:t>
            </a:r>
            <a:r>
              <a:rPr lang="ru-RU" b="1" dirty="0" err="1">
                <a:solidFill>
                  <a:prstClr val="black"/>
                </a:solidFill>
              </a:rPr>
              <a:t>епізод</a:t>
            </a:r>
            <a:r>
              <a:rPr lang="ru-RU" b="1" dirty="0">
                <a:solidFill>
                  <a:prstClr val="black"/>
                </a:solidFill>
              </a:rPr>
              <a:t>, </a:t>
            </a:r>
            <a:r>
              <a:rPr lang="ru-RU" b="1" dirty="0" err="1" smtClean="0">
                <a:solidFill>
                  <a:prstClr val="black"/>
                </a:solidFill>
              </a:rPr>
              <a:t>колиМаруся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застудилася</a:t>
            </a:r>
            <a:r>
              <a:rPr lang="ru-RU" b="1" dirty="0">
                <a:solidFill>
                  <a:prstClr val="black"/>
                </a:solidFill>
              </a:rPr>
              <a:t> й </a:t>
            </a:r>
            <a:r>
              <a:rPr lang="ru-RU" b="1" dirty="0" err="1">
                <a:solidFill>
                  <a:prstClr val="black"/>
                </a:solidFill>
              </a:rPr>
              <a:t>наступного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>дня померла</a:t>
            </a:r>
            <a:r>
              <a:rPr lang="ru-RU" b="1" dirty="0">
                <a:solidFill>
                  <a:prstClr val="black"/>
                </a:solidFill>
              </a:rPr>
              <a:t>. Василь, повернувшись у село, </a:t>
            </a:r>
            <a:r>
              <a:rPr lang="ru-RU" b="1" dirty="0" err="1">
                <a:solidFill>
                  <a:prstClr val="black"/>
                </a:solidFill>
              </a:rPr>
              <a:t>потрапляє</a:t>
            </a:r>
            <a:r>
              <a:rPr lang="ru-RU" b="1" dirty="0">
                <a:solidFill>
                  <a:prstClr val="black"/>
                </a:solidFill>
              </a:rPr>
              <a:t> на </a:t>
            </a:r>
            <a:r>
              <a:rPr lang="ru-RU" b="1" dirty="0" smtClean="0">
                <a:solidFill>
                  <a:prstClr val="black"/>
                </a:solidFill>
              </a:rPr>
              <a:t>похорони своєї </a:t>
            </a:r>
            <a:r>
              <a:rPr lang="ru-RU" b="1" dirty="0" err="1">
                <a:solidFill>
                  <a:prstClr val="black"/>
                </a:solidFill>
              </a:rPr>
              <a:t>нареченої</a:t>
            </a:r>
            <a:r>
              <a:rPr lang="ru-RU" b="1" dirty="0">
                <a:solidFill>
                  <a:prstClr val="black"/>
                </a:solidFill>
              </a:rPr>
              <a:t>. З горя він </a:t>
            </a:r>
            <a:r>
              <a:rPr lang="ru-RU" b="1" dirty="0" err="1">
                <a:solidFill>
                  <a:prstClr val="black"/>
                </a:solidFill>
              </a:rPr>
              <a:t>їде</a:t>
            </a:r>
            <a:r>
              <a:rPr lang="ru-RU" b="1" dirty="0">
                <a:solidFill>
                  <a:prstClr val="black"/>
                </a:solidFill>
              </a:rPr>
              <a:t> до Києва та </a:t>
            </a:r>
            <a:r>
              <a:rPr lang="ru-RU" b="1" dirty="0" err="1">
                <a:solidFill>
                  <a:prstClr val="black"/>
                </a:solidFill>
              </a:rPr>
              <a:t>приймає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чернечий</a:t>
            </a:r>
            <a:r>
              <a:rPr lang="ru-RU" b="1" dirty="0">
                <a:solidFill>
                  <a:prstClr val="black"/>
                </a:solidFill>
              </a:rPr>
              <a:t> постриг.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408664" y="2780928"/>
            <a:ext cx="3483816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Розв’язка. </a:t>
            </a:r>
            <a:r>
              <a:rPr lang="ru-RU" b="1" dirty="0" smtClean="0">
                <a:solidFill>
                  <a:prstClr val="black"/>
                </a:solidFill>
              </a:rPr>
              <a:t>Через </a:t>
            </a:r>
            <a:r>
              <a:rPr lang="ru-RU" b="1" dirty="0">
                <a:solidFill>
                  <a:prstClr val="black"/>
                </a:solidFill>
              </a:rPr>
              <a:t>три роки Наум Дрот із дружиною </a:t>
            </a:r>
            <a:r>
              <a:rPr lang="ru-RU" b="1" dirty="0" err="1">
                <a:solidFill>
                  <a:prstClr val="black"/>
                </a:solidFill>
              </a:rPr>
              <a:t>дізналися</a:t>
            </a:r>
            <a:r>
              <a:rPr lang="ru-RU" b="1" dirty="0">
                <a:solidFill>
                  <a:prstClr val="black"/>
                </a:solidFill>
              </a:rPr>
              <a:t>, що Василь </a:t>
            </a:r>
            <a:r>
              <a:rPr lang="ru-RU" b="1" dirty="0" err="1">
                <a:solidFill>
                  <a:prstClr val="black"/>
                </a:solidFill>
              </a:rPr>
              <a:t>захворів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> і </a:t>
            </a:r>
            <a:r>
              <a:rPr lang="ru-RU" b="1" dirty="0">
                <a:solidFill>
                  <a:prstClr val="black"/>
                </a:solidFill>
              </a:rPr>
              <a:t>помер. 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30709"/>
            <a:ext cx="3576588" cy="244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384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60648"/>
            <a:ext cx="3888432" cy="35394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Arial Black" pitchFamily="34" charset="0"/>
              </a:rPr>
              <a:t>Григорій Федорович Квітка — </a:t>
            </a:r>
            <a:r>
              <a:rPr lang="ru-RU" sz="3200" u="sng" dirty="0" smtClean="0">
                <a:solidFill>
                  <a:srgbClr val="FF0000"/>
                </a:solidFill>
                <a:latin typeface="Arial Black" pitchFamily="34" charset="0"/>
              </a:rPr>
              <a:t>засновник прози </a:t>
            </a:r>
            <a:r>
              <a:rPr lang="ru-RU" sz="3200" dirty="0" smtClean="0">
                <a:latin typeface="Arial Black" pitchFamily="34" charset="0"/>
              </a:rPr>
              <a:t>в новій  українській літературі.</a:t>
            </a:r>
            <a:endParaRPr lang="ru-RU" sz="3200" dirty="0">
              <a:latin typeface="Arial Black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4570137" cy="3484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589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6" t="39175" r="31572" b="37595"/>
          <a:stretch/>
        </p:blipFill>
        <p:spPr bwMode="auto">
          <a:xfrm>
            <a:off x="205667" y="1700808"/>
            <a:ext cx="840575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Выноска со стрелкой вниз 1"/>
          <p:cNvSpPr/>
          <p:nvPr/>
        </p:nvSpPr>
        <p:spPr>
          <a:xfrm>
            <a:off x="467544" y="260648"/>
            <a:ext cx="7992888" cy="1368152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latin typeface="Arial Black" pitchFamily="34" charset="0"/>
              </a:rPr>
              <a:t>Установіть  відповідність </a:t>
            </a:r>
            <a:endParaRPr lang="ru-RU" sz="4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609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412776"/>
            <a:ext cx="7992888" cy="48013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Arial Black" pitchFamily="34" charset="0"/>
              </a:rPr>
              <a:t>Характерні </a:t>
            </a:r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особливості</a:t>
            </a:r>
          </a:p>
          <a:p>
            <a:pPr algn="just"/>
            <a:endParaRPr lang="ru-RU" sz="3600" dirty="0">
              <a:latin typeface="Arial Black" pitchFamily="34" charset="0"/>
            </a:endParaRPr>
          </a:p>
          <a:p>
            <a:pPr algn="just"/>
            <a:r>
              <a:rPr lang="ru-RU" dirty="0">
                <a:latin typeface="Arial Black" pitchFamily="34" charset="0"/>
              </a:rPr>
              <a:t>– </a:t>
            </a:r>
            <a:r>
              <a:rPr lang="ru-RU" dirty="0" err="1">
                <a:latin typeface="Arial Black" pitchFamily="34" charset="0"/>
              </a:rPr>
              <a:t>Розлогі</a:t>
            </a:r>
            <a:r>
              <a:rPr lang="ru-RU" dirty="0">
                <a:latin typeface="Arial Black" pitchFamily="34" charset="0"/>
              </a:rPr>
              <a:t> </a:t>
            </a:r>
            <a:r>
              <a:rPr lang="ru-RU" dirty="0" err="1">
                <a:latin typeface="Arial Black" pitchFamily="34" charset="0"/>
              </a:rPr>
              <a:t>портретні</a:t>
            </a:r>
            <a:r>
              <a:rPr lang="ru-RU" dirty="0">
                <a:latin typeface="Arial Black" pitchFamily="34" charset="0"/>
              </a:rPr>
              <a:t> характеристики персонажів, </a:t>
            </a:r>
            <a:r>
              <a:rPr lang="ru-RU" dirty="0" err="1">
                <a:latin typeface="Arial Black" pitchFamily="34" charset="0"/>
              </a:rPr>
              <a:t>виконані</a:t>
            </a:r>
            <a:r>
              <a:rPr lang="ru-RU" dirty="0">
                <a:latin typeface="Arial Black" pitchFamily="34" charset="0"/>
              </a:rPr>
              <a:t> в </a:t>
            </a:r>
            <a:r>
              <a:rPr lang="ru-RU" dirty="0" err="1">
                <a:latin typeface="Arial Black" pitchFamily="34" charset="0"/>
              </a:rPr>
              <a:t>дусі</a:t>
            </a:r>
            <a:r>
              <a:rPr lang="ru-RU" dirty="0">
                <a:latin typeface="Arial Black" pitchFamily="34" charset="0"/>
              </a:rPr>
              <a:t> українського фольклору, народних пісень.</a:t>
            </a:r>
          </a:p>
          <a:p>
            <a:pPr algn="just"/>
            <a:endParaRPr lang="ru-RU" dirty="0">
              <a:latin typeface="Arial Black" pitchFamily="34" charset="0"/>
            </a:endParaRPr>
          </a:p>
          <a:p>
            <a:pPr algn="just"/>
            <a:r>
              <a:rPr lang="ru-RU" dirty="0">
                <a:latin typeface="Arial Black" pitchFamily="34" charset="0"/>
              </a:rPr>
              <a:t>– </a:t>
            </a:r>
            <a:r>
              <a:rPr lang="ru-RU" dirty="0" err="1">
                <a:latin typeface="Arial Black" pitchFamily="34" charset="0"/>
              </a:rPr>
              <a:t>Майстерні</a:t>
            </a:r>
            <a:r>
              <a:rPr lang="ru-RU" dirty="0">
                <a:latin typeface="Arial Black" pitchFamily="34" charset="0"/>
              </a:rPr>
              <a:t> пейзажі, описи української природи</a:t>
            </a:r>
          </a:p>
          <a:p>
            <a:pPr algn="just"/>
            <a:endParaRPr lang="ru-RU" dirty="0">
              <a:latin typeface="Arial Black" pitchFamily="34" charset="0"/>
            </a:endParaRPr>
          </a:p>
          <a:p>
            <a:pPr algn="just"/>
            <a:r>
              <a:rPr lang="ru-RU" dirty="0">
                <a:latin typeface="Arial Black" pitchFamily="34" charset="0"/>
              </a:rPr>
              <a:t>– Наявність </a:t>
            </a:r>
            <a:r>
              <a:rPr lang="ru-RU" dirty="0" err="1">
                <a:latin typeface="Arial Black" pitchFamily="34" charset="0"/>
              </a:rPr>
              <a:t>довгих</a:t>
            </a:r>
            <a:r>
              <a:rPr lang="ru-RU" dirty="0">
                <a:latin typeface="Arial Black" pitchFamily="34" charset="0"/>
              </a:rPr>
              <a:t> авторських </a:t>
            </a:r>
            <a:r>
              <a:rPr lang="ru-RU" dirty="0" err="1">
                <a:latin typeface="Arial Black" pitchFamily="34" charset="0"/>
              </a:rPr>
              <a:t>відступів</a:t>
            </a:r>
            <a:r>
              <a:rPr lang="ru-RU" dirty="0">
                <a:latin typeface="Arial Black" pitchFamily="34" charset="0"/>
              </a:rPr>
              <a:t>, що </a:t>
            </a:r>
            <a:r>
              <a:rPr lang="ru-RU" dirty="0" err="1">
                <a:latin typeface="Arial Black" pitchFamily="34" charset="0"/>
              </a:rPr>
              <a:t>містять</a:t>
            </a:r>
            <a:r>
              <a:rPr lang="ru-RU" dirty="0">
                <a:latin typeface="Arial Black" pitchFamily="34" charset="0"/>
              </a:rPr>
              <a:t> </a:t>
            </a:r>
            <a:r>
              <a:rPr lang="ru-RU" dirty="0" err="1">
                <a:latin typeface="Arial Black" pitchFamily="34" charset="0"/>
              </a:rPr>
              <a:t>авторські</a:t>
            </a:r>
            <a:r>
              <a:rPr lang="ru-RU" dirty="0">
                <a:latin typeface="Arial Black" pitchFamily="34" charset="0"/>
              </a:rPr>
              <a:t> думки про героїв, </a:t>
            </a:r>
            <a:r>
              <a:rPr lang="ru-RU" dirty="0" err="1">
                <a:latin typeface="Arial Black" pitchFamily="34" charset="0"/>
              </a:rPr>
              <a:t>моралізаторство</a:t>
            </a:r>
            <a:r>
              <a:rPr lang="ru-RU" dirty="0">
                <a:latin typeface="Arial Black" pitchFamily="34" charset="0"/>
              </a:rPr>
              <a:t>, </a:t>
            </a:r>
            <a:r>
              <a:rPr lang="ru-RU" dirty="0" err="1">
                <a:latin typeface="Arial Black" pitchFamily="34" charset="0"/>
              </a:rPr>
              <a:t>повчання</a:t>
            </a:r>
            <a:r>
              <a:rPr lang="ru-RU" dirty="0">
                <a:latin typeface="Arial Black" pitchFamily="34" charset="0"/>
              </a:rPr>
              <a:t>, роздуми автора.</a:t>
            </a:r>
          </a:p>
          <a:p>
            <a:pPr algn="just"/>
            <a:endParaRPr lang="ru-RU" dirty="0">
              <a:latin typeface="Arial Black" pitchFamily="34" charset="0"/>
            </a:endParaRPr>
          </a:p>
          <a:p>
            <a:pPr algn="just"/>
            <a:r>
              <a:rPr lang="ru-RU" dirty="0">
                <a:latin typeface="Arial Black" pitchFamily="34" charset="0"/>
              </a:rPr>
              <a:t>– Велику увагу </a:t>
            </a:r>
            <a:r>
              <a:rPr lang="ru-RU" dirty="0" err="1">
                <a:latin typeface="Arial Black" pitchFamily="34" charset="0"/>
              </a:rPr>
              <a:t>приділено</a:t>
            </a:r>
            <a:r>
              <a:rPr lang="ru-RU" dirty="0">
                <a:latin typeface="Arial Black" pitchFamily="34" charset="0"/>
              </a:rPr>
              <a:t> докладному опису українських народних </a:t>
            </a:r>
            <a:r>
              <a:rPr lang="ru-RU" dirty="0" err="1">
                <a:latin typeface="Arial Black" pitchFamily="34" charset="0"/>
              </a:rPr>
              <a:t>звичаїв</a:t>
            </a:r>
            <a:r>
              <a:rPr lang="ru-RU" dirty="0">
                <a:latin typeface="Arial Black" pitchFamily="34" charset="0"/>
              </a:rPr>
              <a:t>, детально описано обряди </a:t>
            </a:r>
            <a:r>
              <a:rPr lang="ru-RU" dirty="0" err="1">
                <a:latin typeface="Arial Black" pitchFamily="34" charset="0"/>
              </a:rPr>
              <a:t>сватання</a:t>
            </a:r>
            <a:r>
              <a:rPr lang="ru-RU" dirty="0">
                <a:latin typeface="Arial Black" pitchFamily="34" charset="0"/>
              </a:rPr>
              <a:t>, </a:t>
            </a:r>
            <a:r>
              <a:rPr lang="ru-RU" dirty="0" err="1">
                <a:latin typeface="Arial Black" pitchFamily="34" charset="0"/>
              </a:rPr>
              <a:t>весілля</a:t>
            </a:r>
            <a:r>
              <a:rPr lang="ru-RU" dirty="0">
                <a:latin typeface="Arial Black" pitchFamily="34" charset="0"/>
              </a:rPr>
              <a:t>, </a:t>
            </a:r>
            <a:r>
              <a:rPr lang="ru-RU" dirty="0" err="1">
                <a:latin typeface="Arial Black" pitchFamily="34" charset="0"/>
              </a:rPr>
              <a:t>поховання</a:t>
            </a:r>
            <a:r>
              <a:rPr lang="ru-RU" dirty="0">
                <a:latin typeface="Arial Black" pitchFamily="34" charset="0"/>
              </a:rPr>
              <a:t>, наведено </a:t>
            </a:r>
            <a:r>
              <a:rPr lang="ru-RU" dirty="0" err="1">
                <a:latin typeface="Arial Black" pitchFamily="34" charset="0"/>
              </a:rPr>
              <a:t>автентичні</a:t>
            </a:r>
            <a:r>
              <a:rPr lang="ru-RU" dirty="0">
                <a:latin typeface="Arial Black" pitchFamily="34" charset="0"/>
              </a:rPr>
              <a:t> </a:t>
            </a:r>
            <a:r>
              <a:rPr lang="ru-RU" dirty="0" err="1">
                <a:latin typeface="Arial Black" pitchFamily="34" charset="0"/>
              </a:rPr>
              <a:t>узвичаєні</a:t>
            </a:r>
            <a:r>
              <a:rPr lang="ru-RU" dirty="0">
                <a:latin typeface="Arial Black" pitchFamily="34" charset="0"/>
              </a:rPr>
              <a:t> слова, які </a:t>
            </a:r>
            <a:r>
              <a:rPr lang="ru-RU" dirty="0" err="1">
                <a:latin typeface="Arial Black" pitchFamily="34" charset="0"/>
              </a:rPr>
              <a:t>промовляли</a:t>
            </a:r>
            <a:r>
              <a:rPr lang="ru-RU" dirty="0">
                <a:latin typeface="Arial Black" pitchFamily="34" charset="0"/>
              </a:rPr>
              <a:t> </a:t>
            </a:r>
            <a:r>
              <a:rPr lang="ru-RU" dirty="0" err="1">
                <a:latin typeface="Arial Black" pitchFamily="34" charset="0"/>
              </a:rPr>
              <a:t>селяни</a:t>
            </a:r>
            <a:r>
              <a:rPr lang="ru-RU" dirty="0">
                <a:latin typeface="Arial Black" pitchFamily="34" charset="0"/>
              </a:rPr>
              <a:t> під час цих </a:t>
            </a:r>
            <a:r>
              <a:rPr lang="ru-RU" dirty="0" err="1">
                <a:latin typeface="Arial Black" pitchFamily="34" charset="0"/>
              </a:rPr>
              <a:t>обрядів</a:t>
            </a:r>
            <a:r>
              <a:rPr lang="ru-RU" dirty="0">
                <a:latin typeface="Arial Black" pitchFamily="34" charset="0"/>
              </a:rPr>
              <a:t>, народні пісні.</a:t>
            </a:r>
          </a:p>
        </p:txBody>
      </p:sp>
    </p:spTree>
    <p:extLst>
      <p:ext uri="{BB962C8B-B14F-4D97-AF65-F5344CB8AC3E}">
        <p14:creationId xmlns:p14="http://schemas.microsoft.com/office/powerpoint/2010/main" val="3855455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Выноска со стрелкой вниз 2"/>
          <p:cNvSpPr/>
          <p:nvPr/>
        </p:nvSpPr>
        <p:spPr>
          <a:xfrm>
            <a:off x="251520" y="116632"/>
            <a:ext cx="8496944" cy="1152128"/>
          </a:xfrm>
          <a:prstGeom prst="down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  <a:latin typeface="Arial Black" pitchFamily="34" charset="0"/>
              </a:rPr>
              <a:t>Дайте  відповіді  на  питання</a:t>
            </a:r>
            <a:endParaRPr lang="ru-RU" sz="32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" y="1412776"/>
            <a:ext cx="8529637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043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32856"/>
            <a:ext cx="4271383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9512"/>
            <a:ext cx="4432467" cy="188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971" y="4437112"/>
            <a:ext cx="42862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40221" y="2204864"/>
            <a:ext cx="2286000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 Black" pitchFamily="34" charset="0"/>
              </a:rPr>
              <a:t>Як </a:t>
            </a:r>
            <a:r>
              <a:rPr lang="ru-RU" dirty="0" smtClean="0">
                <a:latin typeface="Arial Black" pitchFamily="34" charset="0"/>
              </a:rPr>
              <a:t>Г. Квітка-Основ’яненко </a:t>
            </a:r>
            <a:r>
              <a:rPr lang="ru-RU" dirty="0">
                <a:latin typeface="Arial Black" pitchFamily="34" charset="0"/>
              </a:rPr>
              <a:t>зображує внутрішній світ </a:t>
            </a:r>
            <a:r>
              <a:rPr lang="ru-RU" dirty="0" err="1">
                <a:latin typeface="Arial Black" pitchFamily="34" charset="0"/>
              </a:rPr>
              <a:t>героїні</a:t>
            </a:r>
            <a:r>
              <a:rPr lang="ru-RU" dirty="0">
                <a:latin typeface="Arial Black" pitchFamily="34" charset="0"/>
              </a:rPr>
              <a:t>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540478"/>
            <a:ext cx="360040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 Black" pitchFamily="34" charset="0"/>
              </a:rPr>
              <a:t>Яким ви уявляєте Василя?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У </a:t>
            </a:r>
            <a:r>
              <a:rPr lang="ru-RU" dirty="0">
                <a:latin typeface="Arial Black" pitchFamily="34" charset="0"/>
              </a:rPr>
              <a:t>чому значення образу героя?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260648"/>
            <a:ext cx="3168352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 Black" pitchFamily="34" charset="0"/>
              </a:rPr>
              <a:t>Що </a:t>
            </a:r>
            <a:r>
              <a:rPr lang="ru-RU" dirty="0" err="1">
                <a:latin typeface="Arial Black" pitchFamily="34" charset="0"/>
              </a:rPr>
              <a:t>свідчить</a:t>
            </a:r>
            <a:r>
              <a:rPr lang="ru-RU" dirty="0">
                <a:latin typeface="Arial Black" pitchFamily="34" charset="0"/>
              </a:rPr>
              <a:t> про </a:t>
            </a:r>
            <a:r>
              <a:rPr lang="ru-RU" dirty="0" err="1">
                <a:latin typeface="Arial Black" pitchFamily="34" charset="0"/>
              </a:rPr>
              <a:t>взаємоповагу</a:t>
            </a:r>
            <a:r>
              <a:rPr lang="ru-RU" dirty="0">
                <a:latin typeface="Arial Black" pitchFamily="34" charset="0"/>
              </a:rPr>
              <a:t> в родині </a:t>
            </a:r>
            <a:r>
              <a:rPr lang="ru-RU" dirty="0" err="1">
                <a:latin typeface="Arial Black" pitchFamily="34" charset="0"/>
              </a:rPr>
              <a:t>Дротів</a:t>
            </a:r>
            <a:r>
              <a:rPr lang="ru-RU" dirty="0">
                <a:latin typeface="Arial Black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4743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32-конечная звезда 1"/>
          <p:cNvSpPr/>
          <p:nvPr/>
        </p:nvSpPr>
        <p:spPr>
          <a:xfrm>
            <a:off x="323528" y="692696"/>
            <a:ext cx="8568952" cy="4392488"/>
          </a:xfrm>
          <a:prstGeom prst="star3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latin typeface="Arial Black" pitchFamily="34" charset="0"/>
              </a:rPr>
              <a:t>Якби ви були  письменниками…</a:t>
            </a:r>
          </a:p>
          <a:p>
            <a:pPr algn="ctr"/>
            <a:r>
              <a:rPr lang="uk-UA" sz="3200" dirty="0" smtClean="0">
                <a:latin typeface="Arial Black" pitchFamily="34" charset="0"/>
              </a:rPr>
              <a:t>Ваша  версія  фіналу  повісті?</a:t>
            </a:r>
            <a:endParaRPr lang="ru-RU" sz="32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409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32656"/>
            <a:ext cx="4572000" cy="258532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ru-RU" b="1" dirty="0">
                <a:latin typeface="Arial Black" pitchFamily="34" charset="0"/>
              </a:rPr>
              <a:t>Григорій Федорович Квітка-</a:t>
            </a:r>
            <a:r>
              <a:rPr lang="ru-RU" b="1" dirty="0" err="1">
                <a:latin typeface="Arial Black" pitchFamily="34" charset="0"/>
              </a:rPr>
              <a:t>Основ’яненко</a:t>
            </a:r>
            <a:r>
              <a:rPr lang="ru-RU" b="1" dirty="0">
                <a:latin typeface="Arial Black" pitchFamily="34" charset="0"/>
              </a:rPr>
              <a:t> (</a:t>
            </a:r>
            <a:r>
              <a:rPr lang="ru-RU" b="1" dirty="0" err="1" smtClean="0">
                <a:solidFill>
                  <a:srgbClr val="FF0000"/>
                </a:solidFill>
                <a:latin typeface="Arial Black" pitchFamily="34" charset="0"/>
              </a:rPr>
              <a:t>справжнє</a:t>
            </a: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 Black" pitchFamily="34" charset="0"/>
              </a:rPr>
              <a:t>прізвище</a:t>
            </a:r>
            <a:r>
              <a:rPr lang="ru-RU" b="1" dirty="0">
                <a:solidFill>
                  <a:srgbClr val="FF0000"/>
                </a:solidFill>
                <a:latin typeface="Arial Black" pitchFamily="34" charset="0"/>
              </a:rPr>
              <a:t> Квітка</a:t>
            </a:r>
            <a:r>
              <a:rPr lang="ru-RU" b="1" dirty="0">
                <a:latin typeface="Arial Black" pitchFamily="34" charset="0"/>
              </a:rPr>
              <a:t>) народився 29 листопада 1778 </a:t>
            </a:r>
            <a:r>
              <a:rPr lang="ru-RU" b="1" dirty="0" smtClean="0">
                <a:latin typeface="Arial Black" pitchFamily="34" charset="0"/>
              </a:rPr>
              <a:t>р. на </a:t>
            </a:r>
            <a:r>
              <a:rPr lang="ru-RU" b="1" dirty="0">
                <a:latin typeface="Arial Black" pitchFamily="34" charset="0"/>
              </a:rPr>
              <a:t>хуторі Основа </a:t>
            </a:r>
            <a:r>
              <a:rPr lang="ru-RU" b="1" dirty="0" err="1">
                <a:latin typeface="Arial Black" pitchFamily="34" charset="0"/>
              </a:rPr>
              <a:t>поблизу</a:t>
            </a:r>
            <a:r>
              <a:rPr lang="ru-RU" b="1" dirty="0">
                <a:latin typeface="Arial Black" pitchFamily="34" charset="0"/>
              </a:rPr>
              <a:t> м. </a:t>
            </a:r>
            <a:r>
              <a:rPr lang="ru-RU" b="1" dirty="0" err="1">
                <a:latin typeface="Arial Black" pitchFamily="34" charset="0"/>
              </a:rPr>
              <a:t>Харкова</a:t>
            </a:r>
            <a:r>
              <a:rPr lang="ru-RU" b="1" dirty="0">
                <a:latin typeface="Arial Black" pitchFamily="34" charset="0"/>
              </a:rPr>
              <a:t> в </a:t>
            </a:r>
            <a:r>
              <a:rPr lang="ru-RU" b="1" dirty="0" smtClean="0">
                <a:latin typeface="Arial Black" pitchFamily="34" charset="0"/>
              </a:rPr>
              <a:t>родині </a:t>
            </a:r>
            <a:r>
              <a:rPr lang="ru-RU" b="1" dirty="0" err="1" smtClean="0">
                <a:latin typeface="Arial Black" pitchFamily="34" charset="0"/>
              </a:rPr>
              <a:t>знатних</a:t>
            </a:r>
            <a:r>
              <a:rPr lang="ru-RU" b="1" dirty="0" smtClean="0">
                <a:latin typeface="Arial Black" pitchFamily="34" charset="0"/>
              </a:rPr>
              <a:t> </a:t>
            </a:r>
            <a:r>
              <a:rPr lang="ru-RU" b="1" dirty="0" err="1">
                <a:latin typeface="Arial Black" pitchFamily="34" charset="0"/>
              </a:rPr>
              <a:t>поміщиків</a:t>
            </a:r>
            <a:r>
              <a:rPr lang="ru-RU" b="1" dirty="0">
                <a:latin typeface="Arial Black" pitchFamily="34" charset="0"/>
              </a:rPr>
              <a:t>-дворян Федора Квітки </a:t>
            </a:r>
            <a:r>
              <a:rPr lang="ru-RU" b="1" dirty="0" smtClean="0">
                <a:latin typeface="Arial Black" pitchFamily="34" charset="0"/>
              </a:rPr>
              <a:t>та Марії </a:t>
            </a:r>
            <a:r>
              <a:rPr lang="ru-RU" b="1" dirty="0">
                <a:latin typeface="Arial Black" pitchFamily="34" charset="0"/>
              </a:rPr>
              <a:t>Квітки (</a:t>
            </a:r>
            <a:r>
              <a:rPr lang="ru-RU" b="1" dirty="0" err="1">
                <a:latin typeface="Arial Black" pitchFamily="34" charset="0"/>
              </a:rPr>
              <a:t>Шидловської</a:t>
            </a:r>
            <a:r>
              <a:rPr lang="ru-RU" b="1" dirty="0">
                <a:latin typeface="Arial Black" pitchFamily="34" charset="0"/>
              </a:rPr>
              <a:t>, теж із </a:t>
            </a:r>
            <a:r>
              <a:rPr lang="ru-RU" b="1" dirty="0" err="1">
                <a:latin typeface="Arial Black" pitchFamily="34" charset="0"/>
              </a:rPr>
              <a:t>багатого</a:t>
            </a:r>
            <a:endParaRPr lang="ru-RU" b="1" dirty="0">
              <a:latin typeface="Arial Black" pitchFamily="34" charset="0"/>
            </a:endParaRPr>
          </a:p>
          <a:p>
            <a:pPr algn="just"/>
            <a:r>
              <a:rPr lang="ru-RU" b="1" dirty="0">
                <a:latin typeface="Arial Black" pitchFamily="34" charset="0"/>
              </a:rPr>
              <a:t>роду).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4048" y="360749"/>
            <a:ext cx="3744416" cy="258532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 Black" pitchFamily="34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Arial Black" pitchFamily="34" charset="0"/>
              </a:rPr>
              <a:t>Родовий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Arial Black" pitchFamily="34" charset="0"/>
              </a:rPr>
              <a:t>маєток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 майбутнього 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письменника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був його </a:t>
            </a:r>
            <a:r>
              <a:rPr lang="ru-RU" dirty="0" err="1">
                <a:solidFill>
                  <a:srgbClr val="FF0000"/>
                </a:solidFill>
                <a:latin typeface="Arial Black" pitchFamily="34" charset="0"/>
              </a:rPr>
              <a:t>улюбленим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Arial Black" pitchFamily="34" charset="0"/>
              </a:rPr>
              <a:t>місцем</a:t>
            </a:r>
            <a:r>
              <a:rPr lang="ru-RU" dirty="0">
                <a:latin typeface="Arial Black" pitchFamily="34" charset="0"/>
              </a:rPr>
              <a:t>, яке він </a:t>
            </a:r>
            <a:r>
              <a:rPr lang="ru-RU" dirty="0" smtClean="0">
                <a:latin typeface="Arial Black" pitchFamily="34" charset="0"/>
              </a:rPr>
              <a:t>майже ніколи </a:t>
            </a:r>
            <a:r>
              <a:rPr lang="ru-RU" dirty="0">
                <a:latin typeface="Arial Black" pitchFamily="34" charset="0"/>
              </a:rPr>
              <a:t>не </a:t>
            </a:r>
            <a:r>
              <a:rPr lang="ru-RU" dirty="0" err="1">
                <a:latin typeface="Arial Black" pitchFamily="34" charset="0"/>
              </a:rPr>
              <a:t>залишав</a:t>
            </a:r>
            <a:r>
              <a:rPr lang="ru-RU" dirty="0">
                <a:latin typeface="Arial Black" pitchFamily="34" charset="0"/>
              </a:rPr>
              <a:t> (у </a:t>
            </a:r>
            <a:r>
              <a:rPr lang="ru-RU" dirty="0" err="1">
                <a:latin typeface="Arial Black" pitchFamily="34" charset="0"/>
              </a:rPr>
              <a:t>молодості</a:t>
            </a:r>
            <a:r>
              <a:rPr lang="ru-RU" dirty="0">
                <a:latin typeface="Arial Black" pitchFamily="34" charset="0"/>
              </a:rPr>
              <a:t> </a:t>
            </a:r>
            <a:r>
              <a:rPr lang="ru-RU" dirty="0" err="1">
                <a:latin typeface="Arial Black" pitchFamily="34" charset="0"/>
              </a:rPr>
              <a:t>побував</a:t>
            </a:r>
            <a:r>
              <a:rPr lang="ru-RU" dirty="0">
                <a:latin typeface="Arial Black" pitchFamily="34" charset="0"/>
              </a:rPr>
              <a:t> у </a:t>
            </a:r>
            <a:r>
              <a:rPr lang="ru-RU" dirty="0" err="1">
                <a:latin typeface="Arial Black" pitchFamily="34" charset="0"/>
              </a:rPr>
              <a:t>Києві</a:t>
            </a:r>
            <a:r>
              <a:rPr lang="ru-RU" dirty="0">
                <a:latin typeface="Arial Black" pitchFamily="34" charset="0"/>
              </a:rPr>
              <a:t> й </a:t>
            </a:r>
            <a:r>
              <a:rPr lang="ru-RU" dirty="0" err="1">
                <a:latin typeface="Arial Black" pitchFamily="34" charset="0"/>
              </a:rPr>
              <a:t>Москві</a:t>
            </a:r>
            <a:r>
              <a:rPr lang="ru-RU" dirty="0">
                <a:latin typeface="Arial Black" pitchFamily="34" charset="0"/>
              </a:rPr>
              <a:t>, а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з часом — далі </a:t>
            </a:r>
            <a:r>
              <a:rPr lang="ru-RU" dirty="0" err="1">
                <a:solidFill>
                  <a:srgbClr val="FF0000"/>
                </a:solidFill>
                <a:latin typeface="Arial Black" pitchFamily="34" charset="0"/>
              </a:rPr>
              <a:t>Харкова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Arial Black" pitchFamily="34" charset="0"/>
              </a:rPr>
              <a:t>нікуди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не </a:t>
            </a:r>
            <a:r>
              <a:rPr lang="ru-RU" dirty="0" err="1" smtClean="0">
                <a:solidFill>
                  <a:srgbClr val="FF0000"/>
                </a:solidFill>
                <a:latin typeface="Arial Black" pitchFamily="34" charset="0"/>
              </a:rPr>
              <a:t>виїжджав</a:t>
            </a:r>
            <a:r>
              <a:rPr lang="ru-RU" dirty="0">
                <a:latin typeface="Arial Black" pitchFamily="34" charset="0"/>
              </a:rPr>
              <a:t>).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68960"/>
            <a:ext cx="5616624" cy="363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827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494670"/>
            <a:ext cx="3507792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З родиною Квіток був добре знайомий </a:t>
            </a:r>
            <a:r>
              <a:rPr lang="ru-RU" u="sng" dirty="0">
                <a:solidFill>
                  <a:srgbClr val="FF0000"/>
                </a:solidFill>
                <a:latin typeface="Arial Black" pitchFamily="34" charset="0"/>
              </a:rPr>
              <a:t>Григорій Савич Сковорода, </a:t>
            </a:r>
            <a:r>
              <a:rPr lang="ru-RU" dirty="0">
                <a:latin typeface="Arial Black" pitchFamily="34" charset="0"/>
              </a:rPr>
              <a:t>він </a:t>
            </a:r>
            <a:r>
              <a:rPr lang="ru-RU" dirty="0" err="1">
                <a:latin typeface="Arial Black" pitchFamily="34" charset="0"/>
              </a:rPr>
              <a:t>неодноразово</a:t>
            </a:r>
            <a:r>
              <a:rPr lang="ru-RU" dirty="0">
                <a:latin typeface="Arial Black" pitchFamily="34" charset="0"/>
              </a:rPr>
              <a:t> </a:t>
            </a:r>
            <a:r>
              <a:rPr lang="ru-RU" dirty="0" err="1">
                <a:latin typeface="Arial Black" pitchFamily="34" charset="0"/>
              </a:rPr>
              <a:t>гостював</a:t>
            </a:r>
            <a:r>
              <a:rPr lang="ru-RU" dirty="0">
                <a:latin typeface="Arial Black" pitchFamily="34" charset="0"/>
              </a:rPr>
              <a:t> у них. </a:t>
            </a:r>
            <a:r>
              <a:rPr lang="ru-RU" dirty="0" err="1">
                <a:latin typeface="Arial Black" pitchFamily="34" charset="0"/>
              </a:rPr>
              <a:t>Поета-філософа</a:t>
            </a:r>
            <a:r>
              <a:rPr lang="ru-RU" dirty="0">
                <a:latin typeface="Arial Black" pitchFamily="34" charset="0"/>
              </a:rPr>
              <a:t> тут дуже </a:t>
            </a:r>
            <a:r>
              <a:rPr lang="ru-RU" dirty="0" err="1">
                <a:latin typeface="Arial Black" pitchFamily="34" charset="0"/>
              </a:rPr>
              <a:t>шанували</a:t>
            </a:r>
            <a:r>
              <a:rPr lang="ru-RU" dirty="0">
                <a:latin typeface="Arial Black" pitchFamily="34" charset="0"/>
              </a:rPr>
              <a:t>, а малий Григорій </a:t>
            </a:r>
            <a:r>
              <a:rPr lang="ru-RU" dirty="0" err="1">
                <a:latin typeface="Arial Black" pitchFamily="34" charset="0"/>
              </a:rPr>
              <a:t>вивчав</a:t>
            </a:r>
            <a:r>
              <a:rPr lang="ru-RU" dirty="0">
                <a:latin typeface="Arial Black" pitchFamily="34" charset="0"/>
              </a:rPr>
              <a:t> </a:t>
            </a:r>
            <a:r>
              <a:rPr lang="ru-RU" dirty="0" err="1">
                <a:latin typeface="Arial Black" pitchFamily="34" charset="0"/>
              </a:rPr>
              <a:t>напам’ять</a:t>
            </a:r>
            <a:r>
              <a:rPr lang="ru-RU" dirty="0">
                <a:latin typeface="Arial Black" pitchFamily="34" charset="0"/>
              </a:rPr>
              <a:t> твори великого </a:t>
            </a:r>
            <a:r>
              <a:rPr lang="ru-RU" dirty="0" err="1">
                <a:latin typeface="Arial Black" pitchFamily="34" charset="0"/>
              </a:rPr>
              <a:t>мудреця</a:t>
            </a:r>
            <a:r>
              <a:rPr lang="ru-RU" dirty="0">
                <a:latin typeface="Arial Black" pitchFamily="34" charset="0"/>
              </a:rPr>
              <a:t>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224" y="260648"/>
            <a:ext cx="464222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3717032"/>
            <a:ext cx="4860032" cy="258532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 Black" pitchFamily="34" charset="0"/>
              </a:rPr>
              <a:t>Жив скромно й </a:t>
            </a:r>
            <a:r>
              <a:rPr lang="ru-RU" dirty="0" err="1">
                <a:latin typeface="Arial Black" pitchFamily="34" charset="0"/>
              </a:rPr>
              <a:t>розважливо</a:t>
            </a:r>
            <a:r>
              <a:rPr lang="ru-RU" dirty="0">
                <a:latin typeface="Arial Black" pitchFamily="34" charset="0"/>
              </a:rPr>
              <a:t>, писав </a:t>
            </a:r>
            <a:r>
              <a:rPr lang="ru-RU" dirty="0" smtClean="0">
                <a:latin typeface="Arial Black" pitchFamily="34" charset="0"/>
              </a:rPr>
              <a:t>здебільшого </a:t>
            </a:r>
            <a:r>
              <a:rPr lang="ru-RU" dirty="0">
                <a:latin typeface="Arial Black" pitchFamily="34" charset="0"/>
              </a:rPr>
              <a:t>після </a:t>
            </a:r>
            <a:r>
              <a:rPr lang="ru-RU" dirty="0" err="1">
                <a:latin typeface="Arial Black" pitchFamily="34" charset="0"/>
              </a:rPr>
              <a:t>обіду</a:t>
            </a:r>
            <a:r>
              <a:rPr lang="ru-RU" dirty="0">
                <a:latin typeface="Arial Black" pitchFamily="34" charset="0"/>
              </a:rPr>
              <a:t>, а </a:t>
            </a:r>
            <a:r>
              <a:rPr lang="ru-RU" dirty="0" err="1">
                <a:latin typeface="Arial Black" pitchFamily="34" charset="0"/>
              </a:rPr>
              <a:t>ввечері</a:t>
            </a:r>
            <a:r>
              <a:rPr lang="ru-RU" dirty="0">
                <a:latin typeface="Arial Black" pitchFamily="34" charset="0"/>
              </a:rPr>
              <a:t> читав </a:t>
            </a:r>
            <a:r>
              <a:rPr lang="ru-RU" dirty="0" err="1">
                <a:latin typeface="Arial Black" pitchFamily="34" charset="0"/>
              </a:rPr>
              <a:t>написане</a:t>
            </a:r>
            <a:r>
              <a:rPr lang="ru-RU" dirty="0">
                <a:latin typeface="Arial Black" pitchFamily="34" charset="0"/>
              </a:rPr>
              <a:t> </a:t>
            </a:r>
            <a:r>
              <a:rPr lang="ru-RU" dirty="0" err="1" smtClean="0">
                <a:latin typeface="Arial Black" pitchFamily="34" charset="0"/>
              </a:rPr>
              <a:t>дружині</a:t>
            </a:r>
            <a:r>
              <a:rPr lang="ru-RU" dirty="0" smtClean="0">
                <a:latin typeface="Arial Black" pitchFamily="34" charset="0"/>
              </a:rPr>
              <a:t>, </a:t>
            </a:r>
            <a:r>
              <a:rPr lang="ru-RU" dirty="0" err="1" smtClean="0">
                <a:latin typeface="Arial Black" pitchFamily="34" charset="0"/>
              </a:rPr>
              <a:t>Ганні</a:t>
            </a:r>
            <a:r>
              <a:rPr lang="ru-RU" dirty="0" smtClean="0">
                <a:latin typeface="Arial Black" pitchFamily="34" charset="0"/>
              </a:rPr>
              <a:t> </a:t>
            </a:r>
            <a:r>
              <a:rPr lang="ru-RU" dirty="0" err="1">
                <a:latin typeface="Arial Black" pitchFamily="34" charset="0"/>
              </a:rPr>
              <a:t>Григорівні</a:t>
            </a:r>
            <a:r>
              <a:rPr lang="ru-RU" dirty="0">
                <a:latin typeface="Arial Black" pitchFamily="34" charset="0"/>
              </a:rPr>
              <a:t>, яка, за його словами, була першим критиком </a:t>
            </a:r>
            <a:r>
              <a:rPr lang="ru-RU" dirty="0" smtClean="0">
                <a:latin typeface="Arial Black" pitchFamily="34" charset="0"/>
              </a:rPr>
              <a:t>і </a:t>
            </a:r>
            <a:r>
              <a:rPr lang="ru-RU" dirty="0" err="1" smtClean="0">
                <a:latin typeface="Arial Black" pitchFamily="34" charset="0"/>
              </a:rPr>
              <a:t>власним</a:t>
            </a:r>
            <a:r>
              <a:rPr lang="ru-RU" dirty="0" smtClean="0">
                <a:latin typeface="Arial Black" pitchFamily="34" charset="0"/>
              </a:rPr>
              <a:t> </a:t>
            </a:r>
            <a:r>
              <a:rPr lang="ru-RU" dirty="0">
                <a:latin typeface="Arial Black" pitchFamily="34" charset="0"/>
              </a:rPr>
              <a:t>цензором. З </a:t>
            </a:r>
            <a:r>
              <a:rPr lang="ru-RU" dirty="0" err="1">
                <a:latin typeface="Arial Black" pitchFamily="34" charset="0"/>
              </a:rPr>
              <a:t>вдячністю</a:t>
            </a:r>
            <a:r>
              <a:rPr lang="ru-RU" dirty="0">
                <a:latin typeface="Arial Black" pitchFamily="34" charset="0"/>
              </a:rPr>
              <a:t> за </a:t>
            </a:r>
            <a:r>
              <a:rPr lang="ru-RU" dirty="0" err="1">
                <a:latin typeface="Arial Black" pitchFamily="34" charset="0"/>
              </a:rPr>
              <a:t>щирість</a:t>
            </a:r>
            <a:r>
              <a:rPr lang="ru-RU" dirty="0">
                <a:latin typeface="Arial Black" pitchFamily="34" charset="0"/>
              </a:rPr>
              <a:t> і любов </a:t>
            </a:r>
            <a:r>
              <a:rPr lang="ru-RU" dirty="0" smtClean="0">
                <a:latin typeface="Arial Black" pitchFamily="34" charset="0"/>
              </a:rPr>
              <a:t>письменник </a:t>
            </a:r>
            <a:r>
              <a:rPr lang="ru-RU" dirty="0" err="1" smtClean="0">
                <a:latin typeface="Arial Black" pitchFamily="34" charset="0"/>
              </a:rPr>
              <a:t>присвятив</a:t>
            </a:r>
            <a:r>
              <a:rPr lang="ru-RU" dirty="0" smtClean="0">
                <a:latin typeface="Arial Black" pitchFamily="34" charset="0"/>
              </a:rPr>
              <a:t> </a:t>
            </a:r>
            <a:r>
              <a:rPr lang="ru-RU" dirty="0" err="1">
                <a:latin typeface="Arial Black" pitchFamily="34" charset="0"/>
              </a:rPr>
              <a:t>дружині</a:t>
            </a:r>
            <a:r>
              <a:rPr lang="ru-RU" dirty="0">
                <a:latin typeface="Arial Black" pitchFamily="34" charset="0"/>
              </a:rPr>
              <a:t> свої найкращі повісті — «Марусю» й «</a:t>
            </a:r>
            <a:r>
              <a:rPr lang="ru-RU" dirty="0" err="1" smtClean="0">
                <a:latin typeface="Arial Black" pitchFamily="34" charset="0"/>
              </a:rPr>
              <a:t>Сердешну</a:t>
            </a:r>
            <a:r>
              <a:rPr lang="ru-RU" dirty="0" smtClean="0">
                <a:latin typeface="Arial Black" pitchFamily="34" charset="0"/>
              </a:rPr>
              <a:t> </a:t>
            </a:r>
            <a:r>
              <a:rPr lang="ru-RU" dirty="0">
                <a:latin typeface="Arial Black" pitchFamily="34" charset="0"/>
              </a:rPr>
              <a:t>Оксану».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3550226" cy="257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676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2664"/>
            <a:ext cx="3786187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971" y="94968"/>
            <a:ext cx="4760913" cy="290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34314"/>
            <a:ext cx="5569179" cy="3535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336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1" y="188640"/>
            <a:ext cx="4427984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7" y="3230290"/>
            <a:ext cx="4754563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0" y="3230290"/>
            <a:ext cx="4172046" cy="300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8640"/>
            <a:ext cx="3763119" cy="2818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665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2120" y="116632"/>
            <a:ext cx="6036064" cy="369331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err="1">
                <a:solidFill>
                  <a:prstClr val="black"/>
                </a:solidFill>
              </a:rPr>
              <a:t>Одружився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>письменник </a:t>
            </a:r>
            <a:r>
              <a:rPr lang="ru-RU" b="1" dirty="0" err="1">
                <a:solidFill>
                  <a:prstClr val="black"/>
                </a:solidFill>
              </a:rPr>
              <a:t>пізно</a:t>
            </a:r>
            <a:r>
              <a:rPr lang="ru-RU" b="1" dirty="0">
                <a:solidFill>
                  <a:prstClr val="black"/>
                </a:solidFill>
              </a:rPr>
              <a:t>. Лише у 43 роки він </a:t>
            </a:r>
            <a:r>
              <a:rPr lang="ru-RU" b="1" dirty="0" err="1">
                <a:solidFill>
                  <a:prstClr val="black"/>
                </a:solidFill>
              </a:rPr>
              <a:t>зважився</a:t>
            </a:r>
            <a:r>
              <a:rPr lang="ru-RU" b="1" dirty="0">
                <a:solidFill>
                  <a:prstClr val="black"/>
                </a:solidFill>
              </a:rPr>
              <a:t> на </a:t>
            </a:r>
            <a:r>
              <a:rPr lang="ru-RU" b="1" dirty="0" err="1">
                <a:solidFill>
                  <a:prstClr val="black"/>
                </a:solidFill>
              </a:rPr>
              <a:t>заручини</a:t>
            </a:r>
            <a:r>
              <a:rPr lang="ru-RU" b="1" dirty="0">
                <a:solidFill>
                  <a:prstClr val="black"/>
                </a:solidFill>
              </a:rPr>
              <a:t>. За свою </a:t>
            </a:r>
            <a:r>
              <a:rPr lang="ru-RU" b="1" dirty="0" err="1">
                <a:solidFill>
                  <a:prstClr val="black"/>
                </a:solidFill>
              </a:rPr>
              <a:t>обраницю</a:t>
            </a:r>
            <a:r>
              <a:rPr lang="ru-RU" b="1" dirty="0">
                <a:solidFill>
                  <a:prstClr val="black"/>
                </a:solidFill>
              </a:rPr>
              <a:t> він був старший на 22 </a:t>
            </a:r>
            <a:r>
              <a:rPr lang="ru-RU" b="1" dirty="0" err="1">
                <a:solidFill>
                  <a:prstClr val="black"/>
                </a:solidFill>
              </a:rPr>
              <a:t>роки.Вперше</a:t>
            </a:r>
            <a:r>
              <a:rPr lang="ru-RU" b="1" dirty="0">
                <a:solidFill>
                  <a:prstClr val="black"/>
                </a:solidFill>
              </a:rPr>
              <a:t> вони </a:t>
            </a:r>
            <a:r>
              <a:rPr lang="ru-RU" b="1" dirty="0" err="1">
                <a:solidFill>
                  <a:prstClr val="black"/>
                </a:solidFill>
              </a:rPr>
              <a:t>зустрілися</a:t>
            </a:r>
            <a:r>
              <a:rPr lang="ru-RU" b="1" dirty="0">
                <a:solidFill>
                  <a:prstClr val="black"/>
                </a:solidFill>
              </a:rPr>
              <a:t> в </a:t>
            </a:r>
            <a:r>
              <a:rPr lang="ru-RU" b="1" dirty="0" err="1">
                <a:solidFill>
                  <a:prstClr val="black"/>
                </a:solidFill>
              </a:rPr>
              <a:t>Інституті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шляхетних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дівчат</a:t>
            </a:r>
            <a:r>
              <a:rPr lang="ru-RU" b="1" dirty="0">
                <a:solidFill>
                  <a:prstClr val="black"/>
                </a:solidFill>
              </a:rPr>
              <a:t>, де Ганна </a:t>
            </a:r>
            <a:r>
              <a:rPr lang="ru-RU" b="1" dirty="0" err="1">
                <a:solidFill>
                  <a:prstClr val="black"/>
                </a:solidFill>
              </a:rPr>
              <a:t>Григорівна</a:t>
            </a:r>
            <a:r>
              <a:rPr lang="ru-RU" b="1" dirty="0">
                <a:solidFill>
                  <a:prstClr val="black"/>
                </a:solidFill>
              </a:rPr>
              <a:t> Вульф була </a:t>
            </a:r>
            <a:r>
              <a:rPr lang="ru-RU" b="1" dirty="0" err="1">
                <a:solidFill>
                  <a:prstClr val="black"/>
                </a:solidFill>
              </a:rPr>
              <a:t>класною</a:t>
            </a:r>
            <a:r>
              <a:rPr lang="ru-RU" b="1" dirty="0">
                <a:solidFill>
                  <a:prstClr val="black"/>
                </a:solidFill>
              </a:rPr>
              <a:t> дамою. Це була розумна, </a:t>
            </a:r>
            <a:r>
              <a:rPr lang="ru-RU" b="1" dirty="0" err="1">
                <a:solidFill>
                  <a:prstClr val="black"/>
                </a:solidFill>
              </a:rPr>
              <a:t>освічена</a:t>
            </a:r>
            <a:r>
              <a:rPr lang="ru-RU" b="1" dirty="0">
                <a:solidFill>
                  <a:prstClr val="black"/>
                </a:solidFill>
              </a:rPr>
              <a:t> та душевна дівчина. Її направили у </a:t>
            </a:r>
            <a:r>
              <a:rPr lang="ru-RU" b="1" dirty="0" err="1">
                <a:solidFill>
                  <a:prstClr val="black"/>
                </a:solidFill>
              </a:rPr>
              <a:t>Харків</a:t>
            </a:r>
            <a:r>
              <a:rPr lang="ru-RU" b="1" dirty="0">
                <a:solidFill>
                  <a:prstClr val="black"/>
                </a:solidFill>
              </a:rPr>
              <a:t> з Петербургу, Анна була </a:t>
            </a:r>
            <a:r>
              <a:rPr lang="ru-RU" b="1" dirty="0" err="1">
                <a:solidFill>
                  <a:prstClr val="black"/>
                </a:solidFill>
              </a:rPr>
              <a:t>вихованкою</a:t>
            </a:r>
            <a:r>
              <a:rPr lang="ru-RU" b="1" dirty="0">
                <a:solidFill>
                  <a:prstClr val="black"/>
                </a:solidFill>
              </a:rPr>
              <a:t> в Санкт-</a:t>
            </a:r>
            <a:r>
              <a:rPr lang="ru-RU" b="1" dirty="0" err="1">
                <a:solidFill>
                  <a:prstClr val="black"/>
                </a:solidFill>
              </a:rPr>
              <a:t>Петербурзького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інституту</a:t>
            </a:r>
            <a:r>
              <a:rPr lang="ru-RU" b="1" dirty="0">
                <a:solidFill>
                  <a:prstClr val="black"/>
                </a:solidFill>
              </a:rPr>
              <a:t> св. </a:t>
            </a:r>
            <a:r>
              <a:rPr lang="ru-RU" b="1" dirty="0" err="1">
                <a:solidFill>
                  <a:prstClr val="black"/>
                </a:solidFill>
              </a:rPr>
              <a:t>Катерини</a:t>
            </a:r>
            <a:r>
              <a:rPr lang="ru-RU" b="1" dirty="0">
                <a:solidFill>
                  <a:prstClr val="black"/>
                </a:solidFill>
              </a:rPr>
              <a:t> для </a:t>
            </a:r>
            <a:r>
              <a:rPr lang="ru-RU" b="1" dirty="0" err="1">
                <a:solidFill>
                  <a:prstClr val="black"/>
                </a:solidFill>
              </a:rPr>
              <a:t>шляхетних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панночок</a:t>
            </a:r>
            <a:r>
              <a:rPr lang="ru-RU" b="1" dirty="0">
                <a:solidFill>
                  <a:prstClr val="black"/>
                </a:solidFill>
              </a:rPr>
              <a:t>. </a:t>
            </a:r>
            <a:r>
              <a:rPr lang="ru-RU" b="1" dirty="0" err="1" smtClean="0">
                <a:solidFill>
                  <a:prstClr val="black"/>
                </a:solidFill>
              </a:rPr>
              <a:t>Переїзд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>
                <a:solidFill>
                  <a:prstClr val="black"/>
                </a:solidFill>
              </a:rPr>
              <a:t>до </a:t>
            </a:r>
            <a:r>
              <a:rPr lang="ru-RU" b="1" dirty="0" err="1">
                <a:solidFill>
                  <a:prstClr val="black"/>
                </a:solidFill>
              </a:rPr>
              <a:t>Харкова</a:t>
            </a:r>
            <a:r>
              <a:rPr lang="ru-RU" b="1" dirty="0">
                <a:solidFill>
                  <a:prstClr val="black"/>
                </a:solidFill>
              </a:rPr>
              <a:t> дівчина </a:t>
            </a:r>
            <a:r>
              <a:rPr lang="ru-RU" b="1" dirty="0" err="1">
                <a:solidFill>
                  <a:prstClr val="black"/>
                </a:solidFill>
              </a:rPr>
              <a:t>сприйняла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болісно</a:t>
            </a:r>
            <a:r>
              <a:rPr lang="ru-RU" b="1" dirty="0">
                <a:solidFill>
                  <a:prstClr val="black"/>
                </a:solidFill>
              </a:rPr>
              <a:t>: її світом був Петербург, який вона дуже любила і в якому мріяла </a:t>
            </a:r>
            <a:r>
              <a:rPr lang="ru-RU" b="1" dirty="0" err="1">
                <a:solidFill>
                  <a:prstClr val="black"/>
                </a:solidFill>
              </a:rPr>
              <a:t>залишитися</a:t>
            </a:r>
            <a:r>
              <a:rPr lang="ru-RU" b="1" dirty="0">
                <a:solidFill>
                  <a:prstClr val="black"/>
                </a:solidFill>
              </a:rPr>
              <a:t>. Та на новому місці вона </a:t>
            </a:r>
            <a:r>
              <a:rPr lang="ru-RU" b="1" dirty="0" err="1">
                <a:solidFill>
                  <a:prstClr val="black"/>
                </a:solidFill>
              </a:rPr>
              <a:t>закохалася</a:t>
            </a:r>
            <a:r>
              <a:rPr lang="ru-RU" b="1" dirty="0">
                <a:solidFill>
                  <a:prstClr val="black"/>
                </a:solidFill>
              </a:rPr>
              <a:t> в на 20 років старшого члена </a:t>
            </a:r>
            <a:r>
              <a:rPr lang="ru-RU" b="1" dirty="0" err="1">
                <a:solidFill>
                  <a:prstClr val="black"/>
                </a:solidFill>
              </a:rPr>
              <a:t>інститутської</a:t>
            </a:r>
            <a:r>
              <a:rPr lang="ru-RU" b="1" dirty="0">
                <a:solidFill>
                  <a:prstClr val="black"/>
                </a:solidFill>
              </a:rPr>
              <a:t> ради Григорія Квітку, а за два роки стала його дружиною (у 1821 році</a:t>
            </a:r>
            <a:r>
              <a:rPr lang="ru-RU" b="1" dirty="0" smtClean="0">
                <a:solidFill>
                  <a:prstClr val="black"/>
                </a:solidFill>
              </a:rPr>
              <a:t>).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6632"/>
            <a:ext cx="2627316" cy="358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2120" y="4005064"/>
            <a:ext cx="8807396" cy="25853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prstClr val="black"/>
                </a:solidFill>
              </a:rPr>
              <a:t>Спочатку вона мріяла </a:t>
            </a:r>
            <a:r>
              <a:rPr lang="ru-RU" b="1" dirty="0" err="1">
                <a:solidFill>
                  <a:prstClr val="black"/>
                </a:solidFill>
              </a:rPr>
              <a:t>повернутися</a:t>
            </a:r>
            <a:r>
              <a:rPr lang="ru-RU" b="1" dirty="0">
                <a:solidFill>
                  <a:prstClr val="black"/>
                </a:solidFill>
              </a:rPr>
              <a:t> до столиці. Та Квітка не </a:t>
            </a:r>
            <a:r>
              <a:rPr lang="ru-RU" b="1" dirty="0" err="1">
                <a:solidFill>
                  <a:prstClr val="black"/>
                </a:solidFill>
              </a:rPr>
              <a:t>хотів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покидати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рідне</a:t>
            </a:r>
            <a:r>
              <a:rPr lang="ru-RU" b="1" dirty="0">
                <a:solidFill>
                  <a:prstClr val="black"/>
                </a:solidFill>
              </a:rPr>
              <a:t> місто, і Анна </a:t>
            </a:r>
            <a:r>
              <a:rPr lang="ru-RU" b="1" dirty="0" err="1">
                <a:solidFill>
                  <a:prstClr val="black"/>
                </a:solidFill>
              </a:rPr>
              <a:t>Григорівна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призвичаїлася</a:t>
            </a:r>
            <a:r>
              <a:rPr lang="ru-RU" b="1" dirty="0">
                <a:solidFill>
                  <a:prstClr val="black"/>
                </a:solidFill>
              </a:rPr>
              <a:t>. Вона добре знала </a:t>
            </a:r>
            <a:r>
              <a:rPr lang="ru-RU" b="1" dirty="0" err="1">
                <a:solidFill>
                  <a:prstClr val="black"/>
                </a:solidFill>
              </a:rPr>
              <a:t>іноземні</a:t>
            </a:r>
            <a:r>
              <a:rPr lang="ru-RU" b="1" dirty="0">
                <a:solidFill>
                  <a:prstClr val="black"/>
                </a:solidFill>
              </a:rPr>
              <a:t> мови, глибоко </a:t>
            </a:r>
            <a:r>
              <a:rPr lang="ru-RU" b="1" dirty="0" err="1">
                <a:solidFill>
                  <a:prstClr val="black"/>
                </a:solidFill>
              </a:rPr>
              <a:t>цікавилася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літературою</a:t>
            </a:r>
            <a:r>
              <a:rPr lang="ru-RU" b="1" dirty="0">
                <a:solidFill>
                  <a:prstClr val="black"/>
                </a:solidFill>
              </a:rPr>
              <a:t>, особливо </a:t>
            </a:r>
            <a:r>
              <a:rPr lang="ru-RU" b="1" dirty="0" err="1">
                <a:solidFill>
                  <a:prstClr val="black"/>
                </a:solidFill>
              </a:rPr>
              <a:t>творами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французьких</a:t>
            </a:r>
            <a:r>
              <a:rPr lang="ru-RU" b="1" dirty="0">
                <a:solidFill>
                  <a:prstClr val="black"/>
                </a:solidFill>
              </a:rPr>
              <a:t> письменників. Дружина </a:t>
            </a:r>
            <a:r>
              <a:rPr lang="ru-RU" b="1" dirty="0" err="1">
                <a:solidFill>
                  <a:prstClr val="black"/>
                </a:solidFill>
              </a:rPr>
              <a:t>обожнювала</a:t>
            </a:r>
            <a:r>
              <a:rPr lang="ru-RU" b="1" dirty="0">
                <a:solidFill>
                  <a:prstClr val="black"/>
                </a:solidFill>
              </a:rPr>
              <a:t> чоловіка, була його першим </a:t>
            </a:r>
            <a:r>
              <a:rPr lang="ru-RU" b="1" dirty="0" err="1">
                <a:solidFill>
                  <a:prstClr val="black"/>
                </a:solidFill>
              </a:rPr>
              <a:t>читачем</a:t>
            </a:r>
            <a:r>
              <a:rPr lang="ru-RU" b="1" dirty="0">
                <a:solidFill>
                  <a:prstClr val="black"/>
                </a:solidFill>
              </a:rPr>
              <a:t> і першим цензором. Разом вони прожили 23 роки у </a:t>
            </a:r>
            <a:r>
              <a:rPr lang="ru-RU" b="1" dirty="0" err="1">
                <a:solidFill>
                  <a:prstClr val="black"/>
                </a:solidFill>
              </a:rPr>
              <a:t>щасливому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шлюбі</a:t>
            </a:r>
            <a:r>
              <a:rPr lang="ru-RU" b="1" dirty="0">
                <a:solidFill>
                  <a:prstClr val="black"/>
                </a:solidFill>
              </a:rPr>
              <a:t>, але дітей у них не </a:t>
            </a:r>
            <a:r>
              <a:rPr lang="ru-RU" b="1" dirty="0" err="1">
                <a:solidFill>
                  <a:prstClr val="black"/>
                </a:solidFill>
              </a:rPr>
              <a:t>було.Квітка</a:t>
            </a:r>
            <a:r>
              <a:rPr lang="ru-RU" b="1" dirty="0">
                <a:solidFill>
                  <a:prstClr val="black"/>
                </a:solidFill>
              </a:rPr>
              <a:t>-Основ’яненко з дружиною завжди радо </a:t>
            </a:r>
            <a:r>
              <a:rPr lang="ru-RU" b="1" dirty="0" err="1">
                <a:solidFill>
                  <a:prstClr val="black"/>
                </a:solidFill>
              </a:rPr>
              <a:t>приймали</a:t>
            </a:r>
            <a:r>
              <a:rPr lang="ru-RU" b="1" dirty="0">
                <a:solidFill>
                  <a:prstClr val="black"/>
                </a:solidFill>
              </a:rPr>
              <a:t> гостей. У них часто </a:t>
            </a:r>
            <a:r>
              <a:rPr lang="ru-RU" b="1" dirty="0" err="1">
                <a:solidFill>
                  <a:prstClr val="black"/>
                </a:solidFill>
              </a:rPr>
              <a:t>бували</a:t>
            </a:r>
            <a:r>
              <a:rPr lang="ru-RU" b="1" dirty="0">
                <a:solidFill>
                  <a:prstClr val="black"/>
                </a:solidFill>
              </a:rPr>
              <a:t>: Євген </a:t>
            </a:r>
            <a:r>
              <a:rPr lang="ru-RU" b="1" dirty="0" err="1">
                <a:solidFill>
                  <a:prstClr val="black"/>
                </a:solidFill>
              </a:rPr>
              <a:t>Гребінка</a:t>
            </a:r>
            <a:r>
              <a:rPr lang="ru-RU" b="1" dirty="0">
                <a:solidFill>
                  <a:prstClr val="black"/>
                </a:solidFill>
              </a:rPr>
              <a:t>, Олександр </a:t>
            </a:r>
            <a:r>
              <a:rPr lang="ru-RU" b="1" dirty="0" err="1">
                <a:solidFill>
                  <a:prstClr val="black"/>
                </a:solidFill>
              </a:rPr>
              <a:t>Афанасьєв-Чужбинський</a:t>
            </a:r>
            <a:r>
              <a:rPr lang="ru-RU" b="1" dirty="0">
                <a:solidFill>
                  <a:prstClr val="black"/>
                </a:solidFill>
              </a:rPr>
              <a:t>, Михайло </a:t>
            </a:r>
            <a:r>
              <a:rPr lang="ru-RU" b="1" dirty="0" err="1">
                <a:solidFill>
                  <a:prstClr val="black"/>
                </a:solidFill>
              </a:rPr>
              <a:t>Щепкін</a:t>
            </a:r>
            <a:r>
              <a:rPr lang="ru-RU" b="1" dirty="0">
                <a:solidFill>
                  <a:prstClr val="black"/>
                </a:solidFill>
              </a:rPr>
              <a:t>, Петро </a:t>
            </a:r>
            <a:r>
              <a:rPr lang="ru-RU" b="1" dirty="0" err="1">
                <a:solidFill>
                  <a:prstClr val="black"/>
                </a:solidFill>
              </a:rPr>
              <a:t>Григор’єв</a:t>
            </a:r>
            <a:r>
              <a:rPr lang="ru-RU" b="1" dirty="0">
                <a:solidFill>
                  <a:prstClr val="black"/>
                </a:solidFill>
              </a:rPr>
              <a:t>, Петро </a:t>
            </a:r>
            <a:r>
              <a:rPr lang="ru-RU" b="1" dirty="0" err="1">
                <a:solidFill>
                  <a:prstClr val="black"/>
                </a:solidFill>
              </a:rPr>
              <a:t>Гулак-Артемовський</a:t>
            </a:r>
            <a:r>
              <a:rPr lang="ru-RU" b="1" dirty="0">
                <a:solidFill>
                  <a:prstClr val="black"/>
                </a:solidFill>
              </a:rPr>
              <a:t>, </a:t>
            </a:r>
            <a:r>
              <a:rPr lang="ru-RU" b="1" dirty="0" err="1">
                <a:solidFill>
                  <a:prstClr val="black"/>
                </a:solidFill>
              </a:rPr>
              <a:t>Амвросій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Метлинський</a:t>
            </a:r>
            <a:r>
              <a:rPr lang="ru-RU" b="1" dirty="0">
                <a:solidFill>
                  <a:prstClr val="black"/>
                </a:solidFill>
              </a:rPr>
              <a:t>, Микола Костомаров, </a:t>
            </a:r>
            <a:r>
              <a:rPr lang="ru-RU" b="1" dirty="0" err="1">
                <a:solidFill>
                  <a:prstClr val="black"/>
                </a:solidFill>
              </a:rPr>
              <a:t>Ізмаїл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Срезневський</a:t>
            </a:r>
            <a:r>
              <a:rPr lang="ru-RU" b="1" dirty="0">
                <a:solidFill>
                  <a:prstClr val="black"/>
                </a:solidFill>
              </a:rPr>
              <a:t>, Олександр </a:t>
            </a:r>
            <a:r>
              <a:rPr lang="ru-RU" b="1" dirty="0" err="1">
                <a:solidFill>
                  <a:prstClr val="black"/>
                </a:solidFill>
              </a:rPr>
              <a:t>Корсун</a:t>
            </a:r>
            <a:r>
              <a:rPr lang="ru-RU" b="1" dirty="0">
                <a:solidFill>
                  <a:prstClr val="black"/>
                </a:solidFill>
              </a:rPr>
              <a:t>. </a:t>
            </a:r>
            <a:r>
              <a:rPr lang="ru-RU" b="1" dirty="0" err="1">
                <a:solidFill>
                  <a:prstClr val="black"/>
                </a:solidFill>
              </a:rPr>
              <a:t>Листувався</a:t>
            </a:r>
            <a:r>
              <a:rPr lang="ru-RU" b="1" dirty="0">
                <a:solidFill>
                  <a:prstClr val="black"/>
                </a:solidFill>
              </a:rPr>
              <a:t> митець з Тарасом </a:t>
            </a:r>
            <a:r>
              <a:rPr lang="ru-RU" b="1" dirty="0" err="1">
                <a:solidFill>
                  <a:prstClr val="black"/>
                </a:solidFill>
              </a:rPr>
              <a:t>Шевченком</a:t>
            </a:r>
            <a:r>
              <a:rPr lang="ru-RU" b="1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9355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88640"/>
            <a:ext cx="3744416" cy="31393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/>
              <a:t>Григорій Квітка — </a:t>
            </a:r>
            <a:r>
              <a:rPr lang="ru-RU" b="1" dirty="0" err="1">
                <a:solidFill>
                  <a:srgbClr val="FF0000"/>
                </a:solidFill>
              </a:rPr>
              <a:t>багатогранна</a:t>
            </a:r>
            <a:r>
              <a:rPr lang="ru-RU" b="1" dirty="0">
                <a:solidFill>
                  <a:srgbClr val="FF0000"/>
                </a:solidFill>
              </a:rPr>
              <a:t> творча особистість</a:t>
            </a:r>
            <a:r>
              <a:rPr lang="ru-RU" b="1" dirty="0"/>
              <a:t>. У 1812–</a:t>
            </a:r>
          </a:p>
          <a:p>
            <a:pPr algn="just"/>
            <a:r>
              <a:rPr lang="ru-RU" b="1" dirty="0"/>
              <a:t>1816 </a:t>
            </a:r>
            <a:r>
              <a:rPr lang="ru-RU" b="1" dirty="0" err="1"/>
              <a:t>рр</a:t>
            </a:r>
            <a:r>
              <a:rPr lang="ru-RU" b="1" dirty="0"/>
              <a:t>. був директором </a:t>
            </a:r>
            <a:r>
              <a:rPr lang="ru-RU" b="1" dirty="0" err="1"/>
              <a:t>Харківського</a:t>
            </a:r>
            <a:r>
              <a:rPr lang="ru-RU" b="1" dirty="0"/>
              <a:t> театру, </a:t>
            </a:r>
            <a:r>
              <a:rPr lang="ru-RU" b="1" dirty="0" err="1"/>
              <a:t>керував</a:t>
            </a:r>
            <a:r>
              <a:rPr lang="ru-RU" b="1" dirty="0"/>
              <a:t> </a:t>
            </a:r>
            <a:r>
              <a:rPr lang="ru-RU" b="1" dirty="0" err="1" smtClean="0"/>
              <a:t>танцювальним</a:t>
            </a:r>
            <a:r>
              <a:rPr lang="ru-RU" b="1" dirty="0" smtClean="0"/>
              <a:t> </a:t>
            </a:r>
            <a:r>
              <a:rPr lang="ru-RU" b="1" dirty="0"/>
              <a:t>клубом, добре </a:t>
            </a:r>
            <a:r>
              <a:rPr lang="ru-RU" b="1" dirty="0" err="1"/>
              <a:t>грав</a:t>
            </a:r>
            <a:r>
              <a:rPr lang="ru-RU" b="1" dirty="0"/>
              <a:t> на </a:t>
            </a:r>
            <a:r>
              <a:rPr lang="ru-RU" b="1" dirty="0" err="1"/>
              <a:t>флейті</a:t>
            </a:r>
            <a:r>
              <a:rPr lang="ru-RU" b="1" dirty="0"/>
              <a:t>, </a:t>
            </a:r>
            <a:r>
              <a:rPr lang="ru-RU" b="1" dirty="0" err="1"/>
              <a:t>фортепіано</a:t>
            </a:r>
            <a:r>
              <a:rPr lang="ru-RU" b="1" dirty="0"/>
              <a:t>, </a:t>
            </a:r>
            <a:r>
              <a:rPr lang="ru-RU" b="1" dirty="0" err="1"/>
              <a:t>поклав</a:t>
            </a:r>
            <a:r>
              <a:rPr lang="ru-RU" b="1" dirty="0"/>
              <a:t> на </a:t>
            </a:r>
            <a:r>
              <a:rPr lang="ru-RU" b="1" dirty="0" smtClean="0"/>
              <a:t>музику </a:t>
            </a:r>
            <a:r>
              <a:rPr lang="ru-RU" b="1" dirty="0" err="1" smtClean="0"/>
              <a:t>чимало</a:t>
            </a:r>
            <a:r>
              <a:rPr lang="ru-RU" b="1" dirty="0" smtClean="0"/>
              <a:t> </a:t>
            </a:r>
            <a:r>
              <a:rPr lang="ru-RU" b="1" dirty="0"/>
              <a:t>власних </a:t>
            </a:r>
            <a:r>
              <a:rPr lang="ru-RU" b="1" dirty="0" err="1"/>
              <a:t>романсів</a:t>
            </a:r>
            <a:r>
              <a:rPr lang="ru-RU" b="1" dirty="0"/>
              <a:t>, зокрема </a:t>
            </a:r>
            <a:r>
              <a:rPr lang="ru-RU" b="1" dirty="0" err="1"/>
              <a:t>мелодійну</a:t>
            </a:r>
            <a:r>
              <a:rPr lang="ru-RU" b="1" dirty="0"/>
              <a:t> «Кадриль», а </a:t>
            </a:r>
            <a:r>
              <a:rPr lang="ru-RU" b="1" dirty="0" smtClean="0"/>
              <a:t>його </a:t>
            </a:r>
            <a:r>
              <a:rPr lang="ru-RU" b="1" dirty="0" err="1" smtClean="0"/>
              <a:t>знаменитий</a:t>
            </a:r>
            <a:r>
              <a:rPr lang="ru-RU" b="1" dirty="0" smtClean="0"/>
              <a:t> </a:t>
            </a:r>
            <a:r>
              <a:rPr lang="ru-RU" b="1" dirty="0"/>
              <a:t>«Марш» був надзвичайно </a:t>
            </a:r>
            <a:r>
              <a:rPr lang="ru-RU" b="1" dirty="0" err="1"/>
              <a:t>популярним</a:t>
            </a:r>
            <a:r>
              <a:rPr lang="ru-RU" b="1" dirty="0"/>
              <a:t> у роки війни </a:t>
            </a:r>
            <a:r>
              <a:rPr lang="ru-RU" b="1" dirty="0" smtClean="0"/>
              <a:t>з Наполеоном</a:t>
            </a:r>
            <a:r>
              <a:rPr lang="ru-RU" b="1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327139"/>
            <a:ext cx="3744416" cy="2862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 Black" pitchFamily="34" charset="0"/>
              </a:rPr>
              <a:t>Він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першим</a:t>
            </a:r>
            <a:r>
              <a:rPr lang="ru-RU" dirty="0">
                <a:latin typeface="Arial Black" pitchFamily="34" charset="0"/>
              </a:rPr>
              <a:t> в історії української літератури 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утвердив </a:t>
            </a:r>
            <a:r>
              <a:rPr lang="ru-RU" dirty="0" err="1" smtClean="0">
                <a:solidFill>
                  <a:srgbClr val="FF0000"/>
                </a:solidFill>
                <a:latin typeface="Arial Black" pitchFamily="34" charset="0"/>
              </a:rPr>
              <a:t>оповідну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манеру письма,</a:t>
            </a:r>
            <a:r>
              <a:rPr lang="ru-RU" dirty="0">
                <a:latin typeface="Arial Black" pitchFamily="34" charset="0"/>
              </a:rPr>
              <a:t> за що Т.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Шевченко назвав його «</a:t>
            </a:r>
            <a:r>
              <a:rPr lang="ru-RU" dirty="0" err="1">
                <a:solidFill>
                  <a:srgbClr val="FF0000"/>
                </a:solidFill>
                <a:latin typeface="Arial Black" pitchFamily="34" charset="0"/>
              </a:rPr>
              <a:t>батьком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». </a:t>
            </a:r>
            <a:r>
              <a:rPr lang="ru-RU" dirty="0" smtClean="0">
                <a:latin typeface="Arial Black" pitchFamily="34" charset="0"/>
              </a:rPr>
              <a:t>Пізніше </a:t>
            </a:r>
            <a:r>
              <a:rPr lang="ru-RU" dirty="0">
                <a:latin typeface="Arial Black" pitchFamily="34" charset="0"/>
              </a:rPr>
              <a:t>ці слова </a:t>
            </a:r>
            <a:r>
              <a:rPr lang="ru-RU" dirty="0" err="1">
                <a:latin typeface="Arial Black" pitchFamily="34" charset="0"/>
              </a:rPr>
              <a:t>поширилися</a:t>
            </a:r>
            <a:r>
              <a:rPr lang="ru-RU" dirty="0">
                <a:latin typeface="Arial Black" pitchFamily="34" charset="0"/>
              </a:rPr>
              <a:t> й </a:t>
            </a:r>
            <a:r>
              <a:rPr lang="ru-RU" dirty="0" err="1">
                <a:latin typeface="Arial Black" pitchFamily="34" charset="0"/>
              </a:rPr>
              <a:t>закріпилися</a:t>
            </a:r>
            <a:r>
              <a:rPr lang="ru-RU" dirty="0">
                <a:latin typeface="Arial Black" pitchFamily="34" charset="0"/>
              </a:rPr>
              <a:t> </a:t>
            </a:r>
            <a:r>
              <a:rPr lang="ru-RU" dirty="0" err="1">
                <a:latin typeface="Arial Black" pitchFamily="34" charset="0"/>
              </a:rPr>
              <a:t>надовго</a:t>
            </a:r>
            <a:r>
              <a:rPr lang="ru-RU" dirty="0">
                <a:latin typeface="Arial Black" pitchFamily="34" charset="0"/>
              </a:rPr>
              <a:t>: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«батько 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української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повісті» (С. </a:t>
            </a:r>
            <a:r>
              <a:rPr lang="ru-RU" dirty="0" err="1">
                <a:solidFill>
                  <a:srgbClr val="FF0000"/>
                </a:solidFill>
                <a:latin typeface="Arial Black" pitchFamily="34" charset="0"/>
              </a:rPr>
              <a:t>Єфремов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8136" y="3573016"/>
            <a:ext cx="3888432" cy="2862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 Black" pitchFamily="34" charset="0"/>
              </a:rPr>
              <a:t>Для своїх </a:t>
            </a:r>
            <a:r>
              <a:rPr lang="ru-RU" dirty="0" err="1">
                <a:latin typeface="Arial Black" pitchFamily="34" charset="0"/>
              </a:rPr>
              <a:t>україномовних</a:t>
            </a:r>
            <a:r>
              <a:rPr lang="ru-RU" dirty="0">
                <a:latin typeface="Arial Black" pitchFamily="34" charset="0"/>
              </a:rPr>
              <a:t> творів Г. Квітка </a:t>
            </a:r>
            <a:r>
              <a:rPr lang="ru-RU" dirty="0" err="1">
                <a:latin typeface="Arial Black" pitchFamily="34" charset="0"/>
              </a:rPr>
              <a:t>обирає</a:t>
            </a:r>
            <a:r>
              <a:rPr lang="ru-RU" dirty="0">
                <a:latin typeface="Arial Black" pitchFamily="34" charset="0"/>
              </a:rPr>
              <a:t> </a:t>
            </a:r>
            <a:r>
              <a:rPr lang="ru-RU" dirty="0" err="1">
                <a:latin typeface="Arial Black" pitchFamily="34" charset="0"/>
              </a:rPr>
              <a:t>псевдонім</a:t>
            </a:r>
            <a:r>
              <a:rPr lang="ru-RU" dirty="0">
                <a:latin typeface="Arial Black" pitchFamily="34" charset="0"/>
              </a:rPr>
              <a:t> Основ’яненко. «Взял себе прозвище по месту жительства; </a:t>
            </a:r>
          </a:p>
          <a:p>
            <a:pPr algn="just"/>
            <a:r>
              <a:rPr lang="ru-RU" dirty="0">
                <a:latin typeface="Arial Black" pitchFamily="34" charset="0"/>
              </a:rPr>
              <a:t>живу на Основе; и так, да буду </a:t>
            </a:r>
            <a:r>
              <a:rPr lang="ru-RU" dirty="0" err="1">
                <a:latin typeface="Arial Black" pitchFamily="34" charset="0"/>
              </a:rPr>
              <a:t>Основяненко</a:t>
            </a:r>
            <a:r>
              <a:rPr lang="ru-RU" dirty="0">
                <a:latin typeface="Arial Black" pitchFamily="34" charset="0"/>
              </a:rPr>
              <a:t>», — </a:t>
            </a:r>
            <a:r>
              <a:rPr lang="ru-RU" dirty="0" err="1">
                <a:latin typeface="Arial Black" pitchFamily="34" charset="0"/>
              </a:rPr>
              <a:t>пояснював</a:t>
            </a:r>
            <a:r>
              <a:rPr lang="ru-RU" dirty="0">
                <a:latin typeface="Arial Black" pitchFamily="34" charset="0"/>
              </a:rPr>
              <a:t>  він вибір </a:t>
            </a:r>
            <a:r>
              <a:rPr lang="ru-RU" dirty="0" err="1">
                <a:latin typeface="Arial Black" pitchFamily="34" charset="0"/>
              </a:rPr>
              <a:t>псевдоніма</a:t>
            </a:r>
            <a:r>
              <a:rPr lang="ru-RU" dirty="0">
                <a:latin typeface="Arial Black" pitchFamily="34" charset="0"/>
              </a:rPr>
              <a:t> в одному </a:t>
            </a:r>
            <a:r>
              <a:rPr lang="ru-RU" dirty="0" err="1">
                <a:latin typeface="Arial Black" pitchFamily="34" charset="0"/>
              </a:rPr>
              <a:t>зі</a:t>
            </a:r>
            <a:r>
              <a:rPr lang="ru-RU" dirty="0">
                <a:latin typeface="Arial Black" pitchFamily="34" charset="0"/>
              </a:rPr>
              <a:t> своїх </a:t>
            </a:r>
            <a:r>
              <a:rPr lang="ru-RU" dirty="0" err="1">
                <a:latin typeface="Arial Black" pitchFamily="34" charset="0"/>
              </a:rPr>
              <a:t>листів</a:t>
            </a:r>
            <a:r>
              <a:rPr lang="ru-RU" dirty="0">
                <a:latin typeface="Arial Black" pitchFamily="34" charset="0"/>
              </a:rPr>
              <a:t>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60032" y="3573016"/>
            <a:ext cx="3744416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 Black" pitchFamily="34" charset="0"/>
              </a:rPr>
              <a:t>Г. Квітка-</a:t>
            </a:r>
            <a:r>
              <a:rPr lang="ru-RU" dirty="0" err="1">
                <a:latin typeface="Arial Black" pitchFamily="34" charset="0"/>
              </a:rPr>
              <a:t>Основ’яненко</a:t>
            </a:r>
            <a:r>
              <a:rPr lang="ru-RU" dirty="0">
                <a:latin typeface="Arial Black" pitchFamily="34" charset="0"/>
              </a:rPr>
              <a:t> помер 20 серпня 1843 р. після </a:t>
            </a:r>
            <a:r>
              <a:rPr lang="ru-RU" dirty="0" err="1">
                <a:latin typeface="Arial Black" pitchFamily="34" charset="0"/>
              </a:rPr>
              <a:t>тяжкої</a:t>
            </a:r>
            <a:r>
              <a:rPr lang="ru-RU" dirty="0">
                <a:latin typeface="Arial Black" pitchFamily="34" charset="0"/>
              </a:rPr>
              <a:t> </a:t>
            </a:r>
            <a:r>
              <a:rPr lang="ru-RU" dirty="0" err="1">
                <a:latin typeface="Arial Black" pitchFamily="34" charset="0"/>
              </a:rPr>
              <a:t>хвороби</a:t>
            </a:r>
            <a:r>
              <a:rPr lang="ru-RU" dirty="0">
                <a:latin typeface="Arial Black" pitchFamily="34" charset="0"/>
              </a:rPr>
              <a:t> в м. </a:t>
            </a:r>
            <a:r>
              <a:rPr lang="ru-RU" dirty="0" err="1">
                <a:latin typeface="Arial Black" pitchFamily="34" charset="0"/>
              </a:rPr>
              <a:t>Харкові</a:t>
            </a:r>
            <a:r>
              <a:rPr lang="ru-RU" dirty="0">
                <a:latin typeface="Arial Black" pitchFamily="34" charset="0"/>
              </a:rPr>
              <a:t>, похований на </a:t>
            </a:r>
            <a:r>
              <a:rPr lang="ru-RU" dirty="0" err="1">
                <a:latin typeface="Arial Black" pitchFamily="34" charset="0"/>
              </a:rPr>
              <a:t>Холодній</a:t>
            </a:r>
            <a:r>
              <a:rPr lang="ru-RU" dirty="0">
                <a:latin typeface="Arial Black" pitchFamily="34" charset="0"/>
              </a:rPr>
              <a:t> Горі.</a:t>
            </a:r>
          </a:p>
        </p:txBody>
      </p:sp>
    </p:spTree>
    <p:extLst>
      <p:ext uri="{BB962C8B-B14F-4D97-AF65-F5344CB8AC3E}">
        <p14:creationId xmlns:p14="http://schemas.microsoft.com/office/powerpoint/2010/main" val="790717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265476"/>
            <a:ext cx="402385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dirty="0" smtClean="0">
                <a:latin typeface="Arial Black" pitchFamily="34" charset="0"/>
              </a:rPr>
              <a:t>Дві  групи творів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1412776"/>
            <a:ext cx="2228495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dirty="0" smtClean="0">
                <a:latin typeface="Arial Black" pitchFamily="34" charset="0"/>
              </a:rPr>
              <a:t>бурлескно-</a:t>
            </a:r>
          </a:p>
          <a:p>
            <a:r>
              <a:rPr lang="ru-RU" sz="2400" dirty="0" smtClean="0">
                <a:latin typeface="Arial Black" pitchFamily="34" charset="0"/>
              </a:rPr>
              <a:t>реалістичні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20072" y="1392702"/>
            <a:ext cx="3174267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dirty="0" smtClean="0">
                <a:latin typeface="Arial Black" pitchFamily="34" charset="0"/>
              </a:rPr>
              <a:t>сентиментально-</a:t>
            </a:r>
          </a:p>
          <a:p>
            <a:r>
              <a:rPr lang="ru-RU" sz="2400" dirty="0" smtClean="0">
                <a:latin typeface="Arial Black" pitchFamily="34" charset="0"/>
              </a:rPr>
              <a:t>реалістичні 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3561" y="2636912"/>
            <a:ext cx="4176464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 Black" pitchFamily="34" charset="0"/>
              </a:rPr>
              <a:t>«Салдацький патрет», «</a:t>
            </a:r>
            <a:r>
              <a:rPr lang="ru-RU" sz="2400" dirty="0" smtClean="0">
                <a:latin typeface="Arial Black" pitchFamily="34" charset="0"/>
              </a:rPr>
              <a:t>Пахомове снідання», «</a:t>
            </a:r>
            <a:r>
              <a:rPr lang="ru-RU" sz="2400" dirty="0">
                <a:latin typeface="Arial Black" pitchFamily="34" charset="0"/>
              </a:rPr>
              <a:t>Підбрехач</a:t>
            </a:r>
            <a:r>
              <a:rPr lang="ru-RU" sz="2400" dirty="0" smtClean="0">
                <a:latin typeface="Arial Black" pitchFamily="34" charset="0"/>
              </a:rPr>
              <a:t>», «</a:t>
            </a:r>
            <a:r>
              <a:rPr lang="ru-RU" sz="2400" dirty="0">
                <a:latin typeface="Arial Black" pitchFamily="34" charset="0"/>
              </a:rPr>
              <a:t>Купований розум», «</a:t>
            </a:r>
            <a:r>
              <a:rPr lang="ru-RU" sz="2400" dirty="0" smtClean="0">
                <a:latin typeface="Arial Black" pitchFamily="34" charset="0"/>
              </a:rPr>
              <a:t>Конотопська </a:t>
            </a:r>
            <a:r>
              <a:rPr lang="ru-RU" sz="2400" dirty="0">
                <a:latin typeface="Arial Black" pitchFamily="34" charset="0"/>
              </a:rPr>
              <a:t>відьма</a:t>
            </a:r>
            <a:r>
              <a:rPr lang="ru-RU" sz="2400" dirty="0" smtClean="0">
                <a:latin typeface="Arial Black" pitchFamily="34" charset="0"/>
              </a:rPr>
              <a:t>»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20072" y="2636912"/>
            <a:ext cx="3384376" cy="26776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 Black" pitchFamily="34" charset="0"/>
              </a:rPr>
              <a:t>«Маруся», </a:t>
            </a:r>
          </a:p>
          <a:p>
            <a:pPr algn="ctr"/>
            <a:r>
              <a:rPr lang="ru-RU" sz="2400" dirty="0">
                <a:latin typeface="Arial Black" pitchFamily="34" charset="0"/>
              </a:rPr>
              <a:t>«Козир-дівка», «Сердешна Оксана</a:t>
            </a:r>
            <a:r>
              <a:rPr lang="ru-RU" sz="2400" dirty="0" smtClean="0">
                <a:latin typeface="Arial Black" pitchFamily="34" charset="0"/>
              </a:rPr>
              <a:t>», </a:t>
            </a:r>
            <a:r>
              <a:rPr lang="ru-RU" sz="2400" dirty="0">
                <a:latin typeface="Arial Black" pitchFamily="34" charset="0"/>
              </a:rPr>
              <a:t>«Добре роби, добре й буде», «Перекотиполе</a:t>
            </a:r>
            <a:r>
              <a:rPr lang="ru-RU" sz="2400" dirty="0" smtClean="0">
                <a:latin typeface="Arial Black" pitchFamily="34" charset="0"/>
              </a:rPr>
              <a:t>»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2699792" y="980728"/>
            <a:ext cx="432048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6012160" y="980728"/>
            <a:ext cx="432048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080" y="2291379"/>
            <a:ext cx="506413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91379"/>
            <a:ext cx="506413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7114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1851</Words>
  <Application>Microsoft Office PowerPoint</Application>
  <PresentationFormat>Экран (4:3)</PresentationFormat>
  <Paragraphs>92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39</cp:revision>
  <dcterms:created xsi:type="dcterms:W3CDTF">2022-12-09T15:02:04Z</dcterms:created>
  <dcterms:modified xsi:type="dcterms:W3CDTF">2022-12-10T18:12:24Z</dcterms:modified>
</cp:coreProperties>
</file>