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ede40139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ede40139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de40139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ede40139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ede40139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ede40139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ede40139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ede40139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ede40139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ede40139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ede40139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ede40139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ede40139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ede40139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ede40139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ede40139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ede40139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ede40139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ede40139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ede40139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ede40139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ede40139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ede40139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ede40139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ede40139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ede40139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ede40139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ede40139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ede40139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ede40139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ede40139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ede40139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ede40139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ede40139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ede40139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ede40139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ede40139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ede40139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ede40139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ede40139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ede40139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ede40139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ede40139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ede40139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ede40139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ede40139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ede40139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ede40139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Вітряний лютий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Корекційне заняття з розвитку мовлення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3102600" y="431975"/>
            <a:ext cx="29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Фізкультхвилинка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1003600" y="1394700"/>
            <a:ext cx="3657000" cy="30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володарки Зими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Трішечки замерзли ми.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Грудень каже: «Пострибай!»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Січень просить: «Присідай!»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Встали — сіли, встали — сіли,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8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 тіло розігріли.</a:t>
            </a:r>
            <a:endParaRPr sz="18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60"/>
          </a:p>
        </p:txBody>
      </p:sp>
      <p:sp>
        <p:nvSpPr>
          <p:cNvPr id="104" name="Google Shape;104;p22"/>
          <p:cNvSpPr txBox="1"/>
          <p:nvPr/>
        </p:nvSpPr>
        <p:spPr>
          <a:xfrm>
            <a:off x="4882425" y="1394700"/>
            <a:ext cx="33159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Місяць Лютий нагадав:</a:t>
            </a:r>
            <a:endParaRPr sz="18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Час нам братися до справ.</a:t>
            </a:r>
            <a:endParaRPr sz="18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Сіли, дітки, всі гарненько.</a:t>
            </a:r>
            <a:endParaRPr sz="18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Спинки держимо рівненько.</a:t>
            </a:r>
            <a:endParaRPr sz="18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Книги відкриваємо —</a:t>
            </a:r>
            <a:endParaRPr sz="18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79">
                <a:latin typeface="Times New Roman"/>
                <a:ea typeface="Times New Roman"/>
                <a:cs typeface="Times New Roman"/>
                <a:sym typeface="Times New Roman"/>
              </a:rPr>
              <a:t>Знання здобуваємо!</a:t>
            </a:r>
            <a:endParaRPr sz="126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2909525" y="784450"/>
            <a:ext cx="288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Зимові загадки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2485225" y="1713825"/>
            <a:ext cx="5321400" cy="24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2600">
                <a:solidFill>
                  <a:srgbClr val="000000"/>
                </a:solidFill>
              </a:rPr>
              <a:t> Із морозом бешкетує,</a:t>
            </a:r>
            <a:br>
              <a:rPr lang="ru" sz="2600">
                <a:solidFill>
                  <a:srgbClr val="000000"/>
                </a:solidFill>
              </a:rPr>
            </a:br>
            <a:r>
              <a:rPr lang="ru" sz="2600">
                <a:solidFill>
                  <a:srgbClr val="000000"/>
                </a:solidFill>
              </a:rPr>
              <a:t> сніговіями лютує,</a:t>
            </a:r>
            <a:br>
              <a:rPr lang="ru" sz="2600">
                <a:solidFill>
                  <a:srgbClr val="000000"/>
                </a:solidFill>
              </a:rPr>
            </a:br>
            <a:r>
              <a:rPr lang="ru" sz="2600">
                <a:solidFill>
                  <a:srgbClr val="000000"/>
                </a:solidFill>
              </a:rPr>
              <a:t> бо, напевно, добре знає,</a:t>
            </a:r>
            <a:br>
              <a:rPr lang="ru" sz="2600">
                <a:solidFill>
                  <a:srgbClr val="000000"/>
                </a:solidFill>
              </a:rPr>
            </a:br>
            <a:r>
              <a:rPr lang="ru" sz="2600">
                <a:solidFill>
                  <a:srgbClr val="000000"/>
                </a:solidFill>
              </a:rPr>
              <a:t> що зима уже минає.</a:t>
            </a:r>
            <a:br>
              <a:rPr lang="ru" sz="2600">
                <a:solidFill>
                  <a:srgbClr val="000000"/>
                </a:solidFill>
              </a:rPr>
            </a:br>
            <a:endParaRPr i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820825" y="1515475"/>
            <a:ext cx="115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Лютий</a:t>
            </a:r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025" y="762000"/>
            <a:ext cx="54292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2974850" y="1217775"/>
            <a:ext cx="3970200" cy="24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solidFill>
                  <a:srgbClr val="000000"/>
                </a:solidFill>
              </a:rPr>
              <a:t>Снігом все позамітала,</a:t>
            </a:r>
            <a:endParaRPr sz="26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solidFill>
                  <a:srgbClr val="000000"/>
                </a:solidFill>
              </a:rPr>
              <a:t>Ріки в кригу закувала.</a:t>
            </a:r>
            <a:endParaRPr sz="26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solidFill>
                  <a:srgbClr val="000000"/>
                </a:solidFill>
              </a:rPr>
              <a:t>Холоднішої нема,</a:t>
            </a:r>
            <a:endParaRPr sz="26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solidFill>
                  <a:srgbClr val="000000"/>
                </a:solidFill>
              </a:rPr>
              <a:t>Аніж тітонька… </a:t>
            </a:r>
            <a:endParaRPr sz="26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572800" y="862750"/>
            <a:ext cx="11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Зима</a:t>
            </a:r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025" y="557100"/>
            <a:ext cx="57150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1875450" y="1413575"/>
            <a:ext cx="5393100" cy="15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500">
                <a:solidFill>
                  <a:srgbClr val="000000"/>
                </a:solidFill>
              </a:rPr>
              <a:t>Плету хлівець на четверо овець,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500">
                <a:solidFill>
                  <a:srgbClr val="000000"/>
                </a:solidFill>
              </a:rPr>
              <a:t>А на п’яту окремо.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403075" y="1476350"/>
            <a:ext cx="193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Рукавичка</a:t>
            </a:r>
            <a:endParaRPr/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700" y="730525"/>
            <a:ext cx="574043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2805125" y="1017725"/>
            <a:ext cx="391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solidFill>
                  <a:schemeClr val="lt1"/>
                </a:solidFill>
              </a:rPr>
              <a:t> За селом була вона</a:t>
            </a:r>
            <a:br>
              <a:rPr lang="ru" sz="2650">
                <a:solidFill>
                  <a:schemeClr val="lt1"/>
                </a:solidFill>
              </a:rPr>
            </a:br>
            <a:r>
              <a:rPr lang="ru" sz="2650">
                <a:solidFill>
                  <a:schemeClr val="lt1"/>
                </a:solidFill>
              </a:rPr>
              <a:t> Вся блискуча, чарівна,</a:t>
            </a:r>
            <a:br>
              <a:rPr lang="ru" sz="2650">
                <a:solidFill>
                  <a:schemeClr val="lt1"/>
                </a:solidFill>
              </a:rPr>
            </a:br>
            <a:r>
              <a:rPr lang="ru" sz="2650">
                <a:solidFill>
                  <a:schemeClr val="lt1"/>
                </a:solidFill>
              </a:rPr>
              <a:t> По слизьких її боках</a:t>
            </a:r>
            <a:br>
              <a:rPr lang="ru" sz="2650">
                <a:solidFill>
                  <a:schemeClr val="lt1"/>
                </a:solidFill>
              </a:rPr>
            </a:br>
            <a:r>
              <a:rPr lang="ru" sz="2650">
                <a:solidFill>
                  <a:schemeClr val="lt1"/>
                </a:solidFill>
              </a:rPr>
              <a:t> Їдуть діти в саночках.</a:t>
            </a:r>
            <a:br>
              <a:rPr lang="ru" sz="1350">
                <a:solidFill>
                  <a:srgbClr val="FF0000"/>
                </a:solidFill>
              </a:rPr>
            </a:br>
            <a:endParaRPr sz="135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416150" y="1110800"/>
            <a:ext cx="16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Ковзанка</a:t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075" y="563350"/>
            <a:ext cx="6254006" cy="401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2097300" y="1239650"/>
            <a:ext cx="521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50505"/>
                </a:solidFill>
                <a:highlight>
                  <a:srgbClr val="FFFFFF"/>
                </a:highlight>
              </a:rPr>
              <a:t>Він малює на вікні</a:t>
            </a:r>
            <a:endParaRPr sz="26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50505"/>
                </a:solidFill>
                <a:highlight>
                  <a:srgbClr val="FFFFFF"/>
                </a:highlight>
              </a:rPr>
              <a:t>Гарні квіти крижані,</a:t>
            </a:r>
            <a:endParaRPr sz="26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50505"/>
                </a:solidFill>
                <a:highlight>
                  <a:srgbClr val="FFFFFF"/>
                </a:highlight>
              </a:rPr>
              <a:t>На дитячих щічках – маки,</a:t>
            </a:r>
            <a:endParaRPr sz="26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50505"/>
                </a:solidFill>
                <a:highlight>
                  <a:srgbClr val="FFFFFF"/>
                </a:highlight>
              </a:rPr>
              <a:t>З ним узимку дружить всякий.</a:t>
            </a:r>
            <a:endParaRPr sz="260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152400" y="1126350"/>
            <a:ext cx="466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  <a:t> Місяць Лютий з Вітром грає,</a:t>
            </a:r>
            <a:b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</a:br>
            <a: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  <a:t> заметілями лякає,</a:t>
            </a:r>
            <a:b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</a:br>
            <a: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  <a:t> Та, чим більш сніжку надворі,</a:t>
            </a:r>
            <a:b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</a:br>
            <a: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  <a:t> тим розкішніше в коморі.</a:t>
            </a:r>
            <a:b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</a:br>
            <a:r>
              <a:rPr lang="ru" sz="2400">
                <a:solidFill>
                  <a:schemeClr val="lt1"/>
                </a:solidFill>
                <a:highlight>
                  <a:srgbClr val="FFFFFF"/>
                </a:highlight>
              </a:rPr>
              <a:t>                 </a:t>
            </a:r>
            <a:r>
              <a:rPr i="1" lang="ru" sz="2400">
                <a:solidFill>
                  <a:schemeClr val="lt1"/>
                </a:solidFill>
                <a:highlight>
                  <a:srgbClr val="FFFFFF"/>
                </a:highlight>
              </a:rPr>
              <a:t>Тамара Маршалова</a:t>
            </a:r>
            <a:endParaRPr i="1" sz="24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1068850" y="941100"/>
            <a:ext cx="164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Мороз</a:t>
            </a:r>
            <a:endParaRPr/>
          </a:p>
        </p:txBody>
      </p:sp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925" y="4450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950" y="280672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8400" y="2882850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1643275" y="1139425"/>
            <a:ext cx="565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33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</a:rPr>
              <a:t>     </a:t>
            </a:r>
            <a:r>
              <a:rPr lang="ru" sz="2600">
                <a:solidFill>
                  <a:srgbClr val="333333"/>
                </a:solidFill>
                <a:highlight>
                  <a:srgbClr val="FFFFFF"/>
                </a:highlight>
              </a:rPr>
              <a:t>Росте вона додолу головою,</a:t>
            </a:r>
            <a:endParaRPr sz="2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533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33333"/>
                </a:solidFill>
                <a:highlight>
                  <a:srgbClr val="FFFFFF"/>
                </a:highlight>
              </a:rPr>
              <a:t>   Росте вона холодною зимою.</a:t>
            </a:r>
            <a:endParaRPr sz="2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533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33333"/>
                </a:solidFill>
                <a:highlight>
                  <a:srgbClr val="FFFFFF"/>
                </a:highlight>
              </a:rPr>
              <a:t>   А тільки сонечко засяє –</a:t>
            </a:r>
            <a:endParaRPr sz="2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533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33333"/>
                </a:solidFill>
                <a:highlight>
                  <a:srgbClr val="FFFFFF"/>
                </a:highlight>
              </a:rPr>
              <a:t>   Вона заплаче й помирає. </a:t>
            </a:r>
            <a:endParaRPr sz="2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403100" y="1241350"/>
            <a:ext cx="179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Бурулька</a:t>
            </a:r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750" y="765425"/>
            <a:ext cx="5731464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1852125" y="1478825"/>
            <a:ext cx="4975500" cy="18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33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33333"/>
                </a:solidFill>
                <a:highlight>
                  <a:srgbClr val="FFFFFF"/>
                </a:highlight>
              </a:rPr>
              <a:t>      Біла баба між осель</a:t>
            </a:r>
            <a:endParaRPr sz="2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00">
                <a:solidFill>
                  <a:srgbClr val="333333"/>
                </a:solidFill>
              </a:rPr>
              <a:t>            Закрутила карусель.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442250" y="1293575"/>
            <a:ext cx="202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Завірюха</a:t>
            </a:r>
            <a:endParaRPr/>
          </a:p>
        </p:txBody>
      </p:sp>
      <p:pic>
        <p:nvPicPr>
          <p:cNvPr id="189" name="Google Shape;1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600" y="891076"/>
            <a:ext cx="6406475" cy="319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2858300" y="366700"/>
            <a:ext cx="443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Весно, ми тебе чекаємо!</a:t>
            </a:r>
            <a:endParaRPr/>
          </a:p>
        </p:txBody>
      </p:sp>
      <p:pic>
        <p:nvPicPr>
          <p:cNvPr id="195" name="Google Shape;1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000" y="1078875"/>
            <a:ext cx="6684148" cy="37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225" y="355013"/>
            <a:ext cx="7093550" cy="44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533625" y="502650"/>
            <a:ext cx="3500100" cy="4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1100"/>
              </a:spcAft>
              <a:buNone/>
            </a:pPr>
            <a:r>
              <a:rPr lang="ru" sz="7350">
                <a:solidFill>
                  <a:srgbClr val="666666"/>
                </a:solidFill>
              </a:rPr>
              <a:t> Другий місяць зветься Лютий,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а лютує він тому,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що на світі довго бути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не доводиться йому.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Хоче Лютий, щоб на світі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панувала вік зима.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Та поволі сонце гріти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починає крадькома.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Довші дні, коротші ночі,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гульк – уже й струмок тече!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Лютий враз як зарегоче,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знов морозом припече,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та як здійме враз хуртечу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як засипле снігом дах!</a:t>
            </a:r>
            <a:br>
              <a:rPr lang="ru" sz="7350">
                <a:solidFill>
                  <a:srgbClr val="666666"/>
                </a:solidFill>
              </a:rPr>
            </a:br>
            <a:r>
              <a:rPr lang="ru" sz="7350">
                <a:solidFill>
                  <a:srgbClr val="666666"/>
                </a:solidFill>
              </a:rPr>
              <a:t> </a:t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4843275" y="261100"/>
            <a:ext cx="4073100" cy="5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</a:rPr>
              <a:t> </a:t>
            </a:r>
            <a:r>
              <a:rPr lang="ru" sz="1800">
                <a:solidFill>
                  <a:srgbClr val="666666"/>
                </a:solidFill>
              </a:rPr>
              <a:t>Люди добре топлять печі,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щоб не змерзнути в хатах.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Та здаля вже крок по кроку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йде весна, веселий час.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І, розгніваний, до строку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Лютий геть тіка від нас.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Що ж, ми тільки добрим словом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провести його змогли!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В цьому місяці зимовім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непогано ми жили: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на санках спускались з гірки,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з ковзанами йшли на лід,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в школі з нами вже п’ятірки</a:t>
            </a:r>
            <a:br>
              <a:rPr lang="ru" sz="1800">
                <a:solidFill>
                  <a:srgbClr val="666666"/>
                </a:solidFill>
              </a:rPr>
            </a:br>
            <a:r>
              <a:rPr lang="ru" sz="1800">
                <a:solidFill>
                  <a:srgbClr val="666666"/>
                </a:solidFill>
              </a:rPr>
              <a:t> подружилися як слід.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550" y="289200"/>
            <a:ext cx="6823499" cy="45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2700675" y="561325"/>
            <a:ext cx="3891900" cy="4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Лютий – місяць дуже лютий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Запитає ,в чому взутий?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Виє хуга-завіюха,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Не пускає без кожуха.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Але сонечко сміється,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Стиха до землі проб’ється,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Хоч частинку, хоч хвилинку,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</a:rPr>
              <a:t>А погріє її спинку.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63" y="419313"/>
            <a:ext cx="6480476" cy="43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664175" y="476550"/>
            <a:ext cx="3226200" cy="4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Лютий в гості на гостину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Кличе всю свою родину.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Та родина – не мала,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Суне й суне без числа.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 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Морозища, морозеньки –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І великі, і маленькі,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Завірюхи капловухі,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І сніжинки-балеринки.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000000"/>
                </a:solidFill>
              </a:rPr>
              <a:t> </a:t>
            </a:r>
            <a:endParaRPr sz="7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4572000" y="214350"/>
            <a:ext cx="37857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І Вітренко, і Вітрисько –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Вже вони близенько-близько.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Ще до ночі в темнім борі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Вся родина буде в зборі.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Запита родину лютий,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Чи то кожен добре взутий?…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Гей, у танець! – і зі сну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Збудять танцями Весну.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 sz="1800"/>
              <a:t>                      </a:t>
            </a:r>
            <a:r>
              <a:rPr i="1" lang="ru" sz="1800"/>
              <a:t>Наталя Забіла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150" y="714375"/>
            <a:ext cx="65722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