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9ede401395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9ede401395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9ede401395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9ede401395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9ede401395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9ede401395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9ede401395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9ede401395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9ede401395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9ede401395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9ede401395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9ede401395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ede401395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9ede401395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9ede401395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9ede401395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9ede401395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9ede401395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9ede401395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9ede401395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9ede401395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9ede401395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29ede401395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29ede401395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29ede401395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29ede401395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9ede401395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9ede401395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29ede401395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29ede401395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9ede401395_0_1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9ede401395_0_1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9ede401395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9ede401395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9ede401395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9ede401395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9ede401395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29ede401395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9ede401395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29ede401395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9ede401395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9ede401395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9ede401395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9ede401395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9ede401395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9ede401395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9ede401395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9ede401395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9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jpg"/><Relationship Id="rId4" Type="http://schemas.openxmlformats.org/officeDocument/2006/relationships/image" Target="../media/image6.jpg"/><Relationship Id="rId5" Type="http://schemas.openxmlformats.org/officeDocument/2006/relationships/image" Target="../media/image1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Вітряний лютий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Корекційне заняття з розвитку мовлення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2"/>
          <p:cNvSpPr txBox="1"/>
          <p:nvPr>
            <p:ph type="title"/>
          </p:nvPr>
        </p:nvSpPr>
        <p:spPr>
          <a:xfrm>
            <a:off x="3102600" y="431975"/>
            <a:ext cx="293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</a:rPr>
              <a:t>Фізкультхвилинка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03" name="Google Shape;103;p22"/>
          <p:cNvSpPr txBox="1"/>
          <p:nvPr>
            <p:ph idx="1" type="body"/>
          </p:nvPr>
        </p:nvSpPr>
        <p:spPr>
          <a:xfrm>
            <a:off x="1003600" y="1394700"/>
            <a:ext cx="3657000" cy="30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 володарки Зими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Трішечки замерзли ми.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Грудень каже: «Пострибай!»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Січень просить: «Присідай!»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Встали — сіли, встали — сіли,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SzPts val="770"/>
              <a:buNone/>
            </a:pPr>
            <a:r>
              <a:rPr lang="ru" sz="187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Наше тіло розігріли.</a:t>
            </a:r>
            <a:endParaRPr sz="1879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260"/>
          </a:p>
        </p:txBody>
      </p:sp>
      <p:sp>
        <p:nvSpPr>
          <p:cNvPr id="104" name="Google Shape;104;p22"/>
          <p:cNvSpPr txBox="1"/>
          <p:nvPr/>
        </p:nvSpPr>
        <p:spPr>
          <a:xfrm>
            <a:off x="4882425" y="1394700"/>
            <a:ext cx="3315900" cy="26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Місяць Лютий нагадав:</a:t>
            </a:r>
            <a:endParaRPr sz="18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Час нам братися до справ.</a:t>
            </a:r>
            <a:endParaRPr sz="18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Сіли, дітки, всі гарненько.</a:t>
            </a:r>
            <a:endParaRPr sz="18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Спинки держимо рівненько.</a:t>
            </a:r>
            <a:endParaRPr sz="18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Книги відкриваємо —</a:t>
            </a:r>
            <a:endParaRPr sz="18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879">
                <a:latin typeface="Times New Roman"/>
                <a:ea typeface="Times New Roman"/>
                <a:cs typeface="Times New Roman"/>
                <a:sym typeface="Times New Roman"/>
              </a:rPr>
              <a:t>Знання здобуваємо!</a:t>
            </a:r>
            <a:endParaRPr sz="126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3"/>
          <p:cNvSpPr txBox="1"/>
          <p:nvPr>
            <p:ph type="title"/>
          </p:nvPr>
        </p:nvSpPr>
        <p:spPr>
          <a:xfrm>
            <a:off x="2909525" y="784450"/>
            <a:ext cx="2886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>
                <a:solidFill>
                  <a:schemeClr val="lt1"/>
                </a:solidFill>
              </a:rPr>
              <a:t>Зимові загадки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110" name="Google Shape;110;p23"/>
          <p:cNvSpPr txBox="1"/>
          <p:nvPr>
            <p:ph idx="1" type="body"/>
          </p:nvPr>
        </p:nvSpPr>
        <p:spPr>
          <a:xfrm>
            <a:off x="2485225" y="1713825"/>
            <a:ext cx="5321400" cy="245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852"/>
              <a:buNone/>
            </a:pPr>
            <a:r>
              <a:rPr lang="ru" sz="2600">
                <a:solidFill>
                  <a:srgbClr val="000000"/>
                </a:solidFill>
              </a:rPr>
              <a:t> Із морозом бешкетує,</a:t>
            </a:r>
            <a:br>
              <a:rPr lang="ru" sz="2600">
                <a:solidFill>
                  <a:srgbClr val="000000"/>
                </a:solidFill>
              </a:rPr>
            </a:br>
            <a:r>
              <a:rPr lang="ru" sz="2600">
                <a:solidFill>
                  <a:srgbClr val="000000"/>
                </a:solidFill>
              </a:rPr>
              <a:t> сніговіями лютує,</a:t>
            </a:r>
            <a:br>
              <a:rPr lang="ru" sz="2600">
                <a:solidFill>
                  <a:srgbClr val="000000"/>
                </a:solidFill>
              </a:rPr>
            </a:br>
            <a:r>
              <a:rPr lang="ru" sz="2600">
                <a:solidFill>
                  <a:srgbClr val="000000"/>
                </a:solidFill>
              </a:rPr>
              <a:t> бо, напевно, добре знає,</a:t>
            </a:r>
            <a:br>
              <a:rPr lang="ru" sz="2600">
                <a:solidFill>
                  <a:srgbClr val="000000"/>
                </a:solidFill>
              </a:rPr>
            </a:br>
            <a:r>
              <a:rPr lang="ru" sz="2600">
                <a:solidFill>
                  <a:srgbClr val="000000"/>
                </a:solidFill>
              </a:rPr>
              <a:t> що зима уже минає.</a:t>
            </a:r>
            <a:br>
              <a:rPr lang="ru" sz="2600">
                <a:solidFill>
                  <a:srgbClr val="000000"/>
                </a:solidFill>
              </a:rPr>
            </a:br>
            <a:endParaRPr i="1" sz="26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852"/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4"/>
          <p:cNvSpPr txBox="1"/>
          <p:nvPr>
            <p:ph type="title"/>
          </p:nvPr>
        </p:nvSpPr>
        <p:spPr>
          <a:xfrm>
            <a:off x="820825" y="1515475"/>
            <a:ext cx="1150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Лютий</a:t>
            </a:r>
            <a:endParaRPr/>
          </a:p>
        </p:txBody>
      </p:sp>
      <p:pic>
        <p:nvPicPr>
          <p:cNvPr id="116" name="Google Shape;11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72025" y="762000"/>
            <a:ext cx="542925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5"/>
          <p:cNvSpPr txBox="1"/>
          <p:nvPr>
            <p:ph idx="1" type="body"/>
          </p:nvPr>
        </p:nvSpPr>
        <p:spPr>
          <a:xfrm>
            <a:off x="2974850" y="1217775"/>
            <a:ext cx="3970200" cy="243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Снігом все позамітала,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Ріки в кригу закувала.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Холоднішої нема,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rgbClr val="000000"/>
                </a:solidFill>
              </a:rPr>
              <a:t>Аніж тітонька… </a:t>
            </a:r>
            <a:endParaRPr sz="26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6"/>
          <p:cNvSpPr txBox="1"/>
          <p:nvPr>
            <p:ph type="title"/>
          </p:nvPr>
        </p:nvSpPr>
        <p:spPr>
          <a:xfrm>
            <a:off x="572800" y="862750"/>
            <a:ext cx="112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Зима</a:t>
            </a:r>
            <a:endParaRPr/>
          </a:p>
        </p:txBody>
      </p:sp>
      <p:pic>
        <p:nvPicPr>
          <p:cNvPr id="128" name="Google Shape;1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9025" y="557100"/>
            <a:ext cx="5715000" cy="37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7"/>
          <p:cNvSpPr txBox="1"/>
          <p:nvPr>
            <p:ph idx="1" type="body"/>
          </p:nvPr>
        </p:nvSpPr>
        <p:spPr>
          <a:xfrm>
            <a:off x="1875450" y="1413575"/>
            <a:ext cx="5393100" cy="151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ru" sz="2500">
                <a:solidFill>
                  <a:srgbClr val="000000"/>
                </a:solidFill>
              </a:rPr>
              <a:t>Плету хлівець на четверо овець,</a:t>
            </a:r>
            <a:endParaRPr sz="2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ru" sz="2500">
                <a:solidFill>
                  <a:srgbClr val="000000"/>
                </a:solidFill>
              </a:rPr>
              <a:t>А на п’яту окремо.</a:t>
            </a:r>
            <a:endParaRPr sz="2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t/>
            </a:r>
            <a:endParaRPr sz="2500"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SzPts val="1018"/>
              <a:buNone/>
            </a:pPr>
            <a:r>
              <a:t/>
            </a:r>
            <a:endParaRPr sz="25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/>
          <p:nvPr>
            <p:ph type="title"/>
          </p:nvPr>
        </p:nvSpPr>
        <p:spPr>
          <a:xfrm>
            <a:off x="403075" y="1476350"/>
            <a:ext cx="1933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Рукавичка</a:t>
            </a:r>
            <a:endParaRPr/>
          </a:p>
        </p:txBody>
      </p:sp>
      <p:pic>
        <p:nvPicPr>
          <p:cNvPr id="139" name="Google Shape;13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19700" y="730525"/>
            <a:ext cx="5740432" cy="382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9"/>
          <p:cNvSpPr txBox="1"/>
          <p:nvPr>
            <p:ph idx="1" type="body"/>
          </p:nvPr>
        </p:nvSpPr>
        <p:spPr>
          <a:xfrm>
            <a:off x="2805125" y="1017725"/>
            <a:ext cx="3918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50">
                <a:solidFill>
                  <a:schemeClr val="lt1"/>
                </a:solidFill>
              </a:rPr>
              <a:t> За селом була вона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 Вся блискуча, чарівна,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 По слизьких її боках</a:t>
            </a:r>
            <a:br>
              <a:rPr lang="ru" sz="2650">
                <a:solidFill>
                  <a:schemeClr val="lt1"/>
                </a:solidFill>
              </a:rPr>
            </a:br>
            <a:r>
              <a:rPr lang="ru" sz="2650">
                <a:solidFill>
                  <a:schemeClr val="lt1"/>
                </a:solidFill>
              </a:rPr>
              <a:t> Їдуть діти в саночках.</a:t>
            </a:r>
            <a:br>
              <a:rPr lang="ru" sz="1350">
                <a:solidFill>
                  <a:srgbClr val="FF0000"/>
                </a:solidFill>
              </a:rPr>
            </a:br>
            <a:endParaRPr sz="135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0"/>
          <p:cNvSpPr txBox="1"/>
          <p:nvPr>
            <p:ph type="title"/>
          </p:nvPr>
        </p:nvSpPr>
        <p:spPr>
          <a:xfrm>
            <a:off x="416150" y="1110800"/>
            <a:ext cx="1620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Ковзанка</a:t>
            </a:r>
            <a:endParaRPr/>
          </a:p>
        </p:txBody>
      </p:sp>
      <p:pic>
        <p:nvPicPr>
          <p:cNvPr id="151" name="Google Shape;15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8075" y="563350"/>
            <a:ext cx="6254006" cy="4016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31"/>
          <p:cNvSpPr txBox="1"/>
          <p:nvPr>
            <p:ph idx="1" type="body"/>
          </p:nvPr>
        </p:nvSpPr>
        <p:spPr>
          <a:xfrm>
            <a:off x="2097300" y="1239650"/>
            <a:ext cx="5210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050505"/>
                </a:solidFill>
                <a:highlight>
                  <a:srgbClr val="FFFFFF"/>
                </a:highlight>
              </a:rPr>
              <a:t>Він малює на вікні</a:t>
            </a:r>
            <a:endParaRPr sz="260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050505"/>
                </a:solidFill>
                <a:highlight>
                  <a:srgbClr val="FFFFFF"/>
                </a:highlight>
              </a:rPr>
              <a:t>Гарні квіти крижані,</a:t>
            </a:r>
            <a:endParaRPr sz="260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050505"/>
                </a:solidFill>
                <a:highlight>
                  <a:srgbClr val="FFFFFF"/>
                </a:highlight>
              </a:rPr>
              <a:t>На дитячих щічках – маки,</a:t>
            </a:r>
            <a:endParaRPr sz="260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050505"/>
                </a:solidFill>
                <a:highlight>
                  <a:srgbClr val="FFFFFF"/>
                </a:highlight>
              </a:rPr>
              <a:t>З ним узимку дружить всякий.</a:t>
            </a:r>
            <a:endParaRPr sz="2600">
              <a:solidFill>
                <a:srgbClr val="050505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2152400" y="1126350"/>
            <a:ext cx="4662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 Місяць Лютий з Вітром грає,</a:t>
            </a:r>
            <a:b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</a:b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 заметілями лякає,</a:t>
            </a:r>
            <a:b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</a:b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 Та, чим більш сніжку надворі,</a:t>
            </a:r>
            <a:b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</a:b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 тим розкішніше в коморі.</a:t>
            </a:r>
            <a:b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</a:br>
            <a:r>
              <a:rPr lang="ru" sz="2400">
                <a:solidFill>
                  <a:schemeClr val="lt1"/>
                </a:solidFill>
                <a:highlight>
                  <a:srgbClr val="FFFFFF"/>
                </a:highlight>
              </a:rPr>
              <a:t>                 </a:t>
            </a:r>
            <a:r>
              <a:rPr i="1" lang="ru" sz="2400">
                <a:solidFill>
                  <a:schemeClr val="lt1"/>
                </a:solidFill>
                <a:highlight>
                  <a:srgbClr val="FFFFFF"/>
                </a:highlight>
              </a:rPr>
              <a:t>Тамара Маршалова</a:t>
            </a:r>
            <a:endParaRPr i="1" sz="2400">
              <a:solidFill>
                <a:schemeClr val="lt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2"/>
          <p:cNvSpPr txBox="1"/>
          <p:nvPr>
            <p:ph type="title"/>
          </p:nvPr>
        </p:nvSpPr>
        <p:spPr>
          <a:xfrm>
            <a:off x="1068850" y="941100"/>
            <a:ext cx="164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Мороз</a:t>
            </a:r>
            <a:endParaRPr/>
          </a:p>
        </p:txBody>
      </p:sp>
      <p:pic>
        <p:nvPicPr>
          <p:cNvPr id="163" name="Google Shape;16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4925" y="445025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6950" y="2806725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8400" y="2882850"/>
            <a:ext cx="2705100" cy="1685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3"/>
          <p:cNvSpPr txBox="1"/>
          <p:nvPr>
            <p:ph idx="1" type="body"/>
          </p:nvPr>
        </p:nvSpPr>
        <p:spPr>
          <a:xfrm>
            <a:off x="1643275" y="1139425"/>
            <a:ext cx="5654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533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rgbClr val="333333"/>
                </a:solidFill>
                <a:highlight>
                  <a:srgbClr val="FFFFFF"/>
                </a:highlight>
              </a:rPr>
              <a:t>     </a:t>
            </a:r>
            <a:r>
              <a:rPr lang="ru" sz="2600">
                <a:solidFill>
                  <a:srgbClr val="333333"/>
                </a:solidFill>
                <a:highlight>
                  <a:srgbClr val="FFFFFF"/>
                </a:highlight>
              </a:rPr>
              <a:t>Росте вона додолу головою,</a:t>
            </a:r>
            <a:endParaRPr sz="26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533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333333"/>
                </a:solidFill>
                <a:highlight>
                  <a:srgbClr val="FFFFFF"/>
                </a:highlight>
              </a:rPr>
              <a:t>   Росте вона холодною зимою.</a:t>
            </a:r>
            <a:endParaRPr sz="26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533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333333"/>
                </a:solidFill>
                <a:highlight>
                  <a:srgbClr val="FFFFFF"/>
                </a:highlight>
              </a:rPr>
              <a:t>   А тільки сонечко засяє –</a:t>
            </a:r>
            <a:endParaRPr sz="26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533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333333"/>
                </a:solidFill>
                <a:highlight>
                  <a:srgbClr val="FFFFFF"/>
                </a:highlight>
              </a:rPr>
              <a:t>   Вона заплаче й помирає. </a:t>
            </a:r>
            <a:endParaRPr sz="26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/>
          <p:nvPr>
            <p:ph type="title"/>
          </p:nvPr>
        </p:nvSpPr>
        <p:spPr>
          <a:xfrm>
            <a:off x="403100" y="1241350"/>
            <a:ext cx="1790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Бурулька</a:t>
            </a:r>
            <a:endParaRPr/>
          </a:p>
        </p:txBody>
      </p:sp>
      <p:pic>
        <p:nvPicPr>
          <p:cNvPr id="177" name="Google Shape;177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2750" y="765425"/>
            <a:ext cx="5731464" cy="3820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35"/>
          <p:cNvSpPr txBox="1"/>
          <p:nvPr>
            <p:ph idx="1" type="body"/>
          </p:nvPr>
        </p:nvSpPr>
        <p:spPr>
          <a:xfrm>
            <a:off x="1852125" y="1478825"/>
            <a:ext cx="4975500" cy="187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533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2600">
                <a:solidFill>
                  <a:srgbClr val="333333"/>
                </a:solidFill>
                <a:highlight>
                  <a:srgbClr val="FFFFFF"/>
                </a:highlight>
              </a:rPr>
              <a:t>      Біла баба між осель</a:t>
            </a:r>
            <a:endParaRPr sz="2600">
              <a:solidFill>
                <a:srgbClr val="333333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 sz="2600">
                <a:solidFill>
                  <a:srgbClr val="333333"/>
                </a:solidFill>
              </a:rPr>
              <a:t>            Закрутила карусель.</a:t>
            </a:r>
            <a:endParaRPr sz="26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6"/>
          <p:cNvSpPr txBox="1"/>
          <p:nvPr>
            <p:ph type="title"/>
          </p:nvPr>
        </p:nvSpPr>
        <p:spPr>
          <a:xfrm>
            <a:off x="442250" y="1293575"/>
            <a:ext cx="2025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Завірюха</a:t>
            </a:r>
            <a:endParaRPr/>
          </a:p>
        </p:txBody>
      </p:sp>
      <p:pic>
        <p:nvPicPr>
          <p:cNvPr id="189" name="Google Shape;189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0600" y="891076"/>
            <a:ext cx="6406475" cy="3194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7"/>
          <p:cNvSpPr txBox="1"/>
          <p:nvPr>
            <p:ph type="title"/>
          </p:nvPr>
        </p:nvSpPr>
        <p:spPr>
          <a:xfrm>
            <a:off x="2858300" y="366700"/>
            <a:ext cx="4439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Весно, ми тебе чекаємо!</a:t>
            </a:r>
            <a:endParaRPr/>
          </a:p>
        </p:txBody>
      </p:sp>
      <p:pic>
        <p:nvPicPr>
          <p:cNvPr id="195" name="Google Shape;195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36000" y="1078875"/>
            <a:ext cx="6684148" cy="3759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5225" y="355013"/>
            <a:ext cx="7093550" cy="443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533625" y="502650"/>
            <a:ext cx="3500100" cy="413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1100"/>
              </a:spcAft>
              <a:buNone/>
            </a:pPr>
            <a:r>
              <a:rPr lang="ru" sz="7350">
                <a:solidFill>
                  <a:srgbClr val="666666"/>
                </a:solidFill>
              </a:rPr>
              <a:t> Другий місяць зветься Лютий,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а лютує він тому,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що на світі довго бути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не доводиться йому.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Хоче Лютий, щоб на світі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панувала вік зима.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Та поволі сонце гріти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починає крадькома.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Довші дні, коротші ночі,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гульк – уже й струмок тече!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Лютий враз як зарегоче,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знов морозом припече,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та як здійме враз хуртечу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як засипле снігом дах!</a:t>
            </a:r>
            <a:br>
              <a:rPr lang="ru" sz="7350">
                <a:solidFill>
                  <a:srgbClr val="666666"/>
                </a:solidFill>
              </a:rPr>
            </a:br>
            <a:r>
              <a:rPr lang="ru" sz="7350">
                <a:solidFill>
                  <a:srgbClr val="666666"/>
                </a:solidFill>
              </a:rPr>
              <a:t> </a:t>
            </a:r>
            <a:endParaRPr/>
          </a:p>
        </p:txBody>
      </p:sp>
      <p:sp>
        <p:nvSpPr>
          <p:cNvPr id="71" name="Google Shape;71;p16"/>
          <p:cNvSpPr txBox="1"/>
          <p:nvPr/>
        </p:nvSpPr>
        <p:spPr>
          <a:xfrm>
            <a:off x="4843275" y="261100"/>
            <a:ext cx="4073100" cy="50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666666"/>
                </a:solidFill>
              </a:rPr>
              <a:t> </a:t>
            </a:r>
            <a:r>
              <a:rPr lang="ru" sz="1800">
                <a:solidFill>
                  <a:srgbClr val="666666"/>
                </a:solidFill>
              </a:rPr>
              <a:t>Люди добре топлять печі,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щоб не змерзнути в хатах.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Та здаля вже крок по кроку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йде весна, веселий час.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І, розгніваний, до строку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Лютий геть тіка від нас.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Що ж, ми тільки добрим словом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провести його змогли!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В цьому місяці зимовім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непогано ми жили: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на санках спускались з гірки,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з ковзанами йшли на лід,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в школі з нами вже п’ятірки</a:t>
            </a:r>
            <a:br>
              <a:rPr lang="ru" sz="1800">
                <a:solidFill>
                  <a:srgbClr val="666666"/>
                </a:solidFill>
              </a:rPr>
            </a:br>
            <a:r>
              <a:rPr lang="ru" sz="1800">
                <a:solidFill>
                  <a:srgbClr val="666666"/>
                </a:solidFill>
              </a:rPr>
              <a:t> подружилися як слід.</a:t>
            </a:r>
            <a:endParaRPr sz="1800">
              <a:solidFill>
                <a:srgbClr val="66666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100"/>
              </a:spcBef>
              <a:spcAft>
                <a:spcPts val="120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3550" y="289200"/>
            <a:ext cx="6823499" cy="456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/>
          <p:nvPr>
            <p:ph idx="1" type="body"/>
          </p:nvPr>
        </p:nvSpPr>
        <p:spPr>
          <a:xfrm>
            <a:off x="2700675" y="561325"/>
            <a:ext cx="3891900" cy="417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Лютий – місяць дуже лютий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Запитає ,в чому взутий?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Виє хуга-завіюха,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Не пускає без кожуха.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Але сонечко сміється,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Стиха до землі проб’ється,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Хоч частинку, хоч хвилинку,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050">
                <a:solidFill>
                  <a:srgbClr val="000000"/>
                </a:solidFill>
              </a:rPr>
              <a:t>А погріє її спинку.</a:t>
            </a:r>
            <a:endParaRPr sz="205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1763" y="419313"/>
            <a:ext cx="6480476" cy="430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664175" y="476550"/>
            <a:ext cx="3226200" cy="419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Лютий в гості на гостину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Кличе всю свою родину.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Та родина – не мала,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Суне й суне без числа.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 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Морозища, морозеньки –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І великі, і маленькі,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Завірюхи капловухі,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І сніжинки-балеринки.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000000"/>
                </a:solidFill>
              </a:rPr>
              <a:t> </a:t>
            </a:r>
            <a:endParaRPr sz="72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20"/>
          <p:cNvSpPr txBox="1"/>
          <p:nvPr/>
        </p:nvSpPr>
        <p:spPr>
          <a:xfrm>
            <a:off x="4572000" y="214350"/>
            <a:ext cx="3785700" cy="47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І Вітренко, і Вітрисько –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Вже вони близенько-близько.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Ще до ночі в темнім борі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Вся родина буде в зборі.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 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Запита родину лютий,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Чи то кожен добре взутий?…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Гей, у танець! – і зі сну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800"/>
              <a:t>Збудять танцями Весну.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i="1" lang="ru" sz="1800"/>
              <a:t>                      </a:t>
            </a:r>
            <a:r>
              <a:rPr i="1" lang="ru" sz="1800"/>
              <a:t>Наталя Забіла</a:t>
            </a:r>
            <a:endParaRPr sz="1800"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1150" y="714375"/>
            <a:ext cx="6572250" cy="37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