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ec24a8692e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ec24a8692e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ec24a8692e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ec24a8692e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ec24a8692e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ec24a8692e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ec24a8692e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ec24a8692e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ec24a8692e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ec24a8692e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ec24a8692e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ec24a8692e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ec24a8692e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ec24a8692e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ec24a8692e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ec24a8692e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ec24a8692e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ec24a8692e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ec24a8692e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ec24a8692e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ec24a8692e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ec24a8692e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ec24a8692e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ec24a8692e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ec24a8692e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ec24a8692e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ec24a8692e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ec24a8692e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ec24a8692e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ec24a8692e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ec24a8692e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ec24a8692e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ec24a8692e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ec24a8692e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ec24a8692e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ec24a8692e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ec24a8692e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ec24a8692e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ec24a8692e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ec24a8692e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ec24a8692e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ec24a8692e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ec24a8692e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ec24a8692e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Римований січень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Корекційне заняття з розвитку мовлення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>
            <p:ph idx="1" type="body"/>
          </p:nvPr>
        </p:nvSpPr>
        <p:spPr>
          <a:xfrm>
            <a:off x="0" y="261075"/>
            <a:ext cx="2873700" cy="41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600">
                <a:solidFill>
                  <a:srgbClr val="000000"/>
                </a:solidFill>
              </a:rPr>
              <a:t>Ліс під інеєм дріма.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600">
                <a:solidFill>
                  <a:srgbClr val="000000"/>
                </a:solidFill>
              </a:rPr>
              <a:t>По землі іде зима.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600">
                <a:solidFill>
                  <a:srgbClr val="000000"/>
                </a:solidFill>
              </a:rPr>
              <a:t>Входить, пишна і велична,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600">
                <a:solidFill>
                  <a:srgbClr val="000000"/>
                </a:solidFill>
              </a:rPr>
              <a:t>В крижану господу січня.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600">
                <a:solidFill>
                  <a:srgbClr val="000000"/>
                </a:solidFill>
              </a:rPr>
              <a:t> 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600">
                <a:solidFill>
                  <a:srgbClr val="000000"/>
                </a:solidFill>
              </a:rPr>
              <a:t>Усміхається з-під вій: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600">
                <a:solidFill>
                  <a:srgbClr val="000000"/>
                </a:solidFill>
              </a:rPr>
              <a:t>— Як живеш, сердитий мій?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600">
                <a:solidFill>
                  <a:srgbClr val="000000"/>
                </a:solidFill>
              </a:rPr>
              <a:t>Як снігами ти січеш?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600">
                <a:solidFill>
                  <a:srgbClr val="000000"/>
                </a:solidFill>
              </a:rPr>
              <a:t>Як морозами печеш?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 sz="1600">
                <a:solidFill>
                  <a:srgbClr val="000000"/>
                </a:solidFill>
              </a:rPr>
              <a:t> 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600"/>
          </a:p>
        </p:txBody>
      </p:sp>
      <p:sp>
        <p:nvSpPr>
          <p:cNvPr id="104" name="Google Shape;104;p22"/>
          <p:cNvSpPr txBox="1"/>
          <p:nvPr/>
        </p:nvSpPr>
        <p:spPr>
          <a:xfrm>
            <a:off x="2873700" y="933525"/>
            <a:ext cx="2790900" cy="28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Місяць січень очі мружить: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— Я сердитий, та не дуже.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Землю пухом укриваю,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Щоб не мерзнуть урожаю.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 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Поробив для дітвори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/>
              <a:t>Гарні ковзанки з гори.</a:t>
            </a:r>
            <a:endParaRPr sz="1600">
              <a:solidFill>
                <a:schemeClr val="lt2"/>
              </a:solidFill>
            </a:endParaRPr>
          </a:p>
        </p:txBody>
      </p:sp>
      <p:sp>
        <p:nvSpPr>
          <p:cNvPr id="105" name="Google Shape;105;p22"/>
          <p:cNvSpPr txBox="1"/>
          <p:nvPr/>
        </p:nvSpPr>
        <p:spPr>
          <a:xfrm>
            <a:off x="5736775" y="2075675"/>
            <a:ext cx="3192600" cy="28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Лиш недбальців-неслухнянців,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Хто загаявсь на гулянці,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Розстіба свого кожуха,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Виставля з-під шапки вуха, —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Тих снігами я січу!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Тих морозами печу!</a:t>
            </a:r>
            <a:endParaRPr sz="16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ru" sz="1600"/>
              <a:t>                             </a:t>
            </a:r>
            <a:r>
              <a:rPr i="1" lang="ru" sz="1600"/>
              <a:t>Т.  Коломієць</a:t>
            </a:r>
            <a:endParaRPr i="1"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913" y="480888"/>
            <a:ext cx="7434174" cy="418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4"/>
          <p:cNvSpPr txBox="1"/>
          <p:nvPr>
            <p:ph type="title"/>
          </p:nvPr>
        </p:nvSpPr>
        <p:spPr>
          <a:xfrm>
            <a:off x="3275100" y="249200"/>
            <a:ext cx="2952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Фізкультхвилинка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6" name="Google Shape;116;p24"/>
          <p:cNvSpPr txBox="1"/>
          <p:nvPr>
            <p:ph idx="1" type="body"/>
          </p:nvPr>
        </p:nvSpPr>
        <p:spPr>
          <a:xfrm>
            <a:off x="311700" y="966050"/>
            <a:ext cx="8520600" cy="36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ru" sz="1600">
                <a:solidFill>
                  <a:srgbClr val="000000"/>
                </a:solidFill>
              </a:rPr>
              <a:t>Раз, два, три, чотири, п’ять,</a:t>
            </a:r>
            <a:r>
              <a:rPr b="1" lang="ru" sz="1600">
                <a:solidFill>
                  <a:srgbClr val="000000"/>
                </a:solidFill>
              </a:rPr>
              <a:t> </a:t>
            </a:r>
            <a:r>
              <a:rPr b="1" lang="ru" sz="1600">
                <a:solidFill>
                  <a:srgbClr val="9900FF"/>
                </a:solidFill>
              </a:rPr>
              <a:t>(загинаємо пальчики по одному)</a:t>
            </a:r>
            <a:endParaRPr b="1" sz="1600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ru" sz="1600">
                <a:solidFill>
                  <a:srgbClr val="000000"/>
                </a:solidFill>
              </a:rPr>
              <a:t>Ми у двір пішли гулять.</a:t>
            </a:r>
            <a:endParaRPr b="1" i="1"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ru" sz="1600">
                <a:solidFill>
                  <a:srgbClr val="000000"/>
                </a:solidFill>
              </a:rPr>
              <a:t>Бабу снігову ліпили, </a:t>
            </a:r>
            <a:r>
              <a:rPr b="1" lang="ru" sz="1600">
                <a:solidFill>
                  <a:srgbClr val="9900FF"/>
                </a:solidFill>
              </a:rPr>
              <a:t>(імітуємо ліплення грудок),</a:t>
            </a:r>
            <a:endParaRPr b="1" sz="1600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ru" sz="1600">
                <a:solidFill>
                  <a:srgbClr val="000000"/>
                </a:solidFill>
              </a:rPr>
              <a:t>Пташок крихтами годували,</a:t>
            </a:r>
            <a:r>
              <a:rPr b="1" lang="ru" sz="1600">
                <a:solidFill>
                  <a:srgbClr val="000000"/>
                </a:solidFill>
              </a:rPr>
              <a:t> </a:t>
            </a:r>
            <a:r>
              <a:rPr b="1" lang="ru" sz="1600">
                <a:solidFill>
                  <a:srgbClr val="9900FF"/>
                </a:solidFill>
              </a:rPr>
              <a:t>(“кришимо хлібець” всіма пальчиками)</a:t>
            </a:r>
            <a:endParaRPr b="1" sz="1600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ru" sz="1600">
                <a:solidFill>
                  <a:srgbClr val="000000"/>
                </a:solidFill>
              </a:rPr>
              <a:t>З гірки потім ми катались,</a:t>
            </a:r>
            <a:r>
              <a:rPr b="1" lang="ru" sz="1600">
                <a:solidFill>
                  <a:srgbClr val="000000"/>
                </a:solidFill>
              </a:rPr>
              <a:t> </a:t>
            </a:r>
            <a:r>
              <a:rPr b="1" lang="ru" sz="1600">
                <a:solidFill>
                  <a:srgbClr val="9900FF"/>
                </a:solidFill>
              </a:rPr>
              <a:t>(ведемо долонькою правої руки по долоні лівої руки)</a:t>
            </a:r>
            <a:endParaRPr b="1" sz="1600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ru" sz="1600">
                <a:solidFill>
                  <a:srgbClr val="000000"/>
                </a:solidFill>
              </a:rPr>
              <a:t>А ще в снігу валялись. </a:t>
            </a:r>
            <a:r>
              <a:rPr b="1" lang="ru" sz="1600">
                <a:solidFill>
                  <a:srgbClr val="9900FF"/>
                </a:solidFill>
              </a:rPr>
              <a:t>(кладемо долоньки на стіл то однією, то іншою стороною)</a:t>
            </a:r>
            <a:endParaRPr b="1" sz="1600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ru" sz="1600">
                <a:solidFill>
                  <a:srgbClr val="000000"/>
                </a:solidFill>
              </a:rPr>
              <a:t>Всі в снігу додому прийшли,</a:t>
            </a:r>
            <a:r>
              <a:rPr b="1" lang="ru" sz="1600">
                <a:solidFill>
                  <a:srgbClr val="000000"/>
                </a:solidFill>
              </a:rPr>
              <a:t> </a:t>
            </a:r>
            <a:r>
              <a:rPr b="1" lang="ru" sz="1600">
                <a:solidFill>
                  <a:srgbClr val="9900FF"/>
                </a:solidFill>
              </a:rPr>
              <a:t>(обтрушуємо долоньки)</a:t>
            </a:r>
            <a:endParaRPr b="1" sz="1600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ru" sz="1600">
                <a:solidFill>
                  <a:srgbClr val="000000"/>
                </a:solidFill>
              </a:rPr>
              <a:t>З’їли суп і спать лягли.</a:t>
            </a:r>
            <a:r>
              <a:rPr b="1" lang="ru" sz="1600">
                <a:solidFill>
                  <a:srgbClr val="000000"/>
                </a:solidFill>
              </a:rPr>
              <a:t> </a:t>
            </a:r>
            <a:r>
              <a:rPr b="1" lang="ru" sz="1600">
                <a:solidFill>
                  <a:srgbClr val="9900FF"/>
                </a:solidFill>
              </a:rPr>
              <a:t>(виробляємо рух уявною ложкою, кладемо руки під щоку)</a:t>
            </a:r>
            <a:endParaRPr b="1" sz="1600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i="1" sz="1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i="1"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"/>
          <p:cNvSpPr txBox="1"/>
          <p:nvPr>
            <p:ph type="title"/>
          </p:nvPr>
        </p:nvSpPr>
        <p:spPr>
          <a:xfrm>
            <a:off x="3226600" y="888875"/>
            <a:ext cx="3291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Зимові загадки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2" name="Google Shape;122;p25"/>
          <p:cNvSpPr txBox="1"/>
          <p:nvPr>
            <p:ph idx="1" type="body"/>
          </p:nvPr>
        </p:nvSpPr>
        <p:spPr>
          <a:xfrm>
            <a:off x="2952450" y="1766025"/>
            <a:ext cx="4179000" cy="222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Новий рік розпочинає,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зі святами привітає.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Щедрувати діток водить,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на ялинці хороводить.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6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 txBox="1"/>
          <p:nvPr>
            <p:ph type="title"/>
          </p:nvPr>
        </p:nvSpPr>
        <p:spPr>
          <a:xfrm>
            <a:off x="285600" y="810550"/>
            <a:ext cx="1411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Січень</a:t>
            </a:r>
            <a:endParaRPr/>
          </a:p>
        </p:txBody>
      </p:sp>
      <p:pic>
        <p:nvPicPr>
          <p:cNvPr id="128" name="Google Shape;1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0325" y="630775"/>
            <a:ext cx="6934200" cy="40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7"/>
          <p:cNvSpPr txBox="1"/>
          <p:nvPr>
            <p:ph idx="1" type="body"/>
          </p:nvPr>
        </p:nvSpPr>
        <p:spPr>
          <a:xfrm>
            <a:off x="2361275" y="1700850"/>
            <a:ext cx="5941500" cy="87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 lnSpcReduction="2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6000">
                <a:solidFill>
                  <a:srgbClr val="050505"/>
                </a:solidFill>
                <a:highlight>
                  <a:srgbClr val="FFFFFF"/>
                </a:highlight>
              </a:rPr>
              <a:t>На дворі горою, а в хаті водою.</a:t>
            </a:r>
            <a:endParaRPr sz="6000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50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 txBox="1"/>
          <p:nvPr>
            <p:ph type="title"/>
          </p:nvPr>
        </p:nvSpPr>
        <p:spPr>
          <a:xfrm>
            <a:off x="520550" y="849700"/>
            <a:ext cx="915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Сніг</a:t>
            </a:r>
            <a:endParaRPr/>
          </a:p>
        </p:txBody>
      </p:sp>
      <p:pic>
        <p:nvPicPr>
          <p:cNvPr id="140" name="Google Shape;1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4275" y="445025"/>
            <a:ext cx="6640101" cy="442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9"/>
          <p:cNvSpPr txBox="1"/>
          <p:nvPr>
            <p:ph idx="1" type="body"/>
          </p:nvPr>
        </p:nvSpPr>
        <p:spPr>
          <a:xfrm>
            <a:off x="2491825" y="1017725"/>
            <a:ext cx="4335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Сніг на полях,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лід на річках, хуга гуляє.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Коли це буває?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0"/>
          <p:cNvSpPr txBox="1"/>
          <p:nvPr>
            <p:ph type="title"/>
          </p:nvPr>
        </p:nvSpPr>
        <p:spPr>
          <a:xfrm>
            <a:off x="468350" y="745275"/>
            <a:ext cx="1346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Узимку</a:t>
            </a:r>
            <a:endParaRPr/>
          </a:p>
        </p:txBody>
      </p:sp>
      <p:pic>
        <p:nvPicPr>
          <p:cNvPr id="152" name="Google Shape;15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3175" y="287026"/>
            <a:ext cx="6628726" cy="4432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31"/>
          <p:cNvSpPr txBox="1"/>
          <p:nvPr>
            <p:ph idx="1" type="body"/>
          </p:nvPr>
        </p:nvSpPr>
        <p:spPr>
          <a:xfrm>
            <a:off x="2387375" y="1017725"/>
            <a:ext cx="4884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750">
                <a:solidFill>
                  <a:srgbClr val="000000"/>
                </a:solidFill>
              </a:rPr>
              <a:t> По стежині, по дорозі</a:t>
            </a:r>
            <a:br>
              <a:rPr lang="ru" sz="2750">
                <a:solidFill>
                  <a:srgbClr val="000000"/>
                </a:solidFill>
              </a:rPr>
            </a:br>
            <a:r>
              <a:rPr lang="ru" sz="2750">
                <a:solidFill>
                  <a:srgbClr val="000000"/>
                </a:solidFill>
              </a:rPr>
              <a:t> Бігти я у них не в змозі,</a:t>
            </a:r>
            <a:br>
              <a:rPr lang="ru" sz="2750">
                <a:solidFill>
                  <a:srgbClr val="000000"/>
                </a:solidFill>
              </a:rPr>
            </a:br>
            <a:r>
              <a:rPr lang="ru" sz="2750">
                <a:solidFill>
                  <a:srgbClr val="000000"/>
                </a:solidFill>
              </a:rPr>
              <a:t> По снігу не йдуть як слід:</a:t>
            </a:r>
            <a:br>
              <a:rPr lang="ru" sz="2750">
                <a:solidFill>
                  <a:srgbClr val="000000"/>
                </a:solidFill>
              </a:rPr>
            </a:br>
            <a:r>
              <a:rPr lang="ru" sz="2750">
                <a:solidFill>
                  <a:srgbClr val="000000"/>
                </a:solidFill>
              </a:rPr>
              <a:t> До вподоби – тільки лід.</a:t>
            </a:r>
            <a:br>
              <a:rPr lang="ru" sz="1350">
                <a:solidFill>
                  <a:srgbClr val="000000"/>
                </a:solidFill>
              </a:rPr>
            </a:br>
            <a:endParaRPr sz="13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2848000" y="1279350"/>
            <a:ext cx="3996300" cy="30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  <a:t>В шубі гарній та новій</a:t>
            </a:r>
            <a:endParaRPr sz="2400">
              <a:solidFill>
                <a:schemeClr val="lt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  <a:t>Січень йде ген, сніговій,</a:t>
            </a:r>
            <a:endParaRPr sz="2400">
              <a:solidFill>
                <a:schemeClr val="lt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  <a:t>Часу місяць цей не гає,</a:t>
            </a:r>
            <a:endParaRPr sz="2400">
              <a:solidFill>
                <a:schemeClr val="lt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  <a:t>у кришталь річки вдягає.</a:t>
            </a:r>
            <a:endParaRPr sz="2400">
              <a:solidFill>
                <a:schemeClr val="lt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400">
                <a:solidFill>
                  <a:schemeClr val="lt1"/>
                </a:solidFill>
                <a:highlight>
                  <a:srgbClr val="FFFFFF"/>
                </a:highlight>
              </a:rPr>
              <a:t>       Тамара Маршалова</a:t>
            </a:r>
            <a:endParaRPr i="1" sz="2400">
              <a:solidFill>
                <a:schemeClr val="lt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333399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2"/>
          <p:cNvSpPr txBox="1"/>
          <p:nvPr>
            <p:ph type="title"/>
          </p:nvPr>
        </p:nvSpPr>
        <p:spPr>
          <a:xfrm>
            <a:off x="337825" y="888875"/>
            <a:ext cx="147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Ковзани</a:t>
            </a:r>
            <a:endParaRPr/>
          </a:p>
        </p:txBody>
      </p:sp>
      <p:pic>
        <p:nvPicPr>
          <p:cNvPr id="164" name="Google Shape;16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7898" y="445026"/>
            <a:ext cx="6611777" cy="4408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33"/>
          <p:cNvSpPr txBox="1"/>
          <p:nvPr>
            <p:ph idx="1" type="body"/>
          </p:nvPr>
        </p:nvSpPr>
        <p:spPr>
          <a:xfrm>
            <a:off x="2674575" y="930550"/>
            <a:ext cx="4623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Прийшла до нас бабуся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У білому кожусі.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Поля причепурила —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Пухнастим снігом вкрила.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Вгадайте — хто вона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Бабуся чепурна?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4"/>
          <p:cNvSpPr txBox="1"/>
          <p:nvPr>
            <p:ph type="title"/>
          </p:nvPr>
        </p:nvSpPr>
        <p:spPr>
          <a:xfrm>
            <a:off x="468350" y="915000"/>
            <a:ext cx="1254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Зима</a:t>
            </a:r>
            <a:endParaRPr/>
          </a:p>
        </p:txBody>
      </p:sp>
      <p:pic>
        <p:nvPicPr>
          <p:cNvPr id="176" name="Google Shape;17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2669" y="305988"/>
            <a:ext cx="6831456" cy="453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5"/>
          <p:cNvSpPr txBox="1"/>
          <p:nvPr/>
        </p:nvSpPr>
        <p:spPr>
          <a:xfrm>
            <a:off x="2143800" y="483025"/>
            <a:ext cx="4856400" cy="10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solidFill>
                  <a:schemeClr val="dk1"/>
                </a:solidFill>
              </a:rPr>
              <a:t>Щасливих новорічних свят!</a:t>
            </a:r>
            <a:endParaRPr sz="2800">
              <a:solidFill>
                <a:schemeClr val="dk1"/>
              </a:solidFill>
            </a:endParaRPr>
          </a:p>
        </p:txBody>
      </p:sp>
      <p:pic>
        <p:nvPicPr>
          <p:cNvPr id="182" name="Google Shape;18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2763" y="1222700"/>
            <a:ext cx="5378475" cy="358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376" y="329838"/>
            <a:ext cx="7971249" cy="448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3079275" y="332850"/>
            <a:ext cx="2873700" cy="44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50">
                <a:solidFill>
                  <a:srgbClr val="000000"/>
                </a:solidFill>
              </a:rPr>
              <a:t>Вийшов січень у кожусі –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50">
                <a:solidFill>
                  <a:srgbClr val="000000"/>
                </a:solidFill>
              </a:rPr>
              <a:t>Білі брови, білі вуса.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50">
                <a:solidFill>
                  <a:srgbClr val="000000"/>
                </a:solidFill>
              </a:rPr>
              <a:t>Біла торба у руках,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50">
                <a:solidFill>
                  <a:srgbClr val="000000"/>
                </a:solidFill>
              </a:rPr>
              <a:t>Зорі світяться в очах.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50">
                <a:solidFill>
                  <a:srgbClr val="000000"/>
                </a:solidFill>
              </a:rPr>
              <a:t> 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50">
                <a:solidFill>
                  <a:srgbClr val="000000"/>
                </a:solidFill>
              </a:rPr>
              <a:t>Січень сипав із торбинки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50">
                <a:solidFill>
                  <a:srgbClr val="000000"/>
                </a:solidFill>
              </a:rPr>
              <a:t>Сніг на сосни і ялинки,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50">
                <a:solidFill>
                  <a:srgbClr val="000000"/>
                </a:solidFill>
              </a:rPr>
              <a:t>А з дерев на стежечки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50">
                <a:solidFill>
                  <a:srgbClr val="000000"/>
                </a:solidFill>
              </a:rPr>
              <a:t>Сніг трусили білочки.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 sz="1750">
                <a:solidFill>
                  <a:srgbClr val="000000"/>
                </a:solidFill>
              </a:rPr>
              <a:t>                     Л. Новикова</a:t>
            </a:r>
            <a:endParaRPr i="1"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8500" y="358800"/>
            <a:ext cx="6343949" cy="442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1343025" y="665775"/>
            <a:ext cx="3709200" cy="40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45">
                <a:solidFill>
                  <a:srgbClr val="000000"/>
                </a:solidFill>
              </a:rPr>
              <a:t>Розсміявся дзвінко січень</a:t>
            </a:r>
            <a:endParaRPr sz="1845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45">
                <a:solidFill>
                  <a:srgbClr val="000000"/>
                </a:solidFill>
              </a:rPr>
              <a:t>Розсміявся дзвінко січень,</a:t>
            </a:r>
            <a:endParaRPr sz="1845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45">
                <a:solidFill>
                  <a:srgbClr val="000000"/>
                </a:solidFill>
              </a:rPr>
              <a:t>Заяскрів сніжинками.</a:t>
            </a:r>
            <a:endParaRPr sz="1845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45">
                <a:solidFill>
                  <a:srgbClr val="000000"/>
                </a:solidFill>
              </a:rPr>
              <a:t>Дітвору гуляти кличе</a:t>
            </a:r>
            <a:endParaRPr sz="1845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45">
                <a:solidFill>
                  <a:srgbClr val="000000"/>
                </a:solidFill>
              </a:rPr>
              <a:t>Білими стежинками.</a:t>
            </a:r>
            <a:endParaRPr sz="1845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45">
                <a:solidFill>
                  <a:srgbClr val="000000"/>
                </a:solidFill>
              </a:rPr>
              <a:t>Швидше, швидше на санчата!</a:t>
            </a:r>
            <a:endParaRPr sz="1845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45">
                <a:solidFill>
                  <a:srgbClr val="000000"/>
                </a:solidFill>
              </a:rPr>
              <a:t>З гірки покатаємось.</a:t>
            </a:r>
            <a:endParaRPr sz="1845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45">
                <a:solidFill>
                  <a:srgbClr val="000000"/>
                </a:solidFill>
              </a:rPr>
              <a:t>Снігу я приніс багато,</a:t>
            </a:r>
            <a:endParaRPr sz="1845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45">
                <a:solidFill>
                  <a:srgbClr val="000000"/>
                </a:solidFill>
              </a:rPr>
              <a:t>Нумо, позмагаємось!</a:t>
            </a:r>
            <a:endParaRPr sz="1845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 sz="2160"/>
          </a:p>
        </p:txBody>
      </p:sp>
      <p:sp>
        <p:nvSpPr>
          <p:cNvPr id="82" name="Google Shape;82;p18"/>
          <p:cNvSpPr txBox="1"/>
          <p:nvPr/>
        </p:nvSpPr>
        <p:spPr>
          <a:xfrm>
            <a:off x="5391525" y="1343975"/>
            <a:ext cx="3000000" cy="22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45"/>
              <a:t>І жартує січень білий,</a:t>
            </a:r>
            <a:endParaRPr sz="184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45"/>
              <a:t>Шелестить порошею.</a:t>
            </a:r>
            <a:endParaRPr sz="184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45"/>
              <a:t>На санках ми полетіли</a:t>
            </a:r>
            <a:endParaRPr sz="184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45"/>
              <a:t>В зимоньку хорошую.</a:t>
            </a:r>
            <a:endParaRPr sz="184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ru" sz="1845"/>
              <a:t>     </a:t>
            </a:r>
            <a:r>
              <a:rPr i="1" lang="ru" sz="1845"/>
              <a:t>Тамара Мезенцева</a:t>
            </a:r>
            <a:endParaRPr i="1" sz="216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5750" y="331463"/>
            <a:ext cx="6747849" cy="4480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/>
          <p:nvPr>
            <p:ph idx="1" type="body"/>
          </p:nvPr>
        </p:nvSpPr>
        <p:spPr>
          <a:xfrm>
            <a:off x="1150200" y="613575"/>
            <a:ext cx="3421800" cy="35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1100"/>
              </a:spcAft>
              <a:buNone/>
            </a:pPr>
            <a:r>
              <a:rPr lang="ru">
                <a:solidFill>
                  <a:schemeClr val="lt1"/>
                </a:solidFill>
              </a:rPr>
              <a:t> Подивись: з початку року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 на землі лежать сніги.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 Скрізь, куди сягає око, –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 кучугури навкруги.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 Вітер снігом б’є в обличчя,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 засипає снігом дах.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 І ведуть між себе січу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 хуртовини у степах.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 Звір в цю січу попадеться, –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 геть тікає ледь живий.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3" name="Google Shape;93;p20"/>
          <p:cNvSpPr txBox="1"/>
          <p:nvPr/>
        </p:nvSpPr>
        <p:spPr>
          <a:xfrm>
            <a:off x="5326250" y="1174900"/>
            <a:ext cx="3000000" cy="33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10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І по праву Січнем зветься</a:t>
            </a:r>
            <a:br>
              <a:rPr lang="ru" sz="1800">
                <a:solidFill>
                  <a:schemeClr val="lt1"/>
                </a:solidFill>
              </a:rPr>
            </a:br>
            <a:r>
              <a:rPr lang="ru" sz="1800">
                <a:solidFill>
                  <a:schemeClr val="lt1"/>
                </a:solidFill>
              </a:rPr>
              <a:t> місяць перший, зимовий.</a:t>
            </a:r>
            <a:br>
              <a:rPr lang="ru" sz="1800">
                <a:solidFill>
                  <a:schemeClr val="lt1"/>
                </a:solidFill>
              </a:rPr>
            </a:br>
            <a:r>
              <a:rPr lang="ru" sz="1800">
                <a:solidFill>
                  <a:schemeClr val="lt1"/>
                </a:solidFill>
              </a:rPr>
              <a:t> Та стрічають Перше січня</a:t>
            </a:r>
            <a:br>
              <a:rPr lang="ru" sz="1800">
                <a:solidFill>
                  <a:schemeClr val="lt1"/>
                </a:solidFill>
              </a:rPr>
            </a:br>
            <a:r>
              <a:rPr lang="ru" sz="1800">
                <a:solidFill>
                  <a:schemeClr val="lt1"/>
                </a:solidFill>
              </a:rPr>
              <a:t> дуже радо малюки:</a:t>
            </a:r>
            <a:br>
              <a:rPr lang="ru" sz="1800">
                <a:solidFill>
                  <a:schemeClr val="lt1"/>
                </a:solidFill>
              </a:rPr>
            </a:br>
            <a:r>
              <a:rPr lang="ru" sz="1800">
                <a:solidFill>
                  <a:schemeClr val="lt1"/>
                </a:solidFill>
              </a:rPr>
              <a:t> скрізь ялинки новорічні</a:t>
            </a:r>
            <a:br>
              <a:rPr lang="ru" sz="1800">
                <a:solidFill>
                  <a:schemeClr val="lt1"/>
                </a:solidFill>
              </a:rPr>
            </a:br>
            <a:r>
              <a:rPr lang="ru" sz="1800">
                <a:solidFill>
                  <a:schemeClr val="lt1"/>
                </a:solidFill>
              </a:rPr>
              <a:t> вже прикрасили гілки.</a:t>
            </a:r>
            <a:br>
              <a:rPr lang="ru" sz="1800">
                <a:solidFill>
                  <a:schemeClr val="lt1"/>
                </a:solidFill>
              </a:rPr>
            </a:br>
            <a:r>
              <a:rPr lang="ru" sz="1800">
                <a:solidFill>
                  <a:schemeClr val="lt1"/>
                </a:solidFill>
              </a:rPr>
              <a:t> Сяють вогники зірчасті,</a:t>
            </a:r>
            <a:br>
              <a:rPr lang="ru" sz="1800">
                <a:solidFill>
                  <a:schemeClr val="lt1"/>
                </a:solidFill>
              </a:rPr>
            </a:br>
            <a:r>
              <a:rPr lang="ru" sz="1800">
                <a:solidFill>
                  <a:schemeClr val="lt1"/>
                </a:solidFill>
              </a:rPr>
              <a:t> й ми бажаємо для всіх</a:t>
            </a:r>
            <a:br>
              <a:rPr lang="ru" sz="1800">
                <a:solidFill>
                  <a:schemeClr val="lt1"/>
                </a:solidFill>
              </a:rPr>
            </a:br>
            <a:r>
              <a:rPr lang="ru" sz="1800">
                <a:solidFill>
                  <a:schemeClr val="lt1"/>
                </a:solidFill>
              </a:rPr>
              <a:t> у житті – нового щастя,</a:t>
            </a:r>
            <a:br>
              <a:rPr lang="ru" sz="1800">
                <a:solidFill>
                  <a:schemeClr val="lt1"/>
                </a:solidFill>
              </a:rPr>
            </a:br>
            <a:r>
              <a:rPr lang="ru" sz="1800">
                <a:solidFill>
                  <a:schemeClr val="lt1"/>
                </a:solidFill>
              </a:rPr>
              <a:t> в праці – успіхів нових!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4175" y="415850"/>
            <a:ext cx="6135650" cy="408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