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9ec75e99d4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9ec75e99d4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9ec75e99d4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9ec75e99d4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9ec75e99d4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9ec75e99d4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ec24801ddb_1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ec24801ddb_1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9ec75e99d4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9ec75e99d4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9ec75e99d4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9ec75e99d4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9ec75e99d4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9ec75e99d4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ec24801ddb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ec24801ddb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ec24801ddb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ec24801ddb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ec24801ddb_1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ec24801ddb_1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9ec75e99d4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9ec75e99d4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ec24801ddb_1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ec24801ddb_1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ec24801ddb_1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ec24801ddb_1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ec24801ddb_1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ec24801ddb_1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ec24801ddb_1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ec24801ddb_1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ec24801ddb_1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ec24801ddb_1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ec24801ddb_1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1ec24801ddb_1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9ec75e99d4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9ec75e99d4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9ec75e99d4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9ec75e99d4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9ec75e99d4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9ec75e99d4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9ec75e99d4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9ec75e99d4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9ec75e99d4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9ec75e99d4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9ec75e99d4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9ec75e99d4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9ec75e99d4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9ec75e99d4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Віршований грудень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Корекційне заняття з розвитку мовлення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/>
          <p:nvPr>
            <p:ph idx="1" type="body"/>
          </p:nvPr>
        </p:nvSpPr>
        <p:spPr>
          <a:xfrm>
            <a:off x="954150" y="365525"/>
            <a:ext cx="3552600" cy="430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lt1"/>
                </a:solidFill>
              </a:rPr>
              <a:t>Всі річки тепер в обнові,</a:t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lt1"/>
                </a:solidFill>
              </a:rPr>
              <a:t>Біле скло над бережком.</a:t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lt1"/>
                </a:solidFill>
              </a:rPr>
              <a:t>Ходить грудень по діброві,</a:t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lt1"/>
                </a:solidFill>
              </a:rPr>
              <a:t>Застеляє світ сніжком.</a:t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lt1"/>
                </a:solidFill>
              </a:rPr>
              <a:t>Вишні з інею розквітли,</a:t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lt1"/>
                </a:solidFill>
              </a:rPr>
              <a:t>В білих шубах всі дубки.</a:t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lt1"/>
                </a:solidFill>
              </a:rPr>
              <a:t>Позирають ночі світлі</a:t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lt1"/>
                </a:solidFill>
              </a:rPr>
              <a:t>В розмальовані шибки.</a:t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04" name="Google Shape;104;p22"/>
          <p:cNvSpPr txBox="1"/>
          <p:nvPr/>
        </p:nvSpPr>
        <p:spPr>
          <a:xfrm>
            <a:off x="4947825" y="1278925"/>
            <a:ext cx="3668100" cy="28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lt1"/>
                </a:solidFill>
              </a:rPr>
              <a:t>Є вже  саночки новенькі,</a:t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lt1"/>
                </a:solidFill>
              </a:rPr>
              <a:t>Є хороші ковзани,</a:t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lt1"/>
                </a:solidFill>
              </a:rPr>
              <a:t>А мороз веселий дзенька,</a:t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lt1"/>
                </a:solidFill>
              </a:rPr>
              <a:t>Налітає з далини.</a:t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ru" sz="1900">
                <a:solidFill>
                  <a:schemeClr val="lt1"/>
                </a:solidFill>
              </a:rPr>
              <a:t>                        Т. Масенко</a:t>
            </a:r>
            <a:endParaRPr i="1" sz="19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7025" y="301750"/>
            <a:ext cx="6809949" cy="4539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4"/>
          <p:cNvSpPr txBox="1"/>
          <p:nvPr>
            <p:ph idx="1" type="body"/>
          </p:nvPr>
        </p:nvSpPr>
        <p:spPr>
          <a:xfrm>
            <a:off x="3144575" y="437400"/>
            <a:ext cx="3343500" cy="426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</a:rPr>
              <a:t>Дорожній майстер грудень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</a:rPr>
              <a:t>Мости будує всюди,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</a:rPr>
              <a:t>Вкриває ріки кригою,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</a:rPr>
              <a:t>Воює із відлигою: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</a:rPr>
              <a:t>Дороги приморожує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</a:rPr>
              <a:t>Ще й снігом припорошує,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</a:rPr>
              <a:t>Щоб на дзвінких санчатах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</a:rPr>
              <a:t>Новому року мчати.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ru">
                <a:solidFill>
                  <a:schemeClr val="lt1"/>
                </a:solidFill>
              </a:rPr>
              <a:t>                      Т. Коломіець</a:t>
            </a:r>
            <a:endParaRPr i="1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2000" y="384700"/>
            <a:ext cx="5839650" cy="437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6"/>
          <p:cNvSpPr txBox="1"/>
          <p:nvPr>
            <p:ph type="title"/>
          </p:nvPr>
        </p:nvSpPr>
        <p:spPr>
          <a:xfrm>
            <a:off x="3248975" y="223100"/>
            <a:ext cx="2938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520">
                <a:solidFill>
                  <a:schemeClr val="lt1"/>
                </a:solidFill>
              </a:rPr>
              <a:t>Фізкультхвилинка</a:t>
            </a:r>
            <a:endParaRPr sz="2520">
              <a:solidFill>
                <a:schemeClr val="lt1"/>
              </a:solidFill>
            </a:endParaRPr>
          </a:p>
        </p:txBody>
      </p:sp>
      <p:sp>
        <p:nvSpPr>
          <p:cNvPr id="125" name="Google Shape;125;p26"/>
          <p:cNvSpPr txBox="1"/>
          <p:nvPr>
            <p:ph idx="1" type="body"/>
          </p:nvPr>
        </p:nvSpPr>
        <p:spPr>
          <a:xfrm>
            <a:off x="2139275" y="795800"/>
            <a:ext cx="5158200" cy="406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b="1" i="1" lang="ru" sz="1200">
                <a:solidFill>
                  <a:schemeClr val="lt1"/>
                </a:solidFill>
              </a:rPr>
              <a:t>Зимонька до нас прийшла,</a:t>
            </a:r>
            <a:endParaRPr b="1" i="1" sz="1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b="1" i="1" lang="ru" sz="1200">
                <a:solidFill>
                  <a:schemeClr val="lt1"/>
                </a:solidFill>
              </a:rPr>
              <a:t>Сніг пухкий нам принесла.</a:t>
            </a:r>
            <a:endParaRPr b="1" i="1" sz="1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b="1" i="1" lang="ru" sz="1200">
                <a:solidFill>
                  <a:schemeClr val="lt1"/>
                </a:solidFill>
              </a:rPr>
              <a:t>І летять, летять сніжинки</a:t>
            </a:r>
            <a:endParaRPr b="1" i="1" sz="1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b="1" i="1" lang="ru" sz="1200">
                <a:solidFill>
                  <a:schemeClr val="lt1"/>
                </a:solidFill>
              </a:rPr>
              <a:t>На дерева, на стежинки.</a:t>
            </a:r>
            <a:r>
              <a:rPr b="1" i="1" lang="ru" sz="1200">
                <a:solidFill>
                  <a:srgbClr val="9900FF"/>
                </a:solidFill>
              </a:rPr>
              <a:t> </a:t>
            </a:r>
            <a:r>
              <a:rPr b="1" lang="ru" sz="1200">
                <a:solidFill>
                  <a:srgbClr val="9900FF"/>
                </a:solidFill>
              </a:rPr>
              <a:t>(ловимо руками сніжинки)</a:t>
            </a:r>
            <a:endParaRPr b="1" sz="1200">
              <a:solidFill>
                <a:srgbClr val="9900FF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b="1" i="1" lang="ru" sz="1200">
                <a:solidFill>
                  <a:schemeClr val="lt1"/>
                </a:solidFill>
              </a:rPr>
              <a:t>По сніжку, як по перині,</a:t>
            </a:r>
            <a:endParaRPr b="1" i="1" sz="1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b="1" i="1" lang="ru" sz="1200">
                <a:solidFill>
                  <a:schemeClr val="lt1"/>
                </a:solidFill>
              </a:rPr>
              <a:t>Покачаємось на спині. </a:t>
            </a:r>
            <a:r>
              <a:rPr b="1" lang="ru" sz="1200">
                <a:solidFill>
                  <a:srgbClr val="9900FF"/>
                </a:solidFill>
              </a:rPr>
              <a:t>(лягаємо на килим, якщо такий є у наявності)</a:t>
            </a:r>
            <a:endParaRPr b="1" sz="1200">
              <a:solidFill>
                <a:srgbClr val="9900FF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b="1" i="1" lang="ru" sz="1200">
                <a:solidFill>
                  <a:schemeClr val="lt1"/>
                </a:solidFill>
              </a:rPr>
              <a:t>У заметах сніг лежить,</a:t>
            </a:r>
            <a:endParaRPr b="1" i="1" sz="1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b="1" i="1" lang="ru" sz="1200">
                <a:solidFill>
                  <a:schemeClr val="lt1"/>
                </a:solidFill>
              </a:rPr>
              <a:t>Під ногами він скрипить.</a:t>
            </a:r>
            <a:endParaRPr b="1" i="1" sz="1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b="1" i="1" lang="ru" sz="1200">
                <a:solidFill>
                  <a:schemeClr val="lt1"/>
                </a:solidFill>
              </a:rPr>
              <a:t>Щоб сніжну гірку збудувати.</a:t>
            </a:r>
            <a:endParaRPr b="1" i="1" sz="1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b="1" i="1" lang="ru" sz="1200">
                <a:solidFill>
                  <a:schemeClr val="lt1"/>
                </a:solidFill>
              </a:rPr>
              <a:t>Треба спинку прогинати. </a:t>
            </a:r>
            <a:r>
              <a:rPr b="1" lang="ru" sz="1200">
                <a:solidFill>
                  <a:srgbClr val="9900FF"/>
                </a:solidFill>
              </a:rPr>
              <a:t>(прогинаємо спину)</a:t>
            </a:r>
            <a:endParaRPr b="1" sz="1200">
              <a:solidFill>
                <a:srgbClr val="9900FF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b="1" i="1" lang="ru" sz="1200">
                <a:solidFill>
                  <a:schemeClr val="lt1"/>
                </a:solidFill>
              </a:rPr>
              <a:t>А тепер на лижі стали і</a:t>
            </a:r>
            <a:endParaRPr b="1" i="1" sz="1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b="1" i="1" lang="ru" sz="1200">
                <a:solidFill>
                  <a:schemeClr val="lt1"/>
                </a:solidFill>
              </a:rPr>
              <a:t>додому всі помчали.</a:t>
            </a:r>
            <a:r>
              <a:rPr b="1" i="1" lang="ru" sz="1200">
                <a:solidFill>
                  <a:srgbClr val="9900FF"/>
                </a:solidFill>
              </a:rPr>
              <a:t> </a:t>
            </a:r>
            <a:r>
              <a:rPr b="1" lang="ru" sz="1200">
                <a:solidFill>
                  <a:srgbClr val="9900FF"/>
                </a:solidFill>
              </a:rPr>
              <a:t>(ходьба на місці широким кроком)</a:t>
            </a:r>
            <a:endParaRPr b="1" sz="1200">
              <a:solidFill>
                <a:srgbClr val="9900FF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45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7"/>
          <p:cNvSpPr txBox="1"/>
          <p:nvPr>
            <p:ph type="title"/>
          </p:nvPr>
        </p:nvSpPr>
        <p:spPr>
          <a:xfrm>
            <a:off x="3418675" y="497250"/>
            <a:ext cx="2664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</a:rPr>
              <a:t>Зимові загадки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31" name="Google Shape;131;p27"/>
          <p:cNvSpPr txBox="1"/>
          <p:nvPr>
            <p:ph idx="1" type="body"/>
          </p:nvPr>
        </p:nvSpPr>
        <p:spPr>
          <a:xfrm>
            <a:off x="2948700" y="14918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chemeClr val="lt1"/>
                </a:solidFill>
              </a:rPr>
              <a:t>Як у подорож рушає,</a:t>
            </a:r>
            <a:br>
              <a:rPr lang="ru" sz="2650">
                <a:solidFill>
                  <a:schemeClr val="lt1"/>
                </a:solidFill>
              </a:rPr>
            </a:br>
            <a:r>
              <a:rPr lang="ru" sz="2650">
                <a:solidFill>
                  <a:schemeClr val="lt1"/>
                </a:solidFill>
              </a:rPr>
              <a:t>прихопити поспішає</a:t>
            </a:r>
            <a:br>
              <a:rPr lang="ru" sz="2650">
                <a:solidFill>
                  <a:schemeClr val="lt1"/>
                </a:solidFill>
              </a:rPr>
            </a:br>
            <a:r>
              <a:rPr lang="ru" sz="2650">
                <a:solidFill>
                  <a:schemeClr val="lt1"/>
                </a:solidFill>
              </a:rPr>
              <a:t>стужу й холод у кишені</a:t>
            </a:r>
            <a:br>
              <a:rPr lang="ru" sz="2650">
                <a:solidFill>
                  <a:schemeClr val="lt1"/>
                </a:solidFill>
              </a:rPr>
            </a:br>
            <a:r>
              <a:rPr lang="ru" sz="2650">
                <a:solidFill>
                  <a:schemeClr val="lt1"/>
                </a:solidFill>
              </a:rPr>
              <a:t>та сніжинок повні жмені.</a:t>
            </a:r>
            <a:br>
              <a:rPr lang="ru" sz="1350">
                <a:solidFill>
                  <a:schemeClr val="dk1"/>
                </a:solidFill>
              </a:rPr>
            </a:br>
            <a:endParaRPr i="1" sz="1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8"/>
          <p:cNvSpPr txBox="1"/>
          <p:nvPr>
            <p:ph idx="1" type="body"/>
          </p:nvPr>
        </p:nvSpPr>
        <p:spPr>
          <a:xfrm>
            <a:off x="507525" y="904450"/>
            <a:ext cx="1581300" cy="85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500">
                <a:solidFill>
                  <a:schemeClr val="dk1"/>
                </a:solidFill>
              </a:rPr>
              <a:t>Грудень</a:t>
            </a:r>
            <a:endParaRPr sz="3200">
              <a:solidFill>
                <a:schemeClr val="dk1"/>
              </a:solidFill>
            </a:endParaRPr>
          </a:p>
        </p:txBody>
      </p:sp>
      <p:pic>
        <p:nvPicPr>
          <p:cNvPr id="137" name="Google Shape;13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2025" y="720088"/>
            <a:ext cx="5395700" cy="370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9"/>
          <p:cNvSpPr txBox="1"/>
          <p:nvPr>
            <p:ph idx="1" type="body"/>
          </p:nvPr>
        </p:nvSpPr>
        <p:spPr>
          <a:xfrm>
            <a:off x="2687625" y="1309150"/>
            <a:ext cx="4596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chemeClr val="lt1"/>
                </a:solidFill>
              </a:rPr>
              <a:t>Раптом в лісі посвітліло</a:t>
            </a:r>
            <a:endParaRPr sz="265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chemeClr val="lt1"/>
                </a:solidFill>
              </a:rPr>
              <a:t>Стало всюди чисто й біло.</a:t>
            </a:r>
            <a:endParaRPr sz="265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chemeClr val="lt1"/>
                </a:solidFill>
              </a:rPr>
              <a:t>А тепла чогось нема.</a:t>
            </a:r>
            <a:endParaRPr sz="265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chemeClr val="lt1"/>
                </a:solidFill>
              </a:rPr>
              <a:t>Це прийшла до нас…</a:t>
            </a:r>
            <a:endParaRPr sz="265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0"/>
          <p:cNvSpPr txBox="1"/>
          <p:nvPr>
            <p:ph type="title"/>
          </p:nvPr>
        </p:nvSpPr>
        <p:spPr>
          <a:xfrm>
            <a:off x="520575" y="784450"/>
            <a:ext cx="121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Зима</a:t>
            </a:r>
            <a:endParaRPr/>
          </a:p>
        </p:txBody>
      </p:sp>
      <p:pic>
        <p:nvPicPr>
          <p:cNvPr id="148" name="Google Shape;14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1125" y="528838"/>
            <a:ext cx="6139900" cy="408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1"/>
          <p:cNvSpPr txBox="1"/>
          <p:nvPr>
            <p:ph idx="1" type="body"/>
          </p:nvPr>
        </p:nvSpPr>
        <p:spPr>
          <a:xfrm>
            <a:off x="2570150" y="1191650"/>
            <a:ext cx="4531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Зелену сукню маю,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Ніколи не міняю,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Один — єдиний раз на рік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ЇЇ я прикрашаю.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2730525" y="1074150"/>
            <a:ext cx="4126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500">
                <a:solidFill>
                  <a:schemeClr val="lt1"/>
                </a:solidFill>
                <a:highlight>
                  <a:schemeClr val="dk1"/>
                </a:highlight>
              </a:rPr>
              <a:t>Г</a:t>
            </a:r>
            <a:r>
              <a:rPr lang="ru" sz="2500">
                <a:solidFill>
                  <a:schemeClr val="lt1"/>
                </a:solidFill>
                <a:highlight>
                  <a:schemeClr val="dk1"/>
                </a:highlight>
              </a:rPr>
              <a:t>рудень дощик обертає</a:t>
            </a:r>
            <a:br>
              <a:rPr lang="ru" sz="2500">
                <a:solidFill>
                  <a:schemeClr val="lt1"/>
                </a:solidFill>
                <a:highlight>
                  <a:schemeClr val="dk1"/>
                </a:highlight>
              </a:rPr>
            </a:br>
            <a:r>
              <a:rPr lang="ru" sz="2500">
                <a:solidFill>
                  <a:schemeClr val="lt1"/>
                </a:solidFill>
                <a:highlight>
                  <a:schemeClr val="dk1"/>
                </a:highlight>
              </a:rPr>
              <a:t>На зірки-сніжинки,</a:t>
            </a:r>
            <a:br>
              <a:rPr lang="ru" sz="2500">
                <a:solidFill>
                  <a:schemeClr val="lt1"/>
                </a:solidFill>
                <a:highlight>
                  <a:schemeClr val="dk1"/>
                </a:highlight>
              </a:rPr>
            </a:br>
            <a:r>
              <a:rPr lang="ru" sz="2500">
                <a:solidFill>
                  <a:schemeClr val="lt1"/>
                </a:solidFill>
                <a:highlight>
                  <a:schemeClr val="dk1"/>
                </a:highlight>
              </a:rPr>
              <a:t>Нетерпляче всі чекають</a:t>
            </a:r>
            <a:br>
              <a:rPr lang="ru" sz="2500">
                <a:solidFill>
                  <a:schemeClr val="lt1"/>
                </a:solidFill>
                <a:highlight>
                  <a:schemeClr val="dk1"/>
                </a:highlight>
              </a:rPr>
            </a:br>
            <a:r>
              <a:rPr lang="ru" sz="2500">
                <a:solidFill>
                  <a:schemeClr val="lt1"/>
                </a:solidFill>
                <a:highlight>
                  <a:schemeClr val="dk1"/>
                </a:highlight>
              </a:rPr>
              <a:t>На Різдво й ялинку.</a:t>
            </a:r>
            <a:endParaRPr sz="25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ru" sz="2500">
                <a:solidFill>
                  <a:schemeClr val="lt1"/>
                </a:solidFill>
                <a:highlight>
                  <a:schemeClr val="dk1"/>
                </a:highlight>
              </a:rPr>
              <a:t>       Тамара Маршалова</a:t>
            </a:r>
            <a:endParaRPr i="1" sz="25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2"/>
          <p:cNvSpPr txBox="1"/>
          <p:nvPr>
            <p:ph type="title"/>
          </p:nvPr>
        </p:nvSpPr>
        <p:spPr>
          <a:xfrm>
            <a:off x="611975" y="1293575"/>
            <a:ext cx="1463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Ялинка</a:t>
            </a:r>
            <a:endParaRPr/>
          </a:p>
        </p:txBody>
      </p:sp>
      <p:pic>
        <p:nvPicPr>
          <p:cNvPr id="159" name="Google Shape;15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0000" y="765975"/>
            <a:ext cx="5715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3"/>
          <p:cNvSpPr txBox="1"/>
          <p:nvPr>
            <p:ph idx="1" type="body"/>
          </p:nvPr>
        </p:nvSpPr>
        <p:spPr>
          <a:xfrm>
            <a:off x="2397600" y="1113325"/>
            <a:ext cx="4348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chemeClr val="lt1"/>
                </a:solidFill>
              </a:rPr>
              <a:t>Вздовж ріки тепер мости.</a:t>
            </a:r>
            <a:endParaRPr sz="265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chemeClr val="lt1"/>
                </a:solidFill>
              </a:rPr>
              <a:t>Можна йти по них і йти</a:t>
            </a:r>
            <a:endParaRPr sz="265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chemeClr val="lt1"/>
                </a:solidFill>
              </a:rPr>
              <a:t>Це надовго і всерйоз</a:t>
            </a:r>
            <a:endParaRPr sz="265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chemeClr val="lt1"/>
                </a:solidFill>
              </a:rPr>
              <a:t>Все скував Дідусь… </a:t>
            </a:r>
            <a:endParaRPr sz="265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4"/>
          <p:cNvSpPr txBox="1"/>
          <p:nvPr>
            <p:ph type="title"/>
          </p:nvPr>
        </p:nvSpPr>
        <p:spPr>
          <a:xfrm>
            <a:off x="572775" y="1267475"/>
            <a:ext cx="152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Мороз</a:t>
            </a:r>
            <a:endParaRPr/>
          </a:p>
        </p:txBody>
      </p:sp>
      <p:pic>
        <p:nvPicPr>
          <p:cNvPr id="170" name="Google Shape;17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0250" y="494475"/>
            <a:ext cx="5539401" cy="4154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5"/>
          <p:cNvSpPr txBox="1"/>
          <p:nvPr>
            <p:ph idx="1" type="body"/>
          </p:nvPr>
        </p:nvSpPr>
        <p:spPr>
          <a:xfrm>
            <a:off x="2713750" y="1217750"/>
            <a:ext cx="4609800" cy="333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chemeClr val="lt1"/>
                </a:solidFill>
              </a:rPr>
              <a:t>Взимку вкрили ми навкруг</a:t>
            </a:r>
            <a:endParaRPr sz="265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chemeClr val="lt1"/>
                </a:solidFill>
              </a:rPr>
              <a:t>Ліс, дорогу, поле й луг,</a:t>
            </a:r>
            <a:endParaRPr sz="265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chemeClr val="lt1"/>
                </a:solidFill>
              </a:rPr>
              <a:t>А як сонце припече —</a:t>
            </a:r>
            <a:endParaRPr sz="265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chemeClr val="lt1"/>
                </a:solidFill>
              </a:rPr>
              <a:t>Ми струмочком потечем.</a:t>
            </a:r>
            <a:endParaRPr sz="265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5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5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6"/>
          <p:cNvSpPr txBox="1"/>
          <p:nvPr>
            <p:ph type="title"/>
          </p:nvPr>
        </p:nvSpPr>
        <p:spPr>
          <a:xfrm>
            <a:off x="416125" y="1502450"/>
            <a:ext cx="177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Сніжинки</a:t>
            </a:r>
            <a:endParaRPr/>
          </a:p>
        </p:txBody>
      </p:sp>
      <p:pic>
        <p:nvPicPr>
          <p:cNvPr id="181" name="Google Shape;18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1580" y="717737"/>
            <a:ext cx="5820970" cy="370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7"/>
          <p:cNvSpPr txBox="1"/>
          <p:nvPr>
            <p:ph type="title"/>
          </p:nvPr>
        </p:nvSpPr>
        <p:spPr>
          <a:xfrm>
            <a:off x="3565950" y="366675"/>
            <a:ext cx="2012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Зичу добра!</a:t>
            </a:r>
            <a:endParaRPr/>
          </a:p>
        </p:txBody>
      </p:sp>
      <p:pic>
        <p:nvPicPr>
          <p:cNvPr id="187" name="Google Shape;18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1575" y="1099550"/>
            <a:ext cx="6300701" cy="3673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1788" y="504875"/>
            <a:ext cx="6581525" cy="368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3170650" y="502800"/>
            <a:ext cx="3356700" cy="413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  <a:highlight>
                  <a:schemeClr val="dk1"/>
                </a:highlight>
              </a:rPr>
              <a:t>В грудні виють заметілі.</a:t>
            </a:r>
            <a:endParaRPr sz="72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  <a:highlight>
                  <a:schemeClr val="dk1"/>
                </a:highlight>
              </a:rPr>
              <a:t>Вкрили ковдри білі-білі</a:t>
            </a:r>
            <a:endParaRPr sz="72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  <a:highlight>
                  <a:schemeClr val="dk1"/>
                </a:highlight>
              </a:rPr>
              <a:t>І луги,й долини,й поле.</a:t>
            </a:r>
            <a:endParaRPr sz="72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  <a:highlight>
                  <a:schemeClr val="dk1"/>
                </a:highlight>
              </a:rPr>
              <a:t>Спить, дрімає все навколо.</a:t>
            </a:r>
            <a:endParaRPr sz="72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  <a:highlight>
                  <a:schemeClr val="dk1"/>
                </a:highlight>
              </a:rPr>
              <a:t>Грудень скрізь господарює,</a:t>
            </a:r>
            <a:endParaRPr sz="72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  <a:highlight>
                  <a:schemeClr val="dk1"/>
                </a:highlight>
              </a:rPr>
              <a:t>Замки крижані мурує,</a:t>
            </a:r>
            <a:endParaRPr sz="72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  <a:highlight>
                  <a:schemeClr val="dk1"/>
                </a:highlight>
              </a:rPr>
              <a:t>На ялинові верхи</a:t>
            </a:r>
            <a:endParaRPr sz="72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  <a:highlight>
                  <a:schemeClr val="dk1"/>
                </a:highlight>
              </a:rPr>
              <a:t>Одягає кожухи.</a:t>
            </a:r>
            <a:endParaRPr sz="72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  <a:highlight>
                  <a:schemeClr val="dk1"/>
                </a:highlight>
              </a:rPr>
              <a:t>Грудень-місяць рік кінчає,</a:t>
            </a:r>
            <a:endParaRPr sz="72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  <a:highlight>
                  <a:schemeClr val="dk1"/>
                </a:highlight>
              </a:rPr>
              <a:t>Нас до свята наближає.</a:t>
            </a:r>
            <a:endParaRPr sz="72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2625" y="300025"/>
            <a:ext cx="6934200" cy="454342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7"/>
          <p:cNvSpPr txBox="1"/>
          <p:nvPr/>
        </p:nvSpPr>
        <p:spPr>
          <a:xfrm>
            <a:off x="3080875" y="3289750"/>
            <a:ext cx="1174800" cy="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>
            <p:ph idx="1" type="body"/>
          </p:nvPr>
        </p:nvSpPr>
        <p:spPr>
          <a:xfrm>
            <a:off x="1124100" y="327600"/>
            <a:ext cx="3447900" cy="435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Уночі мороз поволі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Інеєм упав на шлях…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Спотикається на полі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Місяць грудень по грудках.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 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І тому такий він гнівний,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Дружить з вітром крижаним.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А хуртеча рівно-рівно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Засипає слід за ним.</a:t>
            </a:r>
            <a:endParaRPr/>
          </a:p>
        </p:txBody>
      </p:sp>
      <p:sp>
        <p:nvSpPr>
          <p:cNvPr id="82" name="Google Shape;82;p18"/>
          <p:cNvSpPr txBox="1"/>
          <p:nvPr/>
        </p:nvSpPr>
        <p:spPr>
          <a:xfrm>
            <a:off x="4976675" y="1395750"/>
            <a:ext cx="3707400" cy="23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Сипле сніг, мов стеле килим,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Щоб за груднем із дібров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Тим рипучим снігом білим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Рік Новий до нас ішов.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ru" sz="1800">
                <a:solidFill>
                  <a:schemeClr val="lt1"/>
                </a:solidFill>
              </a:rPr>
              <a:t>                   </a:t>
            </a:r>
            <a:r>
              <a:rPr i="1" lang="ru" sz="1800">
                <a:solidFill>
                  <a:schemeClr val="lt1"/>
                </a:solidFill>
              </a:rPr>
              <a:t>М. Литвинець</a:t>
            </a:r>
            <a:endParaRPr i="1"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4500" y="481013"/>
            <a:ext cx="5715000" cy="418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/>
          <p:nvPr>
            <p:ph idx="1" type="body"/>
          </p:nvPr>
        </p:nvSpPr>
        <p:spPr>
          <a:xfrm>
            <a:off x="899125" y="483175"/>
            <a:ext cx="4244400" cy="430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1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Змерзлим груддям скрізь і всюди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Вкрилось поле і шляхи.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— Це вже Грудень! — кажуть люди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І вдягають кожухи.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 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І дерева в білий іній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Вбрались, як у кожушок.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Річка спить у кризі синій,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chemeClr val="lt1"/>
                </a:solidFill>
              </a:rPr>
              <a:t>І замовкнув спів пташок.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0"/>
          <p:cNvSpPr txBox="1"/>
          <p:nvPr/>
        </p:nvSpPr>
        <p:spPr>
          <a:xfrm>
            <a:off x="5626525" y="1303100"/>
            <a:ext cx="3000000" cy="28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Завмирає вся природа.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А у нас кипить життя: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Йде робота по заводах,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Йдуть у школах заняття.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ru" sz="1800">
                <a:solidFill>
                  <a:schemeClr val="lt1"/>
                </a:solidFill>
              </a:rPr>
              <a:t>                        </a:t>
            </a:r>
            <a:r>
              <a:rPr i="1" lang="ru" sz="1800">
                <a:solidFill>
                  <a:schemeClr val="lt1"/>
                </a:solidFill>
              </a:rPr>
              <a:t>Н. Забіла</a:t>
            </a:r>
            <a:endParaRPr i="1"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050" y="452650"/>
            <a:ext cx="7523900" cy="390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