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</p:sldIdLst>
  <p:sldSz cy="5143500" cx="9144000"/>
  <p:notesSz cx="6858000" cy="9144000"/>
  <p:embeddedFontLst>
    <p:embeddedFont>
      <p:font typeface="Proxima Nova"/>
      <p:regular r:id="rId40"/>
      <p:bold r:id="rId41"/>
      <p:italic r:id="rId42"/>
      <p:boldItalic r:id="rId4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roximaNova-regular.fntdata"/><Relationship Id="rId20" Type="http://schemas.openxmlformats.org/officeDocument/2006/relationships/slide" Target="slides/slide15.xml"/><Relationship Id="rId42" Type="http://schemas.openxmlformats.org/officeDocument/2006/relationships/font" Target="fonts/ProximaNova-italic.fntdata"/><Relationship Id="rId41" Type="http://schemas.openxmlformats.org/officeDocument/2006/relationships/font" Target="fonts/ProximaNova-bold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43" Type="http://schemas.openxmlformats.org/officeDocument/2006/relationships/font" Target="fonts/ProximaNova-bold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9ebd8ffcd9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9ebd8ffcd9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9ebd8ffcd9_0_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29ebd8ffcd9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9ebd8ffcd9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9ebd8ffcd9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9ebd8ffcd9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29ebd8ffcd9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9ebd8ffcd9_0_1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9ebd8ffcd9_0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9ebd8ffcd9_0_1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29ebd8ffcd9_0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9ebd8ffcd9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9ebd8ffcd9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9ebd8ffcd9_0_1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9ebd8ffcd9_0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9ebd8ffcd9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29ebd8ffcd9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9ebd8ffcd9_0_1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29ebd8ffcd9_0_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9ebd8ffcd9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9ebd8ffcd9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9ebd8ffcd9_0_2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29ebd8ffcd9_0_2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9ebd8ffcd9_0_2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29ebd8ffcd9_0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9ebd8ffcd9_0_2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29ebd8ffcd9_0_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9ebd8ffcd9_0_2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29ebd8ffcd9_0_2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9ebd8ffcd9_0_2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29ebd8ffcd9_0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9ebd8ffcd9_0_2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29ebd8ffcd9_0_2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9ebd8ffcd9_0_2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29ebd8ffcd9_0_2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9ebd8ffcd9_0_2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29ebd8ffcd9_0_2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9ebd8ffcd9_0_3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29ebd8ffcd9_0_3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29ebd8ffcd9_0_3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29ebd8ffcd9_0_3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9ebd8ffcd9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9ebd8ffcd9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9ebd8ffcd9_0_2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29ebd8ffcd9_0_2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9ebd8ffcd9_0_2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29ebd8ffcd9_0_2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9ebd8ffcd9_0_2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29ebd8ffcd9_0_2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29ebd8ffcd9_0_2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29ebd8ffcd9_0_2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9ebd8ffcd9_0_2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29ebd8ffcd9_0_2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9ebd8ffcd9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9ebd8ffcd9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9ebd8ffcd9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9ebd8ffcd9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9ebd8ffcd9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29ebd8ffcd9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9ebd8ffcd9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9ebd8ffcd9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9ebd8ffcd9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9ebd8ffcd9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9ebd8ffcd9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9ebd8ffcd9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" name="Google Shape;11;p2"/>
          <p:cNvSpPr txBox="1"/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991475"/>
            <a:ext cx="8520600" cy="19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071300"/>
            <a:ext cx="8520600" cy="9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Google Shape;15;p3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" name="Google Shape;16;p3"/>
          <p:cNvSpPr txBox="1"/>
          <p:nvPr>
            <p:ph type="title"/>
          </p:nvPr>
        </p:nvSpPr>
        <p:spPr>
          <a:xfrm>
            <a:off x="510450" y="2057400"/>
            <a:ext cx="8123100" cy="77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7975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205825"/>
            <a:ext cx="4045200" cy="150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pearmin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  <a:defRPr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4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0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1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4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7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3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1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2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3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5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5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8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2336775" y="1257300"/>
            <a:ext cx="6296700" cy="102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ru"/>
              <a:t>Поетична зима</a:t>
            </a:r>
            <a:endParaRPr i="1"/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1932075" y="3182325"/>
            <a:ext cx="6701700" cy="6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ru"/>
              <a:t>Корекційне заняття з розвитку мовлення</a:t>
            </a:r>
            <a:endParaRPr i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2"/>
          <p:cNvSpPr txBox="1"/>
          <p:nvPr/>
        </p:nvSpPr>
        <p:spPr>
          <a:xfrm>
            <a:off x="2284575" y="1571850"/>
            <a:ext cx="5469900" cy="199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" sz="2650">
                <a:solidFill>
                  <a:schemeClr val="dk1"/>
                </a:solidFill>
              </a:rPr>
              <a:t>Другий він в календарі,</a:t>
            </a:r>
            <a:endParaRPr i="1" sz="26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" sz="2650">
                <a:solidFill>
                  <a:schemeClr val="dk1"/>
                </a:solidFill>
              </a:rPr>
              <a:t>Холодно у цій порі. </a:t>
            </a:r>
            <a:endParaRPr i="1" sz="26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" sz="2650">
                <a:solidFill>
                  <a:schemeClr val="dk1"/>
                </a:solidFill>
              </a:rPr>
              <a:t>Снігопади, завірюха…</a:t>
            </a:r>
            <a:endParaRPr i="1" sz="26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" sz="2650">
                <a:solidFill>
                  <a:schemeClr val="dk1"/>
                </a:solidFill>
              </a:rPr>
              <a:t>Всі сховали в шапку вуха?</a:t>
            </a:r>
            <a:endParaRPr i="1" sz="265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3"/>
          <p:cNvSpPr txBox="1"/>
          <p:nvPr/>
        </p:nvSpPr>
        <p:spPr>
          <a:xfrm>
            <a:off x="509125" y="208875"/>
            <a:ext cx="2167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Лютий</a:t>
            </a:r>
            <a:endParaRPr/>
          </a:p>
        </p:txBody>
      </p:sp>
      <p:pic>
        <p:nvPicPr>
          <p:cNvPr id="114" name="Google Shape;11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59125" y="684175"/>
            <a:ext cx="5429250" cy="361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4"/>
          <p:cNvSpPr txBox="1"/>
          <p:nvPr/>
        </p:nvSpPr>
        <p:spPr>
          <a:xfrm>
            <a:off x="926875" y="214350"/>
            <a:ext cx="3224400" cy="47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 sz="1800">
                <a:solidFill>
                  <a:schemeClr val="lt1"/>
                </a:solidFill>
              </a:rPr>
              <a:t>               </a:t>
            </a:r>
            <a:r>
              <a:rPr b="1" lang="ru" sz="1800">
                <a:solidFill>
                  <a:schemeClr val="lt1"/>
                </a:solidFill>
              </a:rPr>
              <a:t>Кожух</a:t>
            </a:r>
            <a:endParaRPr b="1" sz="1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lt1"/>
                </a:solidFill>
              </a:rPr>
              <a:t>Зиму мороз дуже любив,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lt1"/>
                </a:solidFill>
              </a:rPr>
              <a:t>Зимі мороз кожух пошив.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lt1"/>
                </a:solidFill>
              </a:rPr>
              <a:t>— Носи, зимо,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lt1"/>
                </a:solidFill>
              </a:rPr>
              <a:t>Оцей кожух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lt1"/>
                </a:solidFill>
              </a:rPr>
              <a:t>Із сивих хмар,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lt1"/>
                </a:solidFill>
              </a:rPr>
              <a:t>Із білих мух...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lt1"/>
                </a:solidFill>
              </a:rPr>
              <a:t>Пильнуй: як сонце припече,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lt1"/>
                </a:solidFill>
              </a:rPr>
              <a:t>Кожух твій, зимо, утече...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ru" sz="1800">
                <a:solidFill>
                  <a:schemeClr val="lt1"/>
                </a:solidFill>
              </a:rPr>
              <a:t>           </a:t>
            </a:r>
            <a:r>
              <a:rPr i="1" lang="ru" sz="1800">
                <a:solidFill>
                  <a:schemeClr val="lt1"/>
                </a:solidFill>
              </a:rPr>
              <a:t>Володимир Підпалий</a:t>
            </a:r>
            <a:endParaRPr i="1" sz="1800">
              <a:solidFill>
                <a:schemeClr val="lt1"/>
              </a:solidFill>
            </a:endParaRPr>
          </a:p>
        </p:txBody>
      </p:sp>
      <p:pic>
        <p:nvPicPr>
          <p:cNvPr id="120" name="Google Shape;12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5850" y="331850"/>
            <a:ext cx="3059100" cy="4360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5"/>
          <p:cNvSpPr txBox="1"/>
          <p:nvPr>
            <p:ph idx="1" type="body"/>
          </p:nvPr>
        </p:nvSpPr>
        <p:spPr>
          <a:xfrm>
            <a:off x="311700" y="1396850"/>
            <a:ext cx="8520600" cy="317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i="1" lang="ru"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 чого зітканий кожух зими?</a:t>
            </a:r>
            <a:endParaRPr i="1"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i="1" lang="ru"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Чому він утікає від неї, як тільки припече сонце?</a:t>
            </a:r>
            <a:endParaRPr i="1"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i="1" lang="ru"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Куди дівається зима?</a:t>
            </a:r>
            <a:endParaRPr i="1"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6"/>
          <p:cNvSpPr txBox="1"/>
          <p:nvPr>
            <p:ph idx="1" type="body"/>
          </p:nvPr>
        </p:nvSpPr>
        <p:spPr>
          <a:xfrm>
            <a:off x="311700" y="221925"/>
            <a:ext cx="3839700" cy="43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ru" sz="2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Гості грудня</a:t>
            </a:r>
            <a:r>
              <a:rPr lang="ru" sz="2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Сиджу я біля підвіконня,</a:t>
            </a:r>
            <a:endParaRPr sz="2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Коли дивлюся — у садку</a:t>
            </a:r>
            <a:endParaRPr sz="2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 груші… яблука червоні</a:t>
            </a:r>
            <a:endParaRPr sz="2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Висять на самому вершку.</a:t>
            </a:r>
            <a:endParaRPr sz="2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Та от підкрався кіт-гульвіса,</a:t>
            </a:r>
            <a:endParaRPr sz="2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 грушу глипнув, як сова, —</a:t>
            </a:r>
            <a:endParaRPr sz="2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i="1" sz="1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6"/>
          <p:cNvSpPr txBox="1"/>
          <p:nvPr/>
        </p:nvSpPr>
        <p:spPr>
          <a:xfrm>
            <a:off x="4572000" y="1259925"/>
            <a:ext cx="4047000" cy="33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150">
                <a:solidFill>
                  <a:schemeClr val="dk1"/>
                </a:solidFill>
              </a:rPr>
              <a:t>Червоні яблука знялися</a:t>
            </a:r>
            <a:endParaRPr sz="21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150">
                <a:solidFill>
                  <a:schemeClr val="dk1"/>
                </a:solidFill>
              </a:rPr>
              <a:t>І — полетіли! Ну й дива!</a:t>
            </a:r>
            <a:endParaRPr sz="21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150">
                <a:solidFill>
                  <a:schemeClr val="dk1"/>
                </a:solidFill>
              </a:rPr>
              <a:t>Взяв олівець я із пенала</a:t>
            </a:r>
            <a:endParaRPr sz="21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150">
                <a:solidFill>
                  <a:schemeClr val="dk1"/>
                </a:solidFill>
              </a:rPr>
              <a:t>І записав в календарі:</a:t>
            </a:r>
            <a:endParaRPr sz="21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150">
                <a:solidFill>
                  <a:schemeClr val="dk1"/>
                </a:solidFill>
              </a:rPr>
              <a:t>«Сьогодні вперше прилетіли</a:t>
            </a:r>
            <a:endParaRPr sz="21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150">
                <a:solidFill>
                  <a:schemeClr val="dk1"/>
                </a:solidFill>
              </a:rPr>
              <a:t>До нас у гості снігурі».</a:t>
            </a:r>
            <a:endParaRPr sz="21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ru" sz="2150">
                <a:solidFill>
                  <a:schemeClr val="dk1"/>
                </a:solidFill>
              </a:rPr>
              <a:t>                                  </a:t>
            </a:r>
            <a:r>
              <a:rPr i="1" lang="ru" sz="2150">
                <a:solidFill>
                  <a:schemeClr val="dk1"/>
                </a:solidFill>
              </a:rPr>
              <a:t>А. Качан</a:t>
            </a:r>
            <a:endParaRPr i="1" sz="215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5725" y="259075"/>
            <a:ext cx="6757100" cy="4497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8"/>
          <p:cNvSpPr txBox="1"/>
          <p:nvPr/>
        </p:nvSpPr>
        <p:spPr>
          <a:xfrm>
            <a:off x="443850" y="120600"/>
            <a:ext cx="3851100" cy="49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ru" sz="21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</a:t>
            </a:r>
            <a:r>
              <a:rPr b="1" lang="ru" sz="21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Білі мухи</a:t>
            </a:r>
            <a:endParaRPr b="1" sz="21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500"/>
              </a:spcBef>
              <a:spcAft>
                <a:spcPts val="0"/>
              </a:spcAft>
              <a:buNone/>
            </a:pPr>
            <a:r>
              <a:rPr lang="ru" sz="21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Білі мухи налетіли —</a:t>
            </a:r>
            <a:endParaRPr sz="21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Все подвір'я стало біле.</a:t>
            </a:r>
            <a:endParaRPr sz="21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Не злічити білих мух,</a:t>
            </a:r>
            <a:endParaRPr sz="21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Що летять, неначе пух.</a:t>
            </a:r>
            <a:endParaRPr sz="21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— Галю, Петрику, Кіндрате,</a:t>
            </a:r>
            <a:endParaRPr sz="21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Годі, ледарі, вам спати! —</a:t>
            </a:r>
            <a:endParaRPr sz="21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І побігли до санчат</a:t>
            </a:r>
            <a:endParaRPr sz="21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Галя, Петрик і Кіндрат.</a:t>
            </a:r>
            <a:endParaRPr sz="21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Всі з гори летять щодуху.</a:t>
            </a:r>
            <a:endParaRPr sz="21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Щоб спіймати білу муху,</a:t>
            </a:r>
            <a:endParaRPr sz="21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А санчата їм усім</a:t>
            </a:r>
            <a:endParaRPr sz="21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Змайстрував старий Максим.</a:t>
            </a:r>
            <a:endParaRPr sz="21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ru" sz="21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Максим Рильський</a:t>
            </a:r>
            <a:endParaRPr i="1" sz="21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42" name="Google Shape;14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94950" y="899588"/>
            <a:ext cx="4544250" cy="30310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5126" y="332900"/>
            <a:ext cx="6853749" cy="4477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0"/>
          <p:cNvSpPr txBox="1"/>
          <p:nvPr>
            <p:ph type="title"/>
          </p:nvPr>
        </p:nvSpPr>
        <p:spPr>
          <a:xfrm>
            <a:off x="2976450" y="627775"/>
            <a:ext cx="5895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Фізкультхвилинка</a:t>
            </a:r>
            <a:endParaRPr/>
          </a:p>
        </p:txBody>
      </p:sp>
      <p:sp>
        <p:nvSpPr>
          <p:cNvPr id="153" name="Google Shape;153;p30"/>
          <p:cNvSpPr txBox="1"/>
          <p:nvPr>
            <p:ph idx="1" type="body"/>
          </p:nvPr>
        </p:nvSpPr>
        <p:spPr>
          <a:xfrm>
            <a:off x="520575" y="1544125"/>
            <a:ext cx="8520600" cy="293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i="1" lang="ru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Лижі швидко ми берем</a:t>
            </a:r>
            <a:r>
              <a:rPr lang="ru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">
                <a:solidFill>
                  <a:srgbClr val="9900FF"/>
                </a:solidFill>
                <a:latin typeface="Arial"/>
                <a:ea typeface="Arial"/>
                <a:cs typeface="Arial"/>
                <a:sym typeface="Arial"/>
              </a:rPr>
              <a:t>(ходьба широким кроком (лижник) </a:t>
            </a:r>
            <a:r>
              <a:rPr i="1" lang="ru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і по снігу ми ідем.</a:t>
            </a:r>
            <a:endParaRPr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i="1" lang="ru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 заметам високо</a:t>
            </a:r>
            <a:r>
              <a:rPr lang="ru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">
                <a:solidFill>
                  <a:srgbClr val="9900FF"/>
                </a:solidFill>
                <a:latin typeface="Arial"/>
                <a:ea typeface="Arial"/>
                <a:cs typeface="Arial"/>
                <a:sym typeface="Arial"/>
              </a:rPr>
              <a:t>(ходьба високо підіймаючи коліна)</a:t>
            </a:r>
            <a:r>
              <a:rPr lang="ru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i="1" lang="ru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ноги підіймаємо,</a:t>
            </a:r>
            <a:endParaRPr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i="1" lang="ru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 по льоду зовсім легко</a:t>
            </a:r>
            <a:r>
              <a:rPr lang="ru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">
                <a:solidFill>
                  <a:srgbClr val="9900FF"/>
                </a:solidFill>
                <a:latin typeface="Arial"/>
                <a:ea typeface="Arial"/>
                <a:cs typeface="Arial"/>
                <a:sym typeface="Arial"/>
              </a:rPr>
              <a:t>(звичайна ходьба)</a:t>
            </a:r>
            <a:r>
              <a:rPr lang="ru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i="1" lang="ru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ковзанами їдемо.</a:t>
            </a:r>
            <a:endParaRPr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i="1" lang="ru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Щоб у сніг не провалитись,</a:t>
            </a:r>
            <a:r>
              <a:rPr lang="ru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">
                <a:solidFill>
                  <a:srgbClr val="9900FF"/>
                </a:solidFill>
                <a:latin typeface="Arial"/>
                <a:ea typeface="Arial"/>
                <a:cs typeface="Arial"/>
                <a:sym typeface="Arial"/>
              </a:rPr>
              <a:t>(легкий біг)</a:t>
            </a:r>
            <a:r>
              <a:rPr lang="ru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i="1" lang="ru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швидко ми побіжимо.</a:t>
            </a:r>
            <a:endParaRPr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i="1" lang="ru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Ми дерева і кущі</a:t>
            </a:r>
            <a:r>
              <a:rPr lang="ru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">
                <a:solidFill>
                  <a:srgbClr val="9900FF"/>
                </a:solidFill>
                <a:latin typeface="Arial"/>
                <a:ea typeface="Arial"/>
                <a:cs typeface="Arial"/>
                <a:sym typeface="Arial"/>
              </a:rPr>
              <a:t>(ходьба змійкою)</a:t>
            </a:r>
            <a:r>
              <a:rPr lang="ru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i="1" lang="ru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змійкою обійдемо.</a:t>
            </a:r>
            <a:endParaRPr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i="1" lang="ru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 святкової ялинки</a:t>
            </a:r>
            <a:r>
              <a:rPr lang="ru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">
                <a:solidFill>
                  <a:srgbClr val="9900FF"/>
                </a:solidFill>
                <a:latin typeface="Arial"/>
                <a:ea typeface="Arial"/>
                <a:cs typeface="Arial"/>
                <a:sym typeface="Arial"/>
              </a:rPr>
              <a:t>(звичайна ходьба)</a:t>
            </a:r>
            <a:r>
              <a:rPr lang="ru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i="1" lang="ru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 радістю ми прийдемо.</a:t>
            </a:r>
            <a:endParaRPr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45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1"/>
          <p:cNvSpPr txBox="1"/>
          <p:nvPr>
            <p:ph idx="1" type="body"/>
          </p:nvPr>
        </p:nvSpPr>
        <p:spPr>
          <a:xfrm>
            <a:off x="311700" y="1152475"/>
            <a:ext cx="3200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ru" sz="2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Зимонько, де ти?</a:t>
            </a:r>
            <a:endParaRPr sz="2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Намети замети.</a:t>
            </a:r>
            <a:endParaRPr sz="2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Ми тебе стрічатимем</a:t>
            </a:r>
            <a:endParaRPr sz="2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З лижами й санчатами,</a:t>
            </a:r>
            <a:endParaRPr sz="2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З ковзанами на льоду...</a:t>
            </a:r>
            <a:endParaRPr sz="2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А зима гукає: – Йду!</a:t>
            </a:r>
            <a:endParaRPr sz="2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i="1" lang="ru" sz="2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          Грицько Бойко</a:t>
            </a:r>
            <a:endParaRPr i="1" sz="2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205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450"/>
          </a:p>
        </p:txBody>
      </p:sp>
      <p:pic>
        <p:nvPicPr>
          <p:cNvPr id="159" name="Google Shape;15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7225" y="1381275"/>
            <a:ext cx="4833175" cy="215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/>
        </p:nvSpPr>
        <p:spPr>
          <a:xfrm>
            <a:off x="910200" y="1289550"/>
            <a:ext cx="7509900" cy="2564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ru" sz="2800"/>
              <a:t>Яка пора року зараз?</a:t>
            </a:r>
            <a:endParaRPr b="1" i="1" sz="2800"/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ru" sz="2800"/>
              <a:t>Який місяць?</a:t>
            </a:r>
            <a:endParaRPr b="1" i="1" sz="2800"/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ru" sz="2800"/>
              <a:t>Чому ми сьогодні заговорили про зиму?</a:t>
            </a:r>
            <a:endParaRPr b="1" i="1" sz="2800"/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100"/>
              </a:spcAft>
              <a:buNone/>
            </a:pPr>
            <a:r>
              <a:rPr b="1" i="1" lang="ru" sz="2800"/>
              <a:t>Які зимові місяці ви знаєте?</a:t>
            </a:r>
            <a:endParaRPr b="1" i="1" sz="28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2"/>
          <p:cNvSpPr txBox="1"/>
          <p:nvPr>
            <p:ph idx="1" type="body"/>
          </p:nvPr>
        </p:nvSpPr>
        <p:spPr>
          <a:xfrm>
            <a:off x="494475" y="489600"/>
            <a:ext cx="2638500" cy="416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ru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Мені на долоню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Злетіли з хмаринки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Дві білі сніжинки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І ще дві сніжинки.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А разом виходить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Якась дивина —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А разом виходить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Краплина одна!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i="1" lang="ru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            А. Качан</a:t>
            </a:r>
            <a:endParaRPr i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95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5" name="Google Shape;16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11475" y="635400"/>
            <a:ext cx="5185425" cy="3450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3"/>
          <p:cNvSpPr txBox="1"/>
          <p:nvPr>
            <p:ph idx="1" type="body"/>
          </p:nvPr>
        </p:nvSpPr>
        <p:spPr>
          <a:xfrm>
            <a:off x="311700" y="1021125"/>
            <a:ext cx="35655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ru" sz="21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Котик вибіг за ворота,</a:t>
            </a:r>
            <a:endParaRPr sz="21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1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А на вулиці — зима!</a:t>
            </a:r>
            <a:endParaRPr sz="21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1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Білий сніг і білий котик –</a:t>
            </a:r>
            <a:endParaRPr sz="21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1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І кота немов нема!</a:t>
            </a:r>
            <a:endParaRPr sz="21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1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Лиш на кінчику хвоста</a:t>
            </a:r>
            <a:endParaRPr sz="21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1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Видно плямку у кота.</a:t>
            </a:r>
            <a:endParaRPr sz="21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rPr lang="ru" sz="21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             </a:t>
            </a:r>
            <a:r>
              <a:rPr lang="ru" sz="21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В. Бондаренко</a:t>
            </a:r>
            <a:endParaRPr sz="21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1" name="Google Shape;17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7200" y="1021125"/>
            <a:ext cx="4962001" cy="3101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4"/>
          <p:cNvSpPr txBox="1"/>
          <p:nvPr>
            <p:ph idx="1" type="body"/>
          </p:nvPr>
        </p:nvSpPr>
        <p:spPr>
          <a:xfrm>
            <a:off x="833900" y="587475"/>
            <a:ext cx="3082500" cy="272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ru" sz="2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Летять, летять сніжинки</a:t>
            </a:r>
            <a:endParaRPr sz="2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 поле, ліс і сад,</a:t>
            </a:r>
            <a:endParaRPr sz="2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Веселий свій таночок</a:t>
            </a:r>
            <a:endParaRPr sz="2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Танцює снігопад.</a:t>
            </a:r>
            <a:endParaRPr sz="2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Надворі – лютий холод,</a:t>
            </a:r>
            <a:endParaRPr sz="2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Тепла давно нема.</a:t>
            </a:r>
            <a:endParaRPr sz="2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75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34"/>
          <p:cNvSpPr txBox="1"/>
          <p:nvPr/>
        </p:nvSpPr>
        <p:spPr>
          <a:xfrm>
            <a:off x="5052125" y="1436000"/>
            <a:ext cx="3472500" cy="320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050">
                <a:solidFill>
                  <a:schemeClr val="dk1"/>
                </a:solidFill>
              </a:rPr>
              <a:t>Заліз в копичку зайчик</a:t>
            </a:r>
            <a:endParaRPr sz="20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050">
                <a:solidFill>
                  <a:schemeClr val="dk1"/>
                </a:solidFill>
              </a:rPr>
              <a:t>І солодко дріма.</a:t>
            </a:r>
            <a:endParaRPr sz="20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050">
                <a:solidFill>
                  <a:schemeClr val="dk1"/>
                </a:solidFill>
              </a:rPr>
              <a:t>Мете хвостом лисичка</a:t>
            </a:r>
            <a:endParaRPr sz="20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050">
                <a:solidFill>
                  <a:schemeClr val="dk1"/>
                </a:solidFill>
              </a:rPr>
              <a:t>Сніжок біля сосни.</a:t>
            </a:r>
            <a:endParaRPr sz="20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050">
                <a:solidFill>
                  <a:schemeClr val="dk1"/>
                </a:solidFill>
              </a:rPr>
              <a:t>В барлозі спить ведмедик,</a:t>
            </a:r>
            <a:endParaRPr sz="20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050">
                <a:solidFill>
                  <a:schemeClr val="dk1"/>
                </a:solidFill>
              </a:rPr>
              <a:t>Солодкі бачить сни.</a:t>
            </a:r>
            <a:endParaRPr sz="20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ru" sz="2050">
                <a:solidFill>
                  <a:schemeClr val="dk1"/>
                </a:solidFill>
              </a:rPr>
              <a:t>                             </a:t>
            </a:r>
            <a:r>
              <a:rPr i="1" lang="ru" sz="2050">
                <a:solidFill>
                  <a:schemeClr val="dk1"/>
                </a:solidFill>
              </a:rPr>
              <a:t>В. Кленц</a:t>
            </a:r>
            <a:endParaRPr i="1" sz="205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313" y="208650"/>
            <a:ext cx="8154026" cy="458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625" y="335175"/>
            <a:ext cx="6818749" cy="426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0987" y="236700"/>
            <a:ext cx="6782024" cy="451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5125" y="242250"/>
            <a:ext cx="6153750" cy="431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9"/>
          <p:cNvSpPr txBox="1"/>
          <p:nvPr>
            <p:ph idx="1" type="body"/>
          </p:nvPr>
        </p:nvSpPr>
        <p:spPr>
          <a:xfrm>
            <a:off x="311700" y="352475"/>
            <a:ext cx="3317400" cy="426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8"/>
              <a:buNone/>
            </a:pPr>
            <a:r>
              <a:rPr lang="ru" sz="2085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 віконце крізь щілинку</a:t>
            </a:r>
            <a:endParaRPr sz="208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358"/>
              <a:buNone/>
            </a:pPr>
            <a:r>
              <a:rPr lang="ru" sz="2085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Сніжинка залетіла.</a:t>
            </a:r>
            <a:endParaRPr sz="208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358"/>
              <a:buNone/>
            </a:pPr>
            <a:r>
              <a:rPr lang="ru" sz="2085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Галинка ту сніжинку</a:t>
            </a:r>
            <a:endParaRPr sz="208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358"/>
              <a:buNone/>
            </a:pPr>
            <a:r>
              <a:rPr lang="ru" sz="2085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Намалювать схотіла.</a:t>
            </a:r>
            <a:endParaRPr sz="208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358"/>
              <a:buNone/>
            </a:pPr>
            <a:r>
              <a:rPr lang="ru" sz="2085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Поки папір шукала, —</a:t>
            </a:r>
            <a:endParaRPr sz="208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358"/>
              <a:buNone/>
            </a:pPr>
            <a:r>
              <a:rPr lang="ru" sz="2085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Сніжиночки не стало;</a:t>
            </a:r>
            <a:endParaRPr sz="208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358"/>
              <a:buNone/>
            </a:pPr>
            <a:r>
              <a:rPr lang="ru" sz="2085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Лишилася краплинка:</a:t>
            </a:r>
            <a:endParaRPr sz="208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358"/>
              <a:buNone/>
            </a:pPr>
            <a:r>
              <a:rPr lang="ru" sz="2085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— Малюй мене, Галинко!</a:t>
            </a:r>
            <a:endParaRPr sz="208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358"/>
              <a:buNone/>
            </a:pPr>
            <a:r>
              <a:rPr i="1" lang="ru" sz="2085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                Вадим Бойко</a:t>
            </a:r>
            <a:endParaRPr i="1" sz="208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3" name="Google Shape;203;p39"/>
          <p:cNvPicPr preferRelativeResize="0"/>
          <p:nvPr/>
        </p:nvPicPr>
        <p:blipFill rotWithShape="1">
          <a:blip r:embed="rId3">
            <a:alphaModFix/>
          </a:blip>
          <a:srcRect b="0" l="27646" r="0" t="0"/>
          <a:stretch/>
        </p:blipFill>
        <p:spPr>
          <a:xfrm>
            <a:off x="4399400" y="615701"/>
            <a:ext cx="4051400" cy="3600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0"/>
          <p:cNvSpPr txBox="1"/>
          <p:nvPr>
            <p:ph idx="1" type="body"/>
          </p:nvPr>
        </p:nvSpPr>
        <p:spPr>
          <a:xfrm>
            <a:off x="625000" y="244013"/>
            <a:ext cx="2207700" cy="441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450">
                <a:solidFill>
                  <a:schemeClr val="lt1"/>
                </a:solidFill>
                <a:highlight>
                  <a:schemeClr val="dk1"/>
                </a:highlight>
                <a:latin typeface="Arial"/>
                <a:ea typeface="Arial"/>
                <a:cs typeface="Arial"/>
                <a:sym typeface="Arial"/>
              </a:rPr>
              <a:t>Червоніли на кущі</a:t>
            </a:r>
            <a:br>
              <a:rPr lang="ru" sz="1450">
                <a:solidFill>
                  <a:schemeClr val="lt1"/>
                </a:solidFill>
                <a:highlight>
                  <a:schemeClr val="dk1"/>
                </a:highlight>
                <a:latin typeface="Arial"/>
                <a:ea typeface="Arial"/>
                <a:cs typeface="Arial"/>
                <a:sym typeface="Arial"/>
              </a:rPr>
            </a:br>
            <a:r>
              <a:rPr lang="ru" sz="1450">
                <a:solidFill>
                  <a:schemeClr val="lt1"/>
                </a:solidFill>
                <a:highlight>
                  <a:schemeClr val="dk1"/>
                </a:highlight>
                <a:latin typeface="Arial"/>
                <a:ea typeface="Arial"/>
                <a:cs typeface="Arial"/>
                <a:sym typeface="Arial"/>
              </a:rPr>
              <a:t>Ягоди калини</a:t>
            </a:r>
            <a:br>
              <a:rPr lang="ru" sz="1450">
                <a:solidFill>
                  <a:schemeClr val="lt1"/>
                </a:solidFill>
                <a:highlight>
                  <a:schemeClr val="dk1"/>
                </a:highlight>
                <a:latin typeface="Arial"/>
                <a:ea typeface="Arial"/>
                <a:cs typeface="Arial"/>
                <a:sym typeface="Arial"/>
              </a:rPr>
            </a:br>
            <a:r>
              <a:rPr lang="ru" sz="1450">
                <a:solidFill>
                  <a:schemeClr val="lt1"/>
                </a:solidFill>
                <a:highlight>
                  <a:schemeClr val="dk1"/>
                </a:highlight>
                <a:latin typeface="Arial"/>
                <a:ea typeface="Arial"/>
                <a:cs typeface="Arial"/>
                <a:sym typeface="Arial"/>
              </a:rPr>
              <a:t>І зривали снігурі</a:t>
            </a:r>
            <a:br>
              <a:rPr lang="ru" sz="1450">
                <a:solidFill>
                  <a:schemeClr val="lt1"/>
                </a:solidFill>
                <a:highlight>
                  <a:schemeClr val="dk1"/>
                </a:highlight>
                <a:latin typeface="Arial"/>
                <a:ea typeface="Arial"/>
                <a:cs typeface="Arial"/>
                <a:sym typeface="Arial"/>
              </a:rPr>
            </a:br>
            <a:r>
              <a:rPr lang="ru" sz="1450">
                <a:solidFill>
                  <a:schemeClr val="lt1"/>
                </a:solidFill>
                <a:highlight>
                  <a:schemeClr val="dk1"/>
                </a:highlight>
                <a:latin typeface="Arial"/>
                <a:ea typeface="Arial"/>
                <a:cs typeface="Arial"/>
                <a:sym typeface="Arial"/>
              </a:rPr>
              <a:t>Мерзлі ті жарини</a:t>
            </a:r>
            <a:endParaRPr sz="1450">
              <a:solidFill>
                <a:schemeClr val="lt1"/>
              </a:solidFill>
              <a:highlight>
                <a:schemeClr val="dk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ru" sz="1450">
                <a:solidFill>
                  <a:schemeClr val="lt1"/>
                </a:solidFill>
                <a:highlight>
                  <a:schemeClr val="dk1"/>
                </a:highlight>
                <a:latin typeface="Arial"/>
                <a:ea typeface="Arial"/>
                <a:cs typeface="Arial"/>
                <a:sym typeface="Arial"/>
              </a:rPr>
              <a:t>А які вони смачні</a:t>
            </a:r>
            <a:br>
              <a:rPr lang="ru" sz="1450">
                <a:solidFill>
                  <a:schemeClr val="lt1"/>
                </a:solidFill>
                <a:highlight>
                  <a:schemeClr val="dk1"/>
                </a:highlight>
                <a:latin typeface="Arial"/>
                <a:ea typeface="Arial"/>
                <a:cs typeface="Arial"/>
                <a:sym typeface="Arial"/>
              </a:rPr>
            </a:br>
            <a:r>
              <a:rPr lang="ru" sz="1450">
                <a:solidFill>
                  <a:schemeClr val="lt1"/>
                </a:solidFill>
                <a:highlight>
                  <a:schemeClr val="dk1"/>
                </a:highlight>
                <a:latin typeface="Arial"/>
                <a:ea typeface="Arial"/>
                <a:cs typeface="Arial"/>
                <a:sym typeface="Arial"/>
              </a:rPr>
              <a:t>У зимову пору</a:t>
            </a:r>
            <a:br>
              <a:rPr lang="ru" sz="1450">
                <a:solidFill>
                  <a:schemeClr val="lt1"/>
                </a:solidFill>
                <a:highlight>
                  <a:schemeClr val="dk1"/>
                </a:highlight>
                <a:latin typeface="Arial"/>
                <a:ea typeface="Arial"/>
                <a:cs typeface="Arial"/>
                <a:sym typeface="Arial"/>
              </a:rPr>
            </a:br>
            <a:r>
              <a:rPr lang="ru" sz="1450">
                <a:solidFill>
                  <a:schemeClr val="lt1"/>
                </a:solidFill>
                <a:highlight>
                  <a:schemeClr val="dk1"/>
                </a:highlight>
                <a:latin typeface="Arial"/>
                <a:ea typeface="Arial"/>
                <a:cs typeface="Arial"/>
                <a:sym typeface="Arial"/>
              </a:rPr>
              <a:t>Я й собі зірву пучок</a:t>
            </a:r>
            <a:br>
              <a:rPr lang="ru" sz="1450">
                <a:solidFill>
                  <a:schemeClr val="lt1"/>
                </a:solidFill>
                <a:highlight>
                  <a:schemeClr val="dk1"/>
                </a:highlight>
                <a:latin typeface="Arial"/>
                <a:ea typeface="Arial"/>
                <a:cs typeface="Arial"/>
                <a:sym typeface="Arial"/>
              </a:rPr>
            </a:br>
            <a:r>
              <a:rPr lang="ru" sz="1450">
                <a:solidFill>
                  <a:schemeClr val="lt1"/>
                </a:solidFill>
                <a:highlight>
                  <a:schemeClr val="dk1"/>
                </a:highlight>
                <a:latin typeface="Arial"/>
                <a:ea typeface="Arial"/>
                <a:cs typeface="Arial"/>
                <a:sym typeface="Arial"/>
              </a:rPr>
              <a:t>Й повішу в комору</a:t>
            </a:r>
            <a:endParaRPr sz="1450">
              <a:solidFill>
                <a:schemeClr val="lt1"/>
              </a:solidFill>
              <a:highlight>
                <a:schemeClr val="dk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ru" sz="1450">
                <a:solidFill>
                  <a:schemeClr val="lt1"/>
                </a:solidFill>
                <a:highlight>
                  <a:schemeClr val="dk1"/>
                </a:highlight>
                <a:latin typeface="Arial"/>
                <a:ea typeface="Arial"/>
                <a:cs typeface="Arial"/>
                <a:sym typeface="Arial"/>
              </a:rPr>
              <a:t>Будуть сильні холоди</a:t>
            </a:r>
            <a:br>
              <a:rPr lang="ru" sz="1450">
                <a:solidFill>
                  <a:schemeClr val="lt1"/>
                </a:solidFill>
                <a:highlight>
                  <a:schemeClr val="dk1"/>
                </a:highlight>
                <a:latin typeface="Arial"/>
                <a:ea typeface="Arial"/>
                <a:cs typeface="Arial"/>
                <a:sym typeface="Arial"/>
              </a:rPr>
            </a:br>
            <a:r>
              <a:rPr lang="ru" sz="1450">
                <a:solidFill>
                  <a:schemeClr val="lt1"/>
                </a:solidFill>
                <a:highlight>
                  <a:schemeClr val="dk1"/>
                </a:highlight>
                <a:latin typeface="Arial"/>
                <a:ea typeface="Arial"/>
                <a:cs typeface="Arial"/>
                <a:sym typeface="Arial"/>
              </a:rPr>
              <a:t>І морози люті</a:t>
            </a:r>
            <a:br>
              <a:rPr lang="ru" sz="1450">
                <a:solidFill>
                  <a:schemeClr val="lt1"/>
                </a:solidFill>
                <a:highlight>
                  <a:schemeClr val="dk1"/>
                </a:highlight>
                <a:latin typeface="Arial"/>
                <a:ea typeface="Arial"/>
                <a:cs typeface="Arial"/>
                <a:sym typeface="Arial"/>
              </a:rPr>
            </a:br>
            <a:r>
              <a:rPr lang="ru" sz="1450">
                <a:solidFill>
                  <a:schemeClr val="lt1"/>
                </a:solidFill>
                <a:highlight>
                  <a:schemeClr val="dk1"/>
                </a:highlight>
                <a:latin typeface="Arial"/>
                <a:ea typeface="Arial"/>
                <a:cs typeface="Arial"/>
                <a:sym typeface="Arial"/>
              </a:rPr>
              <a:t>Я узвару наварю</a:t>
            </a:r>
            <a:br>
              <a:rPr lang="ru" sz="1450">
                <a:solidFill>
                  <a:schemeClr val="lt1"/>
                </a:solidFill>
                <a:highlight>
                  <a:schemeClr val="dk1"/>
                </a:highlight>
                <a:latin typeface="Arial"/>
                <a:ea typeface="Arial"/>
                <a:cs typeface="Arial"/>
                <a:sym typeface="Arial"/>
              </a:rPr>
            </a:br>
            <a:r>
              <a:rPr lang="ru" sz="1450">
                <a:solidFill>
                  <a:schemeClr val="lt1"/>
                </a:solidFill>
                <a:highlight>
                  <a:schemeClr val="dk1"/>
                </a:highlight>
                <a:latin typeface="Arial"/>
                <a:ea typeface="Arial"/>
                <a:cs typeface="Arial"/>
                <a:sym typeface="Arial"/>
              </a:rPr>
              <a:t>І діточок пригощу</a:t>
            </a:r>
            <a:endParaRPr sz="1450">
              <a:solidFill>
                <a:schemeClr val="lt1"/>
              </a:solidFill>
              <a:highlight>
                <a:schemeClr val="dk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ru" sz="1450">
                <a:solidFill>
                  <a:schemeClr val="lt1"/>
                </a:solidFill>
                <a:highlight>
                  <a:schemeClr val="dk1"/>
                </a:highlight>
                <a:latin typeface="Arial"/>
                <a:ea typeface="Arial"/>
                <a:cs typeface="Arial"/>
                <a:sym typeface="Arial"/>
              </a:rPr>
              <a:t>Пийте дітки цей узвар</a:t>
            </a:r>
            <a:br>
              <a:rPr lang="ru" sz="1450">
                <a:solidFill>
                  <a:schemeClr val="lt1"/>
                </a:solidFill>
                <a:highlight>
                  <a:schemeClr val="dk1"/>
                </a:highlight>
                <a:latin typeface="Arial"/>
                <a:ea typeface="Arial"/>
                <a:cs typeface="Arial"/>
                <a:sym typeface="Arial"/>
              </a:rPr>
            </a:br>
            <a:r>
              <a:rPr lang="ru" sz="1450">
                <a:solidFill>
                  <a:schemeClr val="lt1"/>
                </a:solidFill>
                <a:highlight>
                  <a:schemeClr val="dk1"/>
                </a:highlight>
                <a:latin typeface="Arial"/>
                <a:ea typeface="Arial"/>
                <a:cs typeface="Arial"/>
                <a:sym typeface="Arial"/>
              </a:rPr>
              <a:t>Він із ягідок, мов жар</a:t>
            </a:r>
            <a:br>
              <a:rPr lang="ru" sz="1450">
                <a:solidFill>
                  <a:schemeClr val="lt1"/>
                </a:solidFill>
                <a:highlight>
                  <a:schemeClr val="dk1"/>
                </a:highlight>
                <a:latin typeface="Arial"/>
                <a:ea typeface="Arial"/>
                <a:cs typeface="Arial"/>
                <a:sym typeface="Arial"/>
              </a:rPr>
            </a:br>
            <a:r>
              <a:rPr lang="ru" sz="1450">
                <a:solidFill>
                  <a:schemeClr val="lt1"/>
                </a:solidFill>
                <a:highlight>
                  <a:schemeClr val="dk1"/>
                </a:highlight>
                <a:latin typeface="Arial"/>
                <a:ea typeface="Arial"/>
                <a:cs typeface="Arial"/>
                <a:sym typeface="Arial"/>
              </a:rPr>
              <a:t>На кущі калини</a:t>
            </a:r>
            <a:br>
              <a:rPr lang="ru" sz="1450">
                <a:solidFill>
                  <a:schemeClr val="lt1"/>
                </a:solidFill>
                <a:highlight>
                  <a:schemeClr val="dk1"/>
                </a:highlight>
                <a:latin typeface="Arial"/>
                <a:ea typeface="Arial"/>
                <a:cs typeface="Arial"/>
                <a:sym typeface="Arial"/>
              </a:rPr>
            </a:br>
            <a:r>
              <a:rPr lang="ru" sz="1450">
                <a:solidFill>
                  <a:schemeClr val="lt1"/>
                </a:solidFill>
                <a:highlight>
                  <a:schemeClr val="dk1"/>
                </a:highlight>
                <a:latin typeface="Arial"/>
                <a:ea typeface="Arial"/>
                <a:cs typeface="Arial"/>
                <a:sym typeface="Arial"/>
              </a:rPr>
              <a:t>Росли ці жарини</a:t>
            </a:r>
            <a:br>
              <a:rPr lang="ru" sz="1450">
                <a:solidFill>
                  <a:schemeClr val="lt1"/>
                </a:solidFill>
                <a:highlight>
                  <a:schemeClr val="dk1"/>
                </a:highlight>
                <a:latin typeface="Arial"/>
                <a:ea typeface="Arial"/>
                <a:cs typeface="Arial"/>
                <a:sym typeface="Arial"/>
              </a:rPr>
            </a:br>
            <a:r>
              <a:rPr i="1" lang="ru" sz="1450">
                <a:solidFill>
                  <a:schemeClr val="lt1"/>
                </a:solidFill>
                <a:highlight>
                  <a:schemeClr val="dk1"/>
                </a:highlight>
                <a:latin typeface="Arial"/>
                <a:ea typeface="Arial"/>
                <a:cs typeface="Arial"/>
                <a:sym typeface="Arial"/>
              </a:rPr>
              <a:t>                      Л. Коваль</a:t>
            </a:r>
            <a:endParaRPr i="1" sz="1450">
              <a:solidFill>
                <a:schemeClr val="lt1"/>
              </a:solidFill>
              <a:highlight>
                <a:schemeClr val="dk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8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09" name="Google Shape;209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63700" y="661525"/>
            <a:ext cx="4899850" cy="357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9150" y="583200"/>
            <a:ext cx="6805675" cy="371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/>
        </p:nvSpPr>
        <p:spPr>
          <a:xfrm>
            <a:off x="443850" y="639675"/>
            <a:ext cx="7662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100"/>
              </a:spcAft>
              <a:buNone/>
            </a:pPr>
            <a:r>
              <a:t/>
            </a:r>
            <a:endParaRPr b="1" sz="1300">
              <a:solidFill>
                <a:srgbClr val="FF0000"/>
              </a:solidFill>
            </a:endParaRPr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2463" y="456025"/>
            <a:ext cx="6179075" cy="404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42"/>
          <p:cNvSpPr txBox="1"/>
          <p:nvPr/>
        </p:nvSpPr>
        <p:spPr>
          <a:xfrm>
            <a:off x="326350" y="587450"/>
            <a:ext cx="4464600" cy="23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solidFill>
                  <a:schemeClr val="lt1"/>
                </a:solidFill>
              </a:rPr>
              <a:t>Я зими дитинка, Красуня Сніжинка. </a:t>
            </a:r>
            <a:endParaRPr sz="2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solidFill>
                  <a:schemeClr val="lt1"/>
                </a:solidFill>
              </a:rPr>
              <a:t>Морозець — то мій татусь, </a:t>
            </a:r>
            <a:endParaRPr sz="2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solidFill>
                  <a:schemeClr val="lt1"/>
                </a:solidFill>
              </a:rPr>
              <a:t>Дід Мороз — то мій дідусь. </a:t>
            </a:r>
            <a:endParaRPr sz="2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solidFill>
                  <a:schemeClr val="lt1"/>
                </a:solidFill>
              </a:rPr>
              <a:t>Колисала мене Віхола, </a:t>
            </a:r>
            <a:endParaRPr sz="2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solidFill>
                  <a:schemeClr val="lt1"/>
                </a:solidFill>
              </a:rPr>
              <a:t>А Зима на щічки дихала. </a:t>
            </a:r>
            <a:endParaRPr sz="2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solidFill>
                  <a:schemeClr val="lt1"/>
                </a:solidFill>
              </a:rPr>
              <a:t>І тому така я гожа, </a:t>
            </a:r>
            <a:endParaRPr sz="2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solidFill>
                  <a:schemeClr val="lt1"/>
                </a:solidFill>
              </a:rPr>
              <a:t>На Матінку-Зиму схожа.</a:t>
            </a:r>
            <a:endParaRPr sz="2000">
              <a:solidFill>
                <a:schemeClr val="lt1"/>
              </a:solidFill>
            </a:endParaRPr>
          </a:p>
        </p:txBody>
      </p:sp>
      <p:pic>
        <p:nvPicPr>
          <p:cNvPr id="220" name="Google Shape;220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32325" y="1679800"/>
            <a:ext cx="4709799" cy="2940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3"/>
          <p:cNvSpPr txBox="1"/>
          <p:nvPr>
            <p:ph idx="1" type="body"/>
          </p:nvPr>
        </p:nvSpPr>
        <p:spPr>
          <a:xfrm>
            <a:off x="1068850" y="411275"/>
            <a:ext cx="3330600" cy="41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ru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Сніговик Морквяний ніс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Вгору віника підніс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І питає: «Перехожі, 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Чом на мене ви не схожі?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Я стою, а ви в бігах, 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Ви у пальтах, у шапках…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Гей, скажіть, у вас носи, 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Як у мене, - для краси?»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i="1" lang="ru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              О. Сенатович</a:t>
            </a:r>
            <a:endParaRPr i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6" name="Google Shape;226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5975" y="1053150"/>
            <a:ext cx="3733700" cy="248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3800" y="218112"/>
            <a:ext cx="6829476" cy="4524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625" y="243725"/>
            <a:ext cx="8312750" cy="4534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46"/>
          <p:cNvPicPr preferRelativeResize="0"/>
          <p:nvPr/>
        </p:nvPicPr>
        <p:blipFill rotWithShape="1">
          <a:blip r:embed="rId3">
            <a:alphaModFix/>
          </a:blip>
          <a:srcRect b="0" l="38935" r="0" t="0"/>
          <a:stretch/>
        </p:blipFill>
        <p:spPr>
          <a:xfrm>
            <a:off x="4908525" y="713750"/>
            <a:ext cx="3446400" cy="3549825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46"/>
          <p:cNvSpPr txBox="1"/>
          <p:nvPr/>
        </p:nvSpPr>
        <p:spPr>
          <a:xfrm>
            <a:off x="365525" y="1378950"/>
            <a:ext cx="4321200" cy="221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ru" sz="52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Щасливої                  </a:t>
            </a:r>
            <a:endParaRPr i="1" sz="5200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ru" sz="52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            зими!</a:t>
            </a:r>
            <a:endParaRPr i="1" sz="5200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9575" y="762000"/>
            <a:ext cx="7219950" cy="361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2976" y="330763"/>
            <a:ext cx="7967949" cy="4481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/>
          <p:nvPr/>
        </p:nvSpPr>
        <p:spPr>
          <a:xfrm>
            <a:off x="2104650" y="1266300"/>
            <a:ext cx="4934700" cy="2937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" sz="2650">
                <a:solidFill>
                  <a:schemeClr val="dk1"/>
                </a:solidFill>
              </a:rPr>
              <a:t>Загадки про зимові місяці</a:t>
            </a:r>
            <a:endParaRPr b="1" i="1" sz="26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6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" sz="2650">
                <a:solidFill>
                  <a:schemeClr val="dk1"/>
                </a:solidFill>
              </a:rPr>
              <a:t>Під подушкою пакунки –</a:t>
            </a:r>
            <a:endParaRPr i="1" sz="26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" sz="2650">
                <a:solidFill>
                  <a:schemeClr val="dk1"/>
                </a:solidFill>
              </a:rPr>
              <a:t>Миколайчика дарунки.</a:t>
            </a:r>
            <a:endParaRPr i="1" sz="26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" sz="2650">
                <a:solidFill>
                  <a:schemeClr val="dk1"/>
                </a:solidFill>
              </a:rPr>
              <a:t>Трішки ще, і новий лік,</a:t>
            </a:r>
            <a:endParaRPr i="1" sz="26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" sz="2650">
                <a:solidFill>
                  <a:schemeClr val="dk1"/>
                </a:solidFill>
              </a:rPr>
              <a:t>Почне відлік Новий рік!</a:t>
            </a:r>
            <a:endParaRPr i="1" sz="265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type="ctrTitle"/>
          </p:nvPr>
        </p:nvSpPr>
        <p:spPr>
          <a:xfrm>
            <a:off x="236300" y="313300"/>
            <a:ext cx="2648700" cy="95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Грудень</a:t>
            </a:r>
            <a:endParaRPr/>
          </a:p>
        </p:txBody>
      </p:sp>
      <p:pic>
        <p:nvPicPr>
          <p:cNvPr id="92" name="Google Shape;9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5000" y="694425"/>
            <a:ext cx="5954199" cy="37546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/>
          <p:nvPr/>
        </p:nvSpPr>
        <p:spPr>
          <a:xfrm>
            <a:off x="1827625" y="1187950"/>
            <a:ext cx="5613600" cy="199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" sz="2650">
                <a:solidFill>
                  <a:schemeClr val="dk1"/>
                </a:solidFill>
              </a:rPr>
              <a:t>Пухнастий сніг усе вкриває,</a:t>
            </a:r>
            <a:endParaRPr i="1" sz="26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" sz="2650">
                <a:solidFill>
                  <a:schemeClr val="dk1"/>
                </a:solidFill>
              </a:rPr>
              <a:t>Різдвяна зірка в небі сяє.</a:t>
            </a:r>
            <a:endParaRPr i="1" sz="26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" sz="2650">
                <a:solidFill>
                  <a:schemeClr val="dk1"/>
                </a:solidFill>
              </a:rPr>
              <a:t>Повсюди радість, щастя, сміх –</a:t>
            </a:r>
            <a:endParaRPr i="1" sz="26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" sz="2650">
                <a:solidFill>
                  <a:schemeClr val="dk1"/>
                </a:solidFill>
              </a:rPr>
              <a:t>Цей місяць перший із усіх.</a:t>
            </a:r>
            <a:endParaRPr i="1" sz="265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/>
        </p:nvSpPr>
        <p:spPr>
          <a:xfrm>
            <a:off x="208875" y="208875"/>
            <a:ext cx="2232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Січ</a:t>
            </a:r>
            <a:r>
              <a:rPr lang="ru"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ень</a:t>
            </a:r>
            <a:endParaRPr/>
          </a:p>
        </p:txBody>
      </p:sp>
      <p:pic>
        <p:nvPicPr>
          <p:cNvPr id="103" name="Google Shape;10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1175" y="530975"/>
            <a:ext cx="6398025" cy="39649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pearmint">
  <a:themeElements>
    <a:clrScheme name="Spearmint">
      <a:dk1>
        <a:srgbClr val="202729"/>
      </a:dk1>
      <a:lt1>
        <a:srgbClr val="FFFFFF"/>
      </a:lt1>
      <a:dk2>
        <a:srgbClr val="4BA173"/>
      </a:dk2>
      <a:lt2>
        <a:srgbClr val="63D297"/>
      </a:lt2>
      <a:accent1>
        <a:srgbClr val="353744"/>
      </a:accent1>
      <a:accent2>
        <a:srgbClr val="424242"/>
      </a:accent2>
      <a:accent3>
        <a:srgbClr val="616161"/>
      </a:accent3>
      <a:accent4>
        <a:srgbClr val="999999"/>
      </a:accent4>
      <a:accent5>
        <a:srgbClr val="FF5252"/>
      </a:accent5>
      <a:accent6>
        <a:srgbClr val="FFF176"/>
      </a:accent6>
      <a:hlink>
        <a:srgbClr val="FF5252"/>
      </a:hlink>
      <a:folHlink>
        <a:srgbClr val="FF525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