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Proxima Nova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20" Type="http://schemas.openxmlformats.org/officeDocument/2006/relationships/slide" Target="slides/slide15.xml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ProximaNova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ebd8ffcd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ebd8ffcd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ebd8ffcd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ebd8ffcd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ebd8ffcd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ebd8ffcd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ebd8ffcd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ebd8ffcd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ebd8ffcd9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ebd8ffcd9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ebd8ffcd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ebd8ffcd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ebd8ffcd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ebd8ffcd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ebd8ffcd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ebd8ffcd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ebd8ffcd9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ebd8ffcd9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ebd8ffcd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ebd8ffcd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ebd8ffcd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ebd8ffcd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ebd8ffcd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ebd8ffcd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ebd8ffcd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ebd8ffcd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ebd8ffcd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ebd8ffcd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ebd8ffcd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ebd8ffcd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ebd8ffcd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9ebd8ffcd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ebd8ffcd9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ebd8ffcd9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ebd8ffcd9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9ebd8ffcd9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ebd8ffcd9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9ebd8ffcd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ebd8ffcd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ebd8ffcd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ebd8ffcd9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ebd8ffcd9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ebd8ffcd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ebd8ffcd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ebd8ffcd9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ebd8ffcd9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ebd8ffcd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ebd8ffcd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ebd8ffcd9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ebd8ffcd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ebd8ffcd9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ebd8ffcd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ebd8ffcd9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9ebd8ffcd9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ebd8ffcd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ebd8ffcd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ebd8ffcd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ebd8ffcd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ebd8ffcd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ebd8ffcd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ebd8ffc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ebd8ffc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ebd8ffcd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ebd8ffcd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ebd8ffcd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ebd8ffcd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2336775" y="1257300"/>
            <a:ext cx="6296700" cy="10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Поетична зима</a:t>
            </a:r>
            <a:endParaRPr i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932075" y="3182325"/>
            <a:ext cx="67017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Корекційне заняття з розвитку мовлення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2284575" y="1571850"/>
            <a:ext cx="5469900" cy="1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Другий він в календарі,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Холодно у цій порі. 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Снігопади, завірюха…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Всі сховали в шапку вуха?</a:t>
            </a:r>
            <a:endParaRPr i="1" sz="2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509125" y="208875"/>
            <a:ext cx="216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Лютий</a:t>
            </a: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125" y="684175"/>
            <a:ext cx="54292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926875" y="214350"/>
            <a:ext cx="32244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               </a:t>
            </a:r>
            <a:r>
              <a:rPr b="1" lang="ru" sz="1800">
                <a:solidFill>
                  <a:schemeClr val="lt1"/>
                </a:solidFill>
              </a:rPr>
              <a:t>Кожух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Зиму мороз дуже любив,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Зимі мороз кожух пошив.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— Носи, зимо,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Оцей кожух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Із сивих хмар,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Із білих мух...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Пильнуй: як сонце припече,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Кожух твій, зимо, утече...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 sz="1800">
                <a:solidFill>
                  <a:schemeClr val="lt1"/>
                </a:solidFill>
              </a:rPr>
              <a:t>           </a:t>
            </a:r>
            <a:r>
              <a:rPr i="1" lang="ru" sz="1800">
                <a:solidFill>
                  <a:schemeClr val="lt1"/>
                </a:solidFill>
              </a:rPr>
              <a:t>Володимир Підпалий</a:t>
            </a:r>
            <a:endParaRPr i="1" sz="1800">
              <a:solidFill>
                <a:schemeClr val="lt1"/>
              </a:solidFill>
            </a:endParaRPr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850" y="331850"/>
            <a:ext cx="3059100" cy="43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11700" y="1396850"/>
            <a:ext cx="8520600" cy="31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чого зітканий кожух зими?</a:t>
            </a:r>
            <a:endParaRPr i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Чому він утікає від неї, як тільки припече сонце?</a:t>
            </a:r>
            <a:endParaRPr i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Куди дівається зима?</a:t>
            </a:r>
            <a:endParaRPr i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221925"/>
            <a:ext cx="3839700" cy="43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Гості грудня</a:t>
            </a: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Сиджу я біля підвіконня,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 дивлюся — у садку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груші… яблука червоні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Висять на самому вершку.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от підкрався кіт-гульвіса,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грушу глипнув, як сова, —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i="1" sz="15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6"/>
          <p:cNvSpPr txBox="1"/>
          <p:nvPr/>
        </p:nvSpPr>
        <p:spPr>
          <a:xfrm>
            <a:off x="4572000" y="1259925"/>
            <a:ext cx="40470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Червоні яблука знялися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І — полетіли! Ну й дива!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Взяв олівець я із пенала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І записав в календарі: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«Сьогодні вперше прилетіли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До нас у гості снігурі».</a:t>
            </a:r>
            <a:endParaRPr sz="2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 sz="2150">
                <a:solidFill>
                  <a:schemeClr val="dk1"/>
                </a:solidFill>
              </a:rPr>
              <a:t>                                  </a:t>
            </a:r>
            <a:r>
              <a:rPr i="1" lang="ru" sz="2150">
                <a:solidFill>
                  <a:schemeClr val="dk1"/>
                </a:solidFill>
              </a:rPr>
              <a:t>А. Качан</a:t>
            </a:r>
            <a:endParaRPr i="1" sz="21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25" y="259075"/>
            <a:ext cx="6757100" cy="44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/>
        </p:nvSpPr>
        <p:spPr>
          <a:xfrm>
            <a:off x="443850" y="120600"/>
            <a:ext cx="38511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b="1"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Білі мухи</a:t>
            </a:r>
            <a:endParaRPr b="1"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Білі мухи налетіли —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Все подвір'я стало біле.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Не злічити білих мух,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Що летять, неначе пух.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— Галю, Петрику, Кіндрате,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Годі, ледарі, вам спати! —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І побігли до санчат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Галя, Петрик і Кіндрат.</a:t>
            </a:r>
            <a:endParaRPr sz="21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Всі з гори летять щодуху.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Щоб спіймати білу муху,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А санчата їм усім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Змайстрував старий Максим.</a:t>
            </a:r>
            <a:endParaRPr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Максим Рильський</a:t>
            </a:r>
            <a:endParaRPr i="1" sz="21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950" y="899588"/>
            <a:ext cx="4544250" cy="303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126" y="332900"/>
            <a:ext cx="6853749" cy="447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2976450" y="627775"/>
            <a:ext cx="589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Фізкультхвилинка</a:t>
            </a:r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520575" y="1544125"/>
            <a:ext cx="8520600" cy="29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Лижі швидко ми берем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(ходьба широким кроком (лижник)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 по снігу ми ідем.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заметам високо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(ходьба високо підіймаючи коліна)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ноги підіймаємо,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по льоду зовсім легко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(звичайна ходьба)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ковзанами їдемо.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Щоб у сніг не провалитись,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(легкий біг)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швидко ми побіжимо.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 дерева і кущі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(ходьба змійкою)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змійкою обійдемо.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святкової ялинки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(звичайна ходьба)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радістю ми прийдемо.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11700" y="1152475"/>
            <a:ext cx="320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Зимонько, де ти?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Намети замети.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Ми тебе стрічатимем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 лижами й санчатами,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 ковзанами на льоду...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зима гукає: – Йду!</a:t>
            </a:r>
            <a:endParaRPr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 sz="2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Грицько Бойко</a:t>
            </a:r>
            <a:endParaRPr i="1" sz="2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20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450"/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225" y="1381275"/>
            <a:ext cx="4833175" cy="21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910200" y="1289550"/>
            <a:ext cx="7509900" cy="25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800"/>
              <a:t>Яка пора року зараз?</a:t>
            </a:r>
            <a:endParaRPr b="1" i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800"/>
              <a:t>Який місяць?</a:t>
            </a:r>
            <a:endParaRPr b="1" i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800"/>
              <a:t>Чому ми сьогодні заговорили про зиму?</a:t>
            </a:r>
            <a:endParaRPr b="1" i="1" sz="2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None/>
            </a:pPr>
            <a:r>
              <a:rPr b="1" i="1" lang="ru" sz="2800"/>
              <a:t>Які зимові місяці ви знаєте?</a:t>
            </a:r>
            <a:endParaRPr b="1" i="1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494475" y="489600"/>
            <a:ext cx="2638500" cy="41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Мені на долоню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Злетіли з хмаринки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Дві білі сніжинки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 ще дві сніжинки.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разом виходить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Якась дивина —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разом виходить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Краплина одна!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А. Качан</a:t>
            </a:r>
            <a:endParaRPr i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9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475" y="635400"/>
            <a:ext cx="5185425" cy="34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11700" y="1021125"/>
            <a:ext cx="356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Котик вибіг за ворота,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на вулиці — зима!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Білий сніг і білий котик –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 кота немов нема!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Лиш на кінчику хвоста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Видно плямку у кота.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ru" sz="21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В. Бондаренко</a:t>
            </a:r>
            <a:endParaRPr sz="21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200" y="1021125"/>
            <a:ext cx="4962001" cy="310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833900" y="587475"/>
            <a:ext cx="3082500" cy="27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Летять, летять сніжинки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поле, ліс і сад,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Веселий свій таночок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Танцює снігопад.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Надворі – лютий холод,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Тепла давно нема.</a:t>
            </a:r>
            <a:endParaRPr sz="2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 txBox="1"/>
          <p:nvPr/>
        </p:nvSpPr>
        <p:spPr>
          <a:xfrm>
            <a:off x="5052125" y="1436000"/>
            <a:ext cx="34725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Заліз в копичку зайчик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І солодко дріма.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Мете хвостом лисичка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Сніжок біля сосни.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В барлозі спить ведмедик,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Солодкі бачить сни.</a:t>
            </a:r>
            <a:endParaRPr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 sz="2050">
                <a:solidFill>
                  <a:schemeClr val="dk1"/>
                </a:solidFill>
              </a:rPr>
              <a:t>                             </a:t>
            </a:r>
            <a:r>
              <a:rPr i="1" lang="ru" sz="2050">
                <a:solidFill>
                  <a:schemeClr val="dk1"/>
                </a:solidFill>
              </a:rPr>
              <a:t>В. Кленц</a:t>
            </a:r>
            <a:endParaRPr i="1" sz="20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13" y="208650"/>
            <a:ext cx="8154026" cy="45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25" y="335175"/>
            <a:ext cx="6818749" cy="42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987" y="236700"/>
            <a:ext cx="6782024" cy="45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125" y="242250"/>
            <a:ext cx="6153750" cy="43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311700" y="352475"/>
            <a:ext cx="33174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віконце крізь щілинку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Сніжинка залетіла.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Галинка ту сніжинку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Намалювать схотіла.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Поки папір шукала, —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Сніжиночки не стало;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Лишилася краплинка: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Малюй мене, Галинко!</a:t>
            </a:r>
            <a:endParaRPr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rPr i="1" lang="ru" sz="208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Вадим Бойко</a:t>
            </a:r>
            <a:endParaRPr i="1" sz="20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9"/>
          <p:cNvPicPr preferRelativeResize="0"/>
          <p:nvPr/>
        </p:nvPicPr>
        <p:blipFill rotWithShape="1">
          <a:blip r:embed="rId3">
            <a:alphaModFix/>
          </a:blip>
          <a:srcRect b="0" l="27646" r="0" t="0"/>
          <a:stretch/>
        </p:blipFill>
        <p:spPr>
          <a:xfrm>
            <a:off x="4399400" y="615701"/>
            <a:ext cx="4051400" cy="36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idx="1" type="body"/>
          </p:nvPr>
        </p:nvSpPr>
        <p:spPr>
          <a:xfrm>
            <a:off x="625000" y="244013"/>
            <a:ext cx="2207700" cy="44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Червоніли на кущі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Ягоди калини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І зривали снігурі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Мерзлі ті жарини</a:t>
            </a:r>
            <a:endParaRPr sz="1450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А які вони смачні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У зимову пору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Я й собі зірву пучок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Й повішу в комору</a:t>
            </a:r>
            <a:endParaRPr sz="1450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Будуть сильні холоди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І морози люті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Я узвару наварю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І діточок пригощу</a:t>
            </a:r>
            <a:endParaRPr sz="1450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Пийте дітки цей узвар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Він із ягідок, мов жар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На кущі калини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Росли ці жарини</a:t>
            </a:r>
            <a:br>
              <a:rPr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i="1" lang="ru" sz="1450">
                <a:solidFill>
                  <a:schemeClr val="lt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                     Л. Коваль</a:t>
            </a:r>
            <a:endParaRPr i="1" sz="1450">
              <a:solidFill>
                <a:schemeClr val="lt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700" y="661525"/>
            <a:ext cx="4899850" cy="35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150" y="583200"/>
            <a:ext cx="6805675" cy="37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43850" y="639675"/>
            <a:ext cx="7662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None/>
            </a:pPr>
            <a:r>
              <a:t/>
            </a:r>
            <a:endParaRPr b="1" sz="1300">
              <a:solidFill>
                <a:srgbClr val="FF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463" y="456025"/>
            <a:ext cx="6179075" cy="40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/>
        </p:nvSpPr>
        <p:spPr>
          <a:xfrm>
            <a:off x="326350" y="587450"/>
            <a:ext cx="4464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Я зими дитинка, Красуня Сніжинка.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Морозець — то мій татусь,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Дід Мороз — то мій дідусь.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Колисала мене Віхола,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А Зима на щічки дихала.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І тому така я гожа,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</a:rPr>
              <a:t>На Матінку-Зиму схожа.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325" y="1679800"/>
            <a:ext cx="4709799" cy="29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" type="body"/>
          </p:nvPr>
        </p:nvSpPr>
        <p:spPr>
          <a:xfrm>
            <a:off x="1068850" y="411275"/>
            <a:ext cx="3330600" cy="4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Сніговик Морквяний ніс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Вгору віника підніс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 питає: «Перехожі,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Чом на мене ви не схожі?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 стою, а ви в бігах,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 у пальтах, у шапках…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Гей, скажіть, у вас носи,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Як у мене, - для краси?»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i="1" lang="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О. Сенатович</a:t>
            </a:r>
            <a:endParaRPr i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975" y="1053150"/>
            <a:ext cx="3733700" cy="24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800" y="218112"/>
            <a:ext cx="6829476" cy="45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25" y="243725"/>
            <a:ext cx="8312750" cy="453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 b="0" l="38935" r="0" t="0"/>
          <a:stretch/>
        </p:blipFill>
        <p:spPr>
          <a:xfrm>
            <a:off x="4908525" y="713750"/>
            <a:ext cx="3446400" cy="35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6"/>
          <p:cNvSpPr txBox="1"/>
          <p:nvPr/>
        </p:nvSpPr>
        <p:spPr>
          <a:xfrm>
            <a:off x="365525" y="1378950"/>
            <a:ext cx="4321200" cy="22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5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Щасливої                  </a:t>
            </a:r>
            <a:endParaRPr i="1" sz="5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5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зими!</a:t>
            </a:r>
            <a:endParaRPr i="1" sz="5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575" y="762000"/>
            <a:ext cx="72199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76" y="330763"/>
            <a:ext cx="7967949" cy="44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104650" y="1266300"/>
            <a:ext cx="4934700" cy="293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650">
                <a:solidFill>
                  <a:schemeClr val="dk1"/>
                </a:solidFill>
              </a:rPr>
              <a:t>Загадки про зимові місяці</a:t>
            </a:r>
            <a:endParaRPr b="1"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Під подушкою пакунки –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Миколайчика дарунки.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Трішки ще, і новий лік,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Почне відлік Новий рік!</a:t>
            </a:r>
            <a:endParaRPr i="1" sz="2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ctrTitle"/>
          </p:nvPr>
        </p:nvSpPr>
        <p:spPr>
          <a:xfrm>
            <a:off x="236300" y="313300"/>
            <a:ext cx="2648700" cy="9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Грудень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000" y="694425"/>
            <a:ext cx="5954199" cy="3754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1827625" y="1187950"/>
            <a:ext cx="5613600" cy="19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Пухнастий сніг усе вкриває,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Різдвяна зірка в небі сяє.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Повсюди радість, щастя, сміх –</a:t>
            </a:r>
            <a:endParaRPr i="1" sz="2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650">
                <a:solidFill>
                  <a:schemeClr val="dk1"/>
                </a:solidFill>
              </a:rPr>
              <a:t>Цей місяць перший із усіх.</a:t>
            </a:r>
            <a:endParaRPr i="1" sz="26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208875" y="208875"/>
            <a:ext cx="223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Січ</a:t>
            </a:r>
            <a:r>
              <a:rPr lang="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ень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175" y="530975"/>
            <a:ext cx="6398025" cy="396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