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44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</p:sldIdLst>
  <p:sldSz cx="12192000" cy="6858000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D6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>
        <p:scale>
          <a:sx n="81" d="100"/>
          <a:sy n="81" d="100"/>
        </p:scale>
        <p:origin x="-216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FF18C-6232-4C9F-B843-695ED3B05277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6313"/>
            <a:ext cx="5486400" cy="39163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51BDCF-39DA-44AA-8DE3-D14CBE60D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13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EA258-63BB-4433-B2D8-731E06A406C7}" type="datetime1">
              <a:rPr lang="en-US" smtClean="0"/>
              <a:t>12/2/2023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F0D7B-D27C-484D-8A1E-63604D647EDE}" type="datetime1">
              <a:rPr lang="en-US" smtClean="0"/>
              <a:t>12/2/2023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92D64-EDEA-4E7C-902B-72EF68995EF3}" type="datetime1">
              <a:rPr lang="en-US" smtClean="0"/>
              <a:t>12/2/2023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202A4-D918-42BC-B6DE-5B7F33449316}" type="datetime1">
              <a:rPr lang="en-US" smtClean="0"/>
              <a:t>12/2/2023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E18F7-5818-4E66-8426-F489553A9B08}" type="datetime1">
              <a:rPr lang="en-US" smtClean="0"/>
              <a:t>12/2/2023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92E99-8992-40A0-95E4-09B8022283E7}" type="datetime1">
              <a:rPr lang="en-US" smtClean="0"/>
              <a:t>12/2/2023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F13DB-66DB-4C5B-80D4-93ACD9B0489F}" type="datetime1">
              <a:rPr lang="en-US" smtClean="0"/>
              <a:t>12/2/2023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3858A-1714-4EEA-879A-90959DEF9B2C}" type="datetime1">
              <a:rPr lang="en-US" smtClean="0"/>
              <a:t>12/2/2023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AFCDA-7777-46D4-94C0-5179DBCD8583}" type="datetime1">
              <a:rPr lang="en-US" smtClean="0"/>
              <a:t>12/2/2023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217BA-CC6F-4955-9611-E65745A84E90}" type="datetime1">
              <a:rPr lang="en-US" smtClean="0"/>
              <a:t>12/2/2023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FD313-6867-41F4-91BD-B4ABAE4081F7}" type="datetime1">
              <a:rPr lang="en-US" smtClean="0"/>
              <a:t>12/2/2023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F721B-74FC-4265-8697-63D783B9B25B}" type="datetime1">
              <a:rPr lang="en-US" smtClean="0"/>
              <a:t>12/2/2023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8E10-D68C-4AA2-B60D-3371FA7EE4C0}" type="datetime1">
              <a:rPr lang="en-US" smtClean="0"/>
              <a:t>12/2/2023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66A4D-EC7B-4743-B70C-9202A3E45CA3}" type="datetime1">
              <a:rPr lang="en-US" smtClean="0"/>
              <a:t>12/2/2023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A8895-F5FA-41ED-A01D-891A32074C8A}" type="datetime1">
              <a:rPr lang="en-US" smtClean="0"/>
              <a:t>12/2/2023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998E-1BA8-4ECA-9ABF-57FF171A35F2}" type="datetime1">
              <a:rPr lang="en-US" smtClean="0"/>
              <a:t>12/2/2023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0F393-838B-43BB-8F8C-5BFE33A848A7}" type="datetime1">
              <a:rPr lang="en-US" smtClean="0"/>
              <a:t>12/2/2023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.jpe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600" y="2120190"/>
            <a:ext cx="113728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Електричні джерела світла, прилади, світильники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освітлювальних</a:t>
            </a:r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електроустановок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їх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призначення,</a:t>
            </a:r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будова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Цоколь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G4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розроблений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мініатюрних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галогенових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ламп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які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широко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використовуються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декоративного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світлового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оформлення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завдяки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своєму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яскравому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точковому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світлу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основному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це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низьковольтові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лампи для напруги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12В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24В.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цих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ламп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проявляються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насамперед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вбудованих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стельових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світильниках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і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гнучких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освітлення.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таких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ламп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понад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2000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годин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даний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лампи з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таким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цоколем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широко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використовуються у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світильниках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кришталевими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стразами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2221992" y="2330184"/>
            <a:ext cx="5394960" cy="2677656"/>
            <a:chOff x="2131504" y="2677656"/>
            <a:chExt cx="4799648" cy="212294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2131504" y="2677656"/>
              <a:ext cx="4799648" cy="2122944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78976" y="2991028"/>
              <a:ext cx="942975" cy="1476375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87711" y="2991028"/>
              <a:ext cx="2828925" cy="9525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8" name="Прямоугольник 7"/>
            <p:cNvSpPr/>
            <p:nvPr/>
          </p:nvSpPr>
          <p:spPr>
            <a:xfrm>
              <a:off x="4144484" y="4282737"/>
              <a:ext cx="25408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Мал.6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 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Цоколь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G5</a:t>
              </a: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33528" y="5007840"/>
            <a:ext cx="12124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Цоколь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G5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використовується в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люмінесцентних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трубчастих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лампах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діаметром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колби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мм.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лампи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випромінюють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світло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дуже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високої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якості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кольором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від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теплого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білого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холодного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денного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Люмінесцентні лампи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відрізняються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високою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світловою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віддачею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малим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споживанням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електроенергії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11475133" y="6492875"/>
            <a:ext cx="683339" cy="365125"/>
          </a:xfrm>
        </p:spPr>
        <p:txBody>
          <a:bodyPr/>
          <a:lstStyle/>
          <a:p>
            <a:fld id="{519954A3-9DFD-4C44-94BA-B95130A3BA1C}" type="slidenum">
              <a:rPr lang="en-US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fld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44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1014984" y="520614"/>
            <a:ext cx="4663440" cy="2386584"/>
            <a:chOff x="2514636" y="1233846"/>
            <a:chExt cx="4096512" cy="2386584"/>
          </a:xfrm>
          <a:blipFill>
            <a:blip r:embed="rId2"/>
            <a:tile tx="0" ty="0" sx="100000" sy="100000" flip="none" algn="tl"/>
          </a:blipFill>
        </p:grpSpPr>
        <p:sp>
          <p:nvSpPr>
            <p:cNvPr id="5" name="Прямоугольник 4"/>
            <p:cNvSpPr/>
            <p:nvPr/>
          </p:nvSpPr>
          <p:spPr>
            <a:xfrm>
              <a:off x="2514636" y="1233846"/>
              <a:ext cx="4096512" cy="238658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07512" y="1383219"/>
              <a:ext cx="1314450" cy="1933575"/>
            </a:xfrm>
            <a:prstGeom prst="rect">
              <a:avLst/>
            </a:prstGeom>
            <a:grpFill/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14837" y="1354408"/>
              <a:ext cx="2299845" cy="1251632"/>
            </a:xfrm>
            <a:prstGeom prst="rect">
              <a:avLst/>
            </a:prstGeom>
            <a:grpFill/>
          </p:spPr>
        </p:pic>
        <p:sp>
          <p:nvSpPr>
            <p:cNvPr id="7" name="Прямоугольник 6"/>
            <p:cNvSpPr/>
            <p:nvPr/>
          </p:nvSpPr>
          <p:spPr>
            <a:xfrm>
              <a:off x="4043224" y="3050352"/>
              <a:ext cx="2471459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Мал.7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 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Цоколь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G13</a:t>
              </a: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3718571" y="3477709"/>
            <a:ext cx="5769864" cy="2537210"/>
            <a:chOff x="1048523" y="3300043"/>
            <a:chExt cx="5769864" cy="2537210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1048523" y="3300043"/>
              <a:ext cx="5769864" cy="2505587"/>
              <a:chOff x="1048523" y="3300043"/>
              <a:chExt cx="5769864" cy="2505587"/>
            </a:xfrm>
          </p:grpSpPr>
          <p:sp>
            <p:nvSpPr>
              <p:cNvPr id="12" name="Прямоугольник 11"/>
              <p:cNvSpPr/>
              <p:nvPr/>
            </p:nvSpPr>
            <p:spPr>
              <a:xfrm>
                <a:off x="1048523" y="3300043"/>
                <a:ext cx="5769864" cy="2505587"/>
              </a:xfrm>
              <a:prstGeom prst="rect">
                <a:avLst/>
              </a:prstGeom>
              <a:blipFill>
                <a:blip r:embed="rId5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3" name="Группа 12"/>
              <p:cNvGrpSpPr/>
              <p:nvPr/>
            </p:nvGrpSpPr>
            <p:grpSpPr>
              <a:xfrm>
                <a:off x="1202066" y="3498830"/>
                <a:ext cx="4828607" cy="1933575"/>
                <a:chOff x="1353121" y="3358324"/>
                <a:chExt cx="4828607" cy="1933575"/>
              </a:xfrm>
            </p:grpSpPr>
            <p:pic>
              <p:nvPicPr>
                <p:cNvPr id="9" name="Рисунок 8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353121" y="3780091"/>
                  <a:ext cx="542925" cy="962025"/>
                </a:xfrm>
                <a:prstGeom prst="rect">
                  <a:avLst/>
                </a:prstGeom>
              </p:spPr>
            </p:pic>
            <p:pic>
              <p:nvPicPr>
                <p:cNvPr id="10" name="Рисунок 9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017585" y="3358324"/>
                  <a:ext cx="2066925" cy="1933575"/>
                </a:xfrm>
                <a:prstGeom prst="rect">
                  <a:avLst/>
                </a:prstGeom>
              </p:spPr>
            </p:pic>
            <p:pic>
              <p:nvPicPr>
                <p:cNvPr id="11" name="Рисунок 10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276728" y="3440453"/>
                  <a:ext cx="1905000" cy="1800225"/>
                </a:xfrm>
                <a:prstGeom prst="rect">
                  <a:avLst/>
                </a:prstGeom>
              </p:spPr>
            </p:pic>
          </p:grpSp>
        </p:grpSp>
        <p:sp>
          <p:nvSpPr>
            <p:cNvPr id="14" name="Прямоугольник 13"/>
            <p:cNvSpPr/>
            <p:nvPr/>
          </p:nvSpPr>
          <p:spPr>
            <a:xfrm>
              <a:off x="2764041" y="5375588"/>
              <a:ext cx="299453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Мал.8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 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Цоколь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GU5.3</a:t>
              </a:r>
            </a:p>
          </p:txBody>
        </p:sp>
      </p:grp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11416159" y="6492875"/>
            <a:ext cx="683339" cy="365125"/>
          </a:xfrm>
        </p:spPr>
        <p:txBody>
          <a:bodyPr/>
          <a:lstStyle/>
          <a:p>
            <a:fld id="{519954A3-9DFD-4C44-94BA-B95130A3BA1C}" type="slidenum">
              <a:rPr lang="en-US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fld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82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2776" y="105263"/>
            <a:ext cx="11929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Лампи з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цоколем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GU5.3 (MR16)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використовуються в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побуті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вбудованого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освітлення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070" y="788098"/>
            <a:ext cx="6010275" cy="1971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7513390" y="1543102"/>
            <a:ext cx="29175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Мал.9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Цоколь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GU10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2796347"/>
            <a:ext cx="1219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ламп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цоколем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GU10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є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потовщення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кінці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контактів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для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поворотного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з’єднання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патроном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Цоколь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втопленим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контактом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“R”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Цей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цоколів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використовується в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невеликих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легких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кварцових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галогенних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лампах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освітлювальних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приладах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високої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інтенсивності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працюють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від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мереж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змінного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струму.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Цифри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позначенні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цоколя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позначають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довжину лампи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6070" y="5141245"/>
            <a:ext cx="2916746" cy="15551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4538976" y="5665418"/>
            <a:ext cx="27973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Мал.10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Цоколь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R7s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11508661" y="6492875"/>
            <a:ext cx="683339" cy="365125"/>
          </a:xfrm>
        </p:spPr>
        <p:txBody>
          <a:bodyPr/>
          <a:lstStyle/>
          <a:p>
            <a:fld id="{519954A3-9DFD-4C44-94BA-B95130A3BA1C}" type="slidenum">
              <a:rPr lang="en-US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fld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13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15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Штифтовий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цоколь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байонет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“B“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Цей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лампових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цоколів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з’явився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процесі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еволюції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конструкції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Едісона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Він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розроблений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того, щоб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прискорити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заміни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лампочок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зробити їх більш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компактними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В його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симетрично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розташованих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круглих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бічних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штифтів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які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вставляються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прорізи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патрона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Потім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цоколь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фіксують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прокручуючи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чверть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обороту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Цифра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діаметр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цоколя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(B9s, B15d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B22d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 в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міліметрах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Різновидом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подібного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цоколя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цоколь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Bay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BA).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Характерною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особливістю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несиметричні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бічні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позиціонують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лампу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тримачі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патроні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строго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певним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чином, що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фокусування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світлового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потоку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наприклад в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автомобільних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двухспіральних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лампах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ближнього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дальнього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світла або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навігаційних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суднових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вогнях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2569464" y="3950208"/>
            <a:ext cx="6464808" cy="2706624"/>
            <a:chOff x="2807208" y="4224528"/>
            <a:chExt cx="6245352" cy="2586121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2807208" y="4224528"/>
              <a:ext cx="6245352" cy="2560320"/>
            </a:xfrm>
            <a:prstGeom prst="rect">
              <a:avLst/>
            </a:prstGeom>
            <a:gradFill flip="none" rotWithShape="1">
              <a:gsLst>
                <a:gs pos="0">
                  <a:srgbClr val="B4D6D5">
                    <a:tint val="66000"/>
                    <a:satMod val="160000"/>
                  </a:srgbClr>
                </a:gs>
                <a:gs pos="50000">
                  <a:srgbClr val="B4D6D5">
                    <a:tint val="44500"/>
                    <a:satMod val="160000"/>
                  </a:srgbClr>
                </a:gs>
                <a:gs pos="100000">
                  <a:srgbClr val="B4D6D5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79432" y="4498086"/>
              <a:ext cx="1095375" cy="1409700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63593" y="4367784"/>
              <a:ext cx="2038350" cy="1981200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90729" y="4377309"/>
              <a:ext cx="2047875" cy="1971675"/>
            </a:xfrm>
            <a:prstGeom prst="rect">
              <a:avLst/>
            </a:prstGeom>
          </p:spPr>
        </p:pic>
        <p:sp>
          <p:nvSpPr>
            <p:cNvPr id="9" name="Прямоугольник 8"/>
            <p:cNvSpPr/>
            <p:nvPr/>
          </p:nvSpPr>
          <p:spPr>
            <a:xfrm>
              <a:off x="4693033" y="6348984"/>
              <a:ext cx="336983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Мал.11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 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Цоколь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 BA15D</a:t>
              </a:r>
            </a:p>
          </p:txBody>
        </p:sp>
      </p:grp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11508661" y="6492875"/>
            <a:ext cx="683339" cy="365125"/>
          </a:xfrm>
        </p:spPr>
        <p:txBody>
          <a:bodyPr/>
          <a:lstStyle/>
          <a:p>
            <a:fld id="{519954A3-9DFD-4C44-94BA-B95130A3BA1C}" type="slidenum">
              <a:rPr lang="en-US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fld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20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15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Софітний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цоколь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“S“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Цоколь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“S” (Festoon або Torpedo Lamps /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Гірлянда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розташовані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двох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сторін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у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скляного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запобіжника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Цифра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позначає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діаметр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корпусу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міліметрах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(S6, S7, S8). Лампи з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таким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цоколем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використовуються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освітлення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салону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номерного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знака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автомобілів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2103120" y="1938992"/>
            <a:ext cx="6537960" cy="2590737"/>
            <a:chOff x="1042416" y="3054096"/>
            <a:chExt cx="6537960" cy="2590737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042416" y="3054096"/>
              <a:ext cx="6537960" cy="2578608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83767" y="3196590"/>
              <a:ext cx="1924050" cy="1494979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83064" y="3162491"/>
              <a:ext cx="4267200" cy="2032806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2441771" y="5183168"/>
              <a:ext cx="396134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Мал.12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 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Цоколі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 SV7 і SV8.5</a:t>
              </a: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76200" y="4616643"/>
            <a:ext cx="118841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Фокусуючий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цоколь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“P“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Цоколь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“P”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Prefocus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type Bases /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цоколь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фокусуючого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спеціального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навігаційних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вогнів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прожекторів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кінопроекторів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ліхтариків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ін.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Збірна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лінза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знаходиться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цоколі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фокусує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світловий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потік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певну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Цифри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зазвичай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означають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діаметр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фокусуючого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фланця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або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частини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цоколя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якій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горизонтально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встановлюється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лампа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11508661" y="6492875"/>
            <a:ext cx="683339" cy="365125"/>
          </a:xfrm>
        </p:spPr>
        <p:txBody>
          <a:bodyPr/>
          <a:lstStyle/>
          <a:p>
            <a:fld id="{519954A3-9DFD-4C44-94BA-B95130A3BA1C}" type="slidenum">
              <a:rPr lang="en-US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fld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8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053" y="274701"/>
            <a:ext cx="6076950" cy="226695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6623304" y="663047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Мал.13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Цоколь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P20d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Даний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цоколь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застосовується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лампах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головного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світла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автомобіля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541651"/>
            <a:ext cx="12192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Телефонний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цоколь “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T“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Ці цоколі підходять лампочкам підсвічування, пультів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мнемосхем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і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Цифри означають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виміряну по контактним пластинкам зовнішню ширину в міліметрах. 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даний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 подібні лампи широко використовуються як індикаторні (сигнальні) лампи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різних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щитах автоматики, </a:t>
            </a:r>
            <a:r>
              <a:rPr lang="uk-UA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мнемосхемах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пультах управління. Часто подібні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лампи використовуються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підсвічування кнопок апаратури зв’язку. На відміну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 повсюдно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використовуваних в Україні комутаторних ламп типу КМ, з цоколем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T6, 8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 широке застосування одержали подібні лампи менших габаритів,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цоколями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Т4,5 Т4,6 Т5,5. Останнім часом все частіше лампи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розжарювання замінюються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напівпровідниковими лампами в тих же габаритах.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Напівпровідникові лампи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(світлодіоди) споживають значно менше енергії при більшій яскравості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1508661" y="6492875"/>
            <a:ext cx="683339" cy="365125"/>
          </a:xfrm>
        </p:spPr>
        <p:txBody>
          <a:bodyPr/>
          <a:lstStyle/>
          <a:p>
            <a:fld id="{519954A3-9DFD-4C44-94BA-B95130A3BA1C}" type="slidenum">
              <a:rPr lang="en-US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fld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84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208" y="123551"/>
            <a:ext cx="118750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сьогоднішній день існує так само ряд нестандартних цоколів, використовуваних в деяких проекційних лампах: цоколь з кабельним з’єднанням “К”, а також спеціальні цоколі для ламп ксенону, що позначаються літерою “Н” і цифрами відповідно до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модифікації. У разі цоколя типу “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W”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 з патроном проходить прямо через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струмові входи, які розташовані на скляній підставці лампи. Цифрами позначають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загальну товщину скляної частини з одним струмовим введенням. Далі слідує знак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множення і ширина підстави цоколя в міліметрах.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Прилади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освітлювальних електроустановок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Прилади освітлювальних електроустановок призначені для приєднування джерел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світла до електричної мережі, керування джерелами світла і забезпечення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необхідних режимів роботи освітлення, які визначаються місцевими умовами,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 характером виробництва, тривалістю світлового дня.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11443591" y="6492875"/>
            <a:ext cx="683339" cy="365125"/>
          </a:xfrm>
        </p:spPr>
        <p:txBody>
          <a:bodyPr/>
          <a:lstStyle/>
          <a:p>
            <a:fld id="{519954A3-9DFD-4C44-94BA-B95130A3BA1C}" type="slidenum">
              <a:rPr lang="en-US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fld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34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616" y="277034"/>
            <a:ext cx="6473762" cy="167063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947672"/>
            <a:ext cx="12192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арматурний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корпусом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із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пластмаси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б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арматурний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корпусом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із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латуні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арматурний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корпусом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із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фарфору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г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підвісний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напівгерметичний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стельовий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пластмасовий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стінний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фарфоровий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похилий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корпус; 2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фарфоровий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вкладень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3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гвинти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приєднування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проводів до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центрального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гільзи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4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центральний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 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нарізна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гільза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сталеве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вушко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підвішування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патрона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найпоширеніших приладів освітлювальних електроустановок належать</a:t>
            </a:r>
          </a:p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патрони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мал.14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),вимикачі (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мал.15,16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 перемикачі (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мал.17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),штепсельні розетки з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вилками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мал.18,19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стартерні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пристрої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мал.20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для пуску люмінесцентних ламп тощо.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конструкцією, призначенням і способом встановлення розрізняють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патрони підвісні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арматурні з ніпелем, або ніпельною шийкою (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мал.14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а, б, в),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підвісні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напівгерметичні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металевим вушком (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мал.14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г), стельові (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мал.14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д) і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стінні (мал.14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в). Патрони відповідно до розмірів цоколів ламп бувають з нарізкою 10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14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27 і 40 мм, а також інших конструкцій, як зазначалося вище.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93378" y="927687"/>
            <a:ext cx="25027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Мал.14.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Патрони</a:t>
            </a:r>
            <a:endParaRPr lang="en-US" sz="24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1508661" y="6492875"/>
            <a:ext cx="683339" cy="365125"/>
          </a:xfrm>
        </p:spPr>
        <p:txBody>
          <a:bodyPr/>
          <a:lstStyle/>
          <a:p>
            <a:fld id="{519954A3-9DFD-4C44-94BA-B95130A3BA1C}" type="slidenum">
              <a:rPr lang="en-US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fld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57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Вимикачі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мал.16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40.17) і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перемикачі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мал.17)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однополюсні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на напругу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250В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на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струми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10 А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комутації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електричних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кіл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освітлювальних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електроустановок змінного струму,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частотою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Гц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Вимикачі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перемикачі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однополюсні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захищеного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герметичного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виконання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відкритого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схованого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повинні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витримувати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менше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тис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вимикань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комутуючої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здатності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стійкості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спрацювання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контактні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частини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вимикачів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перемикачів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виконують з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металокераміки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дає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їм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витримувати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понад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вимикань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186" y="3144012"/>
            <a:ext cx="6515100" cy="14478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7056" y="4591812"/>
            <a:ext cx="113263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Мал.15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Вимикачі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схованого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одноклавішний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двоклавішний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трьохклавішний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світлорегулятор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або 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димер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1508661" y="6492875"/>
            <a:ext cx="683339" cy="365125"/>
          </a:xfrm>
        </p:spPr>
        <p:txBody>
          <a:bodyPr/>
          <a:lstStyle/>
          <a:p>
            <a:fld id="{519954A3-9DFD-4C44-94BA-B95130A3BA1C}" type="slidenum">
              <a:rPr lang="en-US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fld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98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159" y="147828"/>
            <a:ext cx="4313806" cy="20833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041392" y="242423"/>
            <a:ext cx="69921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Мал.16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а, б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звичайних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вимикачів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відкритого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схованого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вимикач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відкритого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576" y="2403538"/>
            <a:ext cx="3958971" cy="21332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5041392" y="3006590"/>
            <a:ext cx="44170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Мал.17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а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прохідний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вимикач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перемикач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4555044"/>
            <a:ext cx="1219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звичайних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вимикачів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При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клавіші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мал.16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рухомий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2 і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нерухомий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розімкнуті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переведенні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клавіші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мал.16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фіксатор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стискуючи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пружину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5,переміститься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вниз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чого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замкнуться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Пружина з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фіксаторами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утворюють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контактне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натискування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1508661" y="6492875"/>
            <a:ext cx="683339" cy="365125"/>
          </a:xfrm>
        </p:spPr>
        <p:txBody>
          <a:bodyPr/>
          <a:lstStyle/>
          <a:p>
            <a:fld id="{519954A3-9DFD-4C44-94BA-B95130A3BA1C}" type="slidenum">
              <a:rPr lang="en-US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fld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52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7640" y="80278"/>
            <a:ext cx="1185672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Електричні джерела світла, прилади, світильники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освітлювальних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електроустановок.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Електричними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джерелами світла є лампи розжарювання,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люмінесцентні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лампи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низького тиску, люмінесцентні енергозберігаючі лампи,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галогенні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лампи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мал.1).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Електричні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лампи розжарювання (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мал.1,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найпоширеніші. Принцип дії ламп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розжарювання ґрунтується на перетворенні електричної енергії, що підводиться до її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волоска, на енергію видимих випромінювань, які впливають на органи зору людини і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створюють у неї відчуття світла, близького до білого. Процес перетворення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 в лампі при нагріванні її волоска з вольфраму до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2600—2700°С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Волосок лампи не перегоряє, оскільки температура плавлення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вольфраму </a:t>
            </a:r>
            <a:b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(3200—3400°С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  значно вища за температуру розжарювання волоска, а також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 того, що з колби лампи видалене повітря або колба заповнена інертними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газами (сумішшю азоту, аргону, ксенону), в середовищі яких метал не окислюється.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Строк служби ламп розжарювання коливається в широких межах, оскільки залежить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 умов роботи, в тому числі від стабільності номінальної напруги, наявності чи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відсутності механічних впливів на лампу (поштовхи, струси, вібрації), температури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навколишнього середовища тощо. Середній строк служби лампи розжарювання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загального призначення становить 1000—1200 год.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11341021" y="6268690"/>
            <a:ext cx="683339" cy="365125"/>
          </a:xfrm>
        </p:spPr>
        <p:txBody>
          <a:bodyPr/>
          <a:lstStyle/>
          <a:p>
            <a:fld id="{B41557D3-C916-4951-AA8B-B27952C68648}" type="slidenum">
              <a:rPr lang="en-US" sz="2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3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00584"/>
            <a:ext cx="1219200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Приєднання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електричної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мережі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однофазних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трифазних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електроприймачів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переносних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ламп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побутових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електроприладів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електрифікованого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інструменту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номінальними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струмами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25А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напругу до 250 і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380В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здійснюють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допомогою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штепсельних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з’єднань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Штепсельні з’єднання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складаються з двох основних елементів: розетки (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мал.18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–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є, 19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і вилки (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мал.18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є – и).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Штепсельні розетки бувають з круглими (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мал.18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а, б,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в,19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і плоскими (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мал.18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г, д, є) контактами. Застосування плоских контактів дає змогу створити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більш надійне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контактне з’єднання, зменшити витрати міді і майже вдвічі порівняно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круглими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контактами збільшити строк їх служби. Хоча розетки з плоскими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контактами в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даний час майже не застосовуються і виходять із вжитку, тому що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електрообладнання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стандартизоване під круглі контакти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підключення переносних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електроприймачів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електричної мережі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напругою понад 36В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приміщеннях з підвищеною небезпекою і особливо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небезпечних застосовують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двополюсні (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мал.18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г, д) і триполюсні (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мал.18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е)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штепсельні розетки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заземлюючим контактом, до якого приєднують провідник місцевої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мережі заземлення.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затискачів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двополюсних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штепсельних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розеток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10А можна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приєднувати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електричні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перерізом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2,5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  <a:r>
              <a:rPr lang="ru-RU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триполюсних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розеток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проводи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перерізом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16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  <a:r>
              <a:rPr lang="ru-RU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425303" y="6492875"/>
            <a:ext cx="683339" cy="365125"/>
          </a:xfrm>
        </p:spPr>
        <p:txBody>
          <a:bodyPr/>
          <a:lstStyle/>
          <a:p>
            <a:fld id="{519954A3-9DFD-4C44-94BA-B95130A3BA1C}" type="slidenum">
              <a:rPr lang="en-US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fld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18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68" y="203453"/>
            <a:ext cx="5280280" cy="277749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2296" y="2900148"/>
            <a:ext cx="1219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штепсельна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розетка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6А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відкритого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б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штепсельна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розетка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для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схованого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надплінтусна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розетка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г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двополюсна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штепсельна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розетка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10А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плоскими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струмовими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заземлюючими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контактами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схованого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д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двополюсна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штепсельна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розетка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10А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заземлюючим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контактом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захищеного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виконання для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відкритого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е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триполюсна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штепсельна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розетка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25А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380В із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заземлюючим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контактом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захищеному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виконанні для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відкритого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вилка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ж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вилка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10А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заземлюючим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контактом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з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вилка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двополюсна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25А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380В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із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заземлюючим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контактом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и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вилка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триполюсна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25А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380В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із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заземлюючим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контактом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17629" y="1090135"/>
            <a:ext cx="5567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Мал.18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штепсельних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з’єднань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1508661" y="6492875"/>
            <a:ext cx="683339" cy="365125"/>
          </a:xfrm>
        </p:spPr>
        <p:txBody>
          <a:bodyPr/>
          <a:lstStyle/>
          <a:p>
            <a:fld id="{519954A3-9DFD-4C44-94BA-B95130A3BA1C}" type="slidenum">
              <a:rPr lang="en-US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fld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56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077" y="201168"/>
            <a:ext cx="4131531" cy="29870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487608" y="964799"/>
            <a:ext cx="7421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Мал.19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Будова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подвійної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розетки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схованого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із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заземлюючим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контактом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880" y="3409187"/>
            <a:ext cx="2627932" cy="26544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855004" y="4505592"/>
            <a:ext cx="6029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Мал.20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Стартери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люмінесцентних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ламп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11508661" y="6494067"/>
            <a:ext cx="683339" cy="365125"/>
          </a:xfrm>
        </p:spPr>
        <p:txBody>
          <a:bodyPr/>
          <a:lstStyle/>
          <a:p>
            <a:fld id="{519954A3-9DFD-4C44-94BA-B95130A3BA1C}" type="slidenum">
              <a:rPr lang="en-US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fld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49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008" y="237744"/>
            <a:ext cx="12192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Стартери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конструктивною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складовою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люмінесцентних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світильників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призначені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плавного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запалювання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люмінесцентних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ламп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Світильники 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освітлювальних електроустановок</a:t>
            </a:r>
          </a:p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Світильники освітлювальних електроустановок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призначені для 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освітлення об’єктів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(предметів, робочих поверхонь, виробничих площ тощо),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 знаходяться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відстані, що не перевищує, як правило, 25 м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Світильник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складається з арматури і джерела світла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Джерело світла знаходиться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всередині арматури, яка забезпечує необхідний розподіл світлового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потоку джерела світла і захист його від  механічних  пошкоджень та 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впливу зовнішнього середовища.</a:t>
            </a:r>
          </a:p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 від джерела світла освітлювальну арматуру умовно поділяють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ламп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розжарювання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ртутних ламп (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мал.21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 для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люмінесцентних ламп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мал.22).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Арматура світильників для лампи розжарювання і ртутної лампи складається з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корпусу і закріпленого в ньому патрона. До корпусу закритих підвісних світильників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прикріплюють внизу захисне скло для запобігання забрудненню і механічним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пошкодженням лампи, а вгорі — вушко для підвішування до опорної конструкції.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08661" y="6492875"/>
            <a:ext cx="683339" cy="365125"/>
          </a:xfrm>
        </p:spPr>
        <p:txBody>
          <a:bodyPr/>
          <a:lstStyle/>
          <a:p>
            <a:fld id="{519954A3-9DFD-4C44-94BA-B95130A3BA1C}" type="slidenum">
              <a:rPr lang="en-US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fld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53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Горловину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корпусу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важких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світильників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які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жорстко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встановлюють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трубі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виконують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патрубка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внутрішньою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нарізкою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3/4″.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Деякі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світильників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оснащують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спеціальним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пристроєм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який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вкручують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патрубок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корпусу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,—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бюгелем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має два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сальники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роздільного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ущільненого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вводу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проводів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живильної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мережі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також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гачок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підвішування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Характерною особливістю світильників є велика різноманітність їх конструкцій та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світлотехнічних характеристик.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Арматура світильника для люмінесцентних ламп найчастіше являє собою металевий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корпус, у якому змонтовані пускорегулювальні пристрої (ПРП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лампотримачі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стартеротримачі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з’єднувальні проводи. Світильник приєднують до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живильної електричної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мережі за допомогою затискачів, розташованих під одним з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ковпачків вузла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підвіски. До корпусу арматури прикріплений і відбивач, а на відбивачі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 від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конструкції світильника є екрануючі грати, захисне скло або розсіювач.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Світильники за своєю конструкцією, світлотехнічними показниками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характеристиками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 відповідати умовам роботи і навколишнього середовища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також вимогам безпеки і зручності експлуатаційного обслуговування.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443591" y="6492875"/>
            <a:ext cx="683339" cy="365125"/>
          </a:xfrm>
        </p:spPr>
        <p:txBody>
          <a:bodyPr/>
          <a:lstStyle/>
          <a:p>
            <a:fld id="{519954A3-9DFD-4C44-94BA-B95130A3BA1C}" type="slidenum">
              <a:rPr lang="en-US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fld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13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2" y="102679"/>
            <a:ext cx="4495800" cy="3781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640580" y="184975"/>
            <a:ext cx="74660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Мал.21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Арматура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світильників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лампами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розжарювання і ДРЛ: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 – «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Універсал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 б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рудничний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в –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пилонепроникний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г –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глибокого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випромінювання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д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зовнішнього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освітлення; 1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відбивач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2 – корпус; 3 –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болт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заземлення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4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шайба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вушко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для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підвішування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6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патрон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7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лампа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8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захисне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кришка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10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захисна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сітка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11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бюгель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3" y="4138422"/>
            <a:ext cx="4495800" cy="2476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776216" y="4257294"/>
            <a:ext cx="73304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Мал.22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Світильники з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люмінесцентними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лампами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 – ОДР; б – ШЛП; в – ВОД; г – ПВЛ; 1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підвіс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ковпачок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підвісу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3 – корпус; 4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відбивач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екранізуючі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грати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б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розсіювач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7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опорна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рама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8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відкидна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рама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вузол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кріплення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11508661" y="6492875"/>
            <a:ext cx="683339" cy="365125"/>
          </a:xfrm>
        </p:spPr>
        <p:txBody>
          <a:bodyPr/>
          <a:lstStyle/>
          <a:p>
            <a:fld id="{519954A3-9DFD-4C44-94BA-B95130A3BA1C}" type="slidenum">
              <a:rPr lang="en-US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fld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296" y="466344"/>
            <a:ext cx="12192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Схеми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вмикання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ламп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розжарювання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освітлювальних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електроустановках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керування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лампами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розжарювання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застосовують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схем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Так,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більше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ламп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розжарювання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приєднуватися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мережі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однополюсним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вимикачем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мал.23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Керування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п’ятьма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лампами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двома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розташованими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поруч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однополюсними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вимикачами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мал.23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б). При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повороті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першого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вимикача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вмикаються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лампи, а при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повороті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другого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лампи.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схему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вмикання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ламп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застосовують у великих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приміщеннях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режимом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роботи, що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потребує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різного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ступеня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освітлення.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поперемінна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ламп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вмикаються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(наприклад, у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люстрі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їх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приєднують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мережі за допомогою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люстрового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перемикача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мал.23,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першим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поворотом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перемикача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вмикається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лампа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трьох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другим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поворотом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вимикається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лампа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третім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поворотом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вмикаються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всі лампи, а з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четвертим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лампи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люстри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вимикаються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08661" y="6492875"/>
            <a:ext cx="683339" cy="365125"/>
          </a:xfrm>
        </p:spPr>
        <p:txBody>
          <a:bodyPr/>
          <a:lstStyle/>
          <a:p>
            <a:fld id="{519954A3-9DFD-4C44-94BA-B95130A3BA1C}" type="slidenum">
              <a:rPr lang="en-US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fld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69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904" y="184594"/>
            <a:ext cx="4828032" cy="27780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291328" y="346311"/>
            <a:ext cx="71932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Мал.23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Схеми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приєднання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ламп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розжарювання: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 – з одним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вимикачем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з двома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вимикачами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з одним 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перемикачем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двома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перемикачами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на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лінійну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напругу; е – на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фазну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напругу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3028432"/>
            <a:ext cx="120792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необхідності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незалежного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керування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однією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або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кількома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лампами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двох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місць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застосовують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схему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двома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перемикачами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або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прохідними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вимикачами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мал.17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з’єднаними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двома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перемичками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проводом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мал.23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г).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перемичок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який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від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перемикача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лампи,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створює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кола. Цю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схему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освітленні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коридорів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сходових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кліток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житлових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будинків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також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тунелів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двома або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кількома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виходами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Лампи освітлювальних електроустановок, які живляться від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трипровідної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системи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трифазного струму, вмикають між двома фазами мережі (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мал.23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д), а ті,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 живляться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чотирипровідної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мережі, — між фазним і нульовим проводами (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мал.23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1395885" y="6492875"/>
            <a:ext cx="683339" cy="365125"/>
          </a:xfrm>
        </p:spPr>
        <p:txBody>
          <a:bodyPr/>
          <a:lstStyle/>
          <a:p>
            <a:fld id="{519954A3-9DFD-4C44-94BA-B95130A3BA1C}" type="slidenum">
              <a:rPr lang="en-US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fld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69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56360" y="216331"/>
            <a:ext cx="9296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Схеми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розподільні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пристрої освітлювальних електроустановок.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360" y="677997"/>
            <a:ext cx="6586223" cy="35023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64008" y="4180344"/>
            <a:ext cx="1219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Мал.24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Схеми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живлення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освітлення за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магістральною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системою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 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магістрального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розподільного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щитка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б — з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магістральним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розподільним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щитком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 двох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трансформаторів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1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трансформатор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2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головний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3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ящик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комутуючим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захисними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апаратами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груповий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щиток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робочого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освітлення;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-м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агістральна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лінія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робочого освітлення; 6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головна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магістраль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7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силовий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розподільний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пункт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 8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магістральний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щиток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9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груповий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щиток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аварійного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освітлення; 10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секційний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розмикач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1416159" y="6492875"/>
            <a:ext cx="683339" cy="365125"/>
          </a:xfrm>
        </p:spPr>
        <p:txBody>
          <a:bodyPr/>
          <a:lstStyle/>
          <a:p>
            <a:fld id="{519954A3-9DFD-4C44-94BA-B95130A3BA1C}" type="slidenum">
              <a:rPr lang="en-US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fld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80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цехах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промислових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живлення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освітлювальних електроустановок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від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загального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трансформатора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вбудованої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цехової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підстанції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схемою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блоку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трансформатор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магістраль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може бути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декілька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Якщо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освітлювальна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електроустановка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складається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невеликої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ламп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робочого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освітлення, то застосовують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схему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живлення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одній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магістралі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мал.24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а).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Магістраль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робочого освітлення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приєднується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ящика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комутаційними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захисними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апаратами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Комутаційними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апаратами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ручного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керування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рубильники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або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пакетні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вимикачі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апаратами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дистанційного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керування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контактори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або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магнітні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пускачі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необхідності живлення освітлення потужної освітлювальної електроустановки по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кількох магістралях застосовують схему (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мал.24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б), в якій живлення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 ящика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b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підводиться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магістрального щитка, а від останнього відходить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кілька магістральних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ліній.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великих цехах промислових підприємств живлення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електроприймачів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здійснюється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правило, від кількох вбудованих трансформаторних підстанцій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 двох трансформаторів дає можливість установлювати (мал. 40.24, в) між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двома магістралями, що йдуть від різних трансформаторів, секційний вимикач, який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 безперебійне живлення освітлювальних і силових навантажень на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випадок виходу з ладу одного з трансформаторів.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08661" y="6492875"/>
            <a:ext cx="683339" cy="365125"/>
          </a:xfrm>
        </p:spPr>
        <p:txBody>
          <a:bodyPr/>
          <a:lstStyle/>
          <a:p>
            <a:fld id="{519954A3-9DFD-4C44-94BA-B95130A3BA1C}" type="slidenum">
              <a:rPr lang="en-US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fld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62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3068" y="12680"/>
            <a:ext cx="118658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тривалій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роботі лампи розжарювання її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волосок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розжарення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під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дією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високої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нагрівання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поступово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випаровується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зменшуючись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діаметрі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нарешті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перегоряє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вища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нагрівання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волоска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розжарення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світла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випромінює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лампа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цьому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інтенсивніше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випаровування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волоска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скорочується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строк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лампи. Тому для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ламп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розжарювання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встановлюється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така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розжарення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волоска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забезпечуються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світловидатність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лампи і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тривалість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її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Лампи розжарювання, з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внутрішнього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об’єму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колби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видалено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повітря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називаються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вакуумними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з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колбами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заповненими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інертними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газами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газоповними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375" y="3352899"/>
            <a:ext cx="1299283" cy="23717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70095" y="5334290"/>
            <a:ext cx="3000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en-US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8136" y="3352899"/>
            <a:ext cx="953340" cy="237172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975312" y="5352668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en-US" sz="2400" b="1" i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6600" y="3352900"/>
            <a:ext cx="2362200" cy="237172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105964" y="5315763"/>
            <a:ext cx="3225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en-US" sz="24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/>
          <a:srcRect b="3965"/>
          <a:stretch/>
        </p:blipFill>
        <p:spPr>
          <a:xfrm rot="5400000">
            <a:off x="5321402" y="3714960"/>
            <a:ext cx="2204076" cy="1525777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738735" y="5292517"/>
            <a:ext cx="2984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en-US" sz="24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36167" y="3464412"/>
            <a:ext cx="3433359" cy="2292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5638703" y="5715960"/>
            <a:ext cx="181519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0782386" y="5330445"/>
            <a:ext cx="3369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en-US" sz="2400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7799590" y="5724624"/>
            <a:ext cx="350651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81534" y="5632286"/>
            <a:ext cx="12028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Мал.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Електричні джерела світла: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вакуумна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лампа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розжарювання,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 –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енергозберігаюча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люмінесцентна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лампа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галогенна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газоповна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лампа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розжарювання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 – LED 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лампа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світлодіодна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люмінесцентна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лампа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денного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світла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>
          <a:xfrm>
            <a:off x="11508661" y="6492875"/>
            <a:ext cx="683339" cy="365125"/>
          </a:xfrm>
        </p:spPr>
        <p:txBody>
          <a:bodyPr/>
          <a:lstStyle/>
          <a:p>
            <a:fld id="{519954A3-9DFD-4C44-94BA-B95130A3BA1C}" type="slidenum">
              <a:rPr lang="en-US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04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2608" y="603504"/>
            <a:ext cx="1179576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схемі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взаєморезервується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живлення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робочого освітлення і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стає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гнучкою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аварійного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освітлення.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схеми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живлення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електричних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навантажень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системою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блоку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трансформатор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магістраль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дуже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промислових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підприємствах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завдяки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простоті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схеми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високій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надійності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її роботи,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мінімальній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комутаційних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захисних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апаратів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застосовуються.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Приймання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розподілення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освітлювальних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електроустановках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електричної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енергії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допомогою спеціальних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електротехнічних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пристроїв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щитків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шаф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відно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розподільних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пристроїв. 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пристрої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оснащують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апаратами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 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комутування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захисту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відхідних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магістральних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групових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ліній, а також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лічильниками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обліку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електричної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енергії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витрачається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Щитки, які застосовуються в освітлювальних електроустановках житлових будинків,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зображені на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мал.25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ввідно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-розподільні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пристрої -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мал.26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08661" y="6492875"/>
            <a:ext cx="683339" cy="365125"/>
          </a:xfrm>
        </p:spPr>
        <p:txBody>
          <a:bodyPr/>
          <a:lstStyle/>
          <a:p>
            <a:fld id="{519954A3-9DFD-4C44-94BA-B95130A3BA1C}" type="slidenum">
              <a:rPr lang="en-US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fld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37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008" y="0"/>
            <a:ext cx="1203350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Ввідно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-розподільний пристрій типу ШВУ-5 являє собою закриту зварну металеву шафу з верхнім і нижнім відділеннями (мал.26, а), в яких встановлені апарати захисту (автомати АБ-25), апарати вимикання (автомати АЗ 163), прилади обліку споживаної електроенергії 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лічильники типу СА-4). Пристрій  автоматичного керування освітленням під’їздів і сходових кліток, який складається з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фотовимикачів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ФСК-2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магнітного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пускача 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ПМІ-1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(мал.26, б).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Ввідно-розподільний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пристрій ШВУ-5 призначений для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приймання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розподілення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обліку освітлювальних і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силових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навантажень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житлових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будинках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громадських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будівлях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електропостачання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яких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від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чотирипровідних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електричних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мереж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напругою 380/220 і 220/127 В із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глухозаземленою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нейтраллю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Існує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конструктивних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виконань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схем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ввідно-розподільних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пристроїв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світлювальних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електроустановок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житлових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будинків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(ВРС-1, ВУД-5, ВУД-6, ВУД-17,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ВУШ-10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ШВ-61 тощо).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Відрізняються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вони один від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одного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переважно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кількістю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компонуванням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приладів,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номінальним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струмом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введення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також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характеристиками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вимикальних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захисних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апаратів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електроустановках промислових підприємств і громадських будівель застосовують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щитки промислової серії (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ОЩВ,ОПВ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тощо) і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конструктивно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складніші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ввідно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-розподільні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пристрої, розраховані на більші номінальні струми введення.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08661" y="6492875"/>
            <a:ext cx="683339" cy="365125"/>
          </a:xfrm>
        </p:spPr>
        <p:txBody>
          <a:bodyPr/>
          <a:lstStyle/>
          <a:p>
            <a:fld id="{519954A3-9DFD-4C44-94BA-B95130A3BA1C}" type="slidenum">
              <a:rPr lang="en-US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fld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29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20396"/>
            <a:ext cx="6096000" cy="673760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849112" y="120396"/>
            <a:ext cx="6096000" cy="71096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Мал.25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 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Щитки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шафи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освітлювальних електроустановок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жилих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будинків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квартирний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щиток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ЩС на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групи для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стіні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квартирний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щиток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ЩК на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групи для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ніші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лічильний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поверховий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щиток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ЩУЕ-4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кришка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знята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електрошафа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ШС-1М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автоматичні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вимикачі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лічильники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електричної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енергії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3, 5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пакетні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вимикачі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електролічильник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 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стискач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заземлюючий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болт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9, 10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телевізійна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телефонна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коробки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радіо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плінт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1508661" y="6492875"/>
            <a:ext cx="683339" cy="365125"/>
          </a:xfrm>
        </p:spPr>
        <p:txBody>
          <a:bodyPr/>
          <a:lstStyle/>
          <a:p>
            <a:fld id="{519954A3-9DFD-4C44-94BA-B95130A3BA1C}" type="slidenum">
              <a:rPr lang="en-US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fld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6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768" y="257365"/>
            <a:ext cx="6711696" cy="466210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30936" y="5014252"/>
            <a:ext cx="108082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Мал.26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 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Ввідно-розподільний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пристрій ШВУ-5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освітлювальної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електроустановки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житлового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будинку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загальний вигляд; б —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схема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11508661" y="6492875"/>
            <a:ext cx="683339" cy="365125"/>
          </a:xfrm>
        </p:spPr>
        <p:txBody>
          <a:bodyPr/>
          <a:lstStyle/>
          <a:p>
            <a:fld id="{519954A3-9DFD-4C44-94BA-B95130A3BA1C}" type="slidenum">
              <a:rPr lang="en-US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fld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2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3392233" y="432805"/>
            <a:ext cx="3778949" cy="1904237"/>
            <a:chOff x="603313" y="279082"/>
            <a:chExt cx="3778949" cy="1904237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3313" y="279082"/>
              <a:ext cx="1518095" cy="1904237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6762" y="297369"/>
              <a:ext cx="2095500" cy="188595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</p:grpSp>
      <p:sp>
        <p:nvSpPr>
          <p:cNvPr id="7" name="Прямоугольник 6"/>
          <p:cNvSpPr/>
          <p:nvPr/>
        </p:nvSpPr>
        <p:spPr>
          <a:xfrm>
            <a:off x="103632" y="2337042"/>
            <a:ext cx="119938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Мал.27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Щитки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промислової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серії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освітлювальних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електроустановок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промислових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громадських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споруд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а — ОЩВ; б – ОПВ.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Щиток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ОЩВ 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мал.27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являє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собою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металевий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навісний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ящик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розміром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500х400х150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мм із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знімними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верхньою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нижньою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кришками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через які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бути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введені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виведені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живильні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відхідні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лінії. В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ящику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знімному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шасі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встановлені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вимикальні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прилади,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рукоятки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яких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виступають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лицьової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панелі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шасі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Ящик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закривається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дверцятами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закріпленими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його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фасадній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Щиток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виготовляється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6 і 12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однофазних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оснащений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автоматичними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вимикачами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АЗІ63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тепловими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розчіплювачами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15, 20 або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 яких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приєднуються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відхідні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лінії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живлять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групи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світильників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ввідних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затискачів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щитків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ОЩВ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допускається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приєднувати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перерізом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до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затискачів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відхідних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ліній —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перерізом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10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11414173" y="6492026"/>
            <a:ext cx="683339" cy="365125"/>
          </a:xfrm>
        </p:spPr>
        <p:txBody>
          <a:bodyPr/>
          <a:lstStyle/>
          <a:p>
            <a:fld id="{519954A3-9DFD-4C44-94BA-B95130A3BA1C}" type="slidenum">
              <a:rPr lang="en-US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fld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6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8288"/>
            <a:ext cx="12115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Щиток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ОПВ 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мал.27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являє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собою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металевий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ящик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розміром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500х260х140 мм,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укомплектований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автоматичними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вимикачами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АБ-25 і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пакетним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вимикачем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вводі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рукоятка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якого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виведена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назовні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фасадну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стінку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ящика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До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ввідних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затискачів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щитків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приєднують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перерізом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50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до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затискачів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відхідних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ліній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перерізом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6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Щитки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виготовляють на 6 і 12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однофазних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ввідно-розподільні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пристрої освітлювальних електроустановок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промислових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громадських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будівель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застосовують комбіновані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щити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розподільні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блочні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пункти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шафи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Комбінований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щит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ЩК 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мал.28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являє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собою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зварну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металеву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підвісну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раму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якій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змонтовані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щитки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апарати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різного призначення. Основна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перевага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комбінованих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щитків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легкої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заміни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будь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-якого з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входять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випадок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виходу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їх з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ладу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або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схеми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електроживлення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освітлювальної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лектроустановки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432461" y="6492875"/>
            <a:ext cx="683339" cy="365125"/>
          </a:xfrm>
        </p:spPr>
        <p:txBody>
          <a:bodyPr/>
          <a:lstStyle/>
          <a:p>
            <a:fld id="{519954A3-9DFD-4C44-94BA-B95130A3BA1C}" type="slidenum">
              <a:rPr lang="en-US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fld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82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58708"/>
          <a:stretch/>
        </p:blipFill>
        <p:spPr>
          <a:xfrm>
            <a:off x="181546" y="143636"/>
            <a:ext cx="2186750" cy="359625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449889" y="751808"/>
            <a:ext cx="74738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Мал.28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Щити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розподільні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пункти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освітлювальних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електроустановок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промислових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комбінований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щит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ЩК;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блочний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розподільний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БРП-4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7937" y="250888"/>
            <a:ext cx="2280095" cy="338842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3739895"/>
            <a:ext cx="120243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Блочний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розподільний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пункт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мал.28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комплектують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блоків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БПВ 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блок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запобіжник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вимикач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»), які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випускаються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струми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100, 250, 400, 600 і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1000А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Блок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БПВ є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апаратом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якому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запобіжники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ПН-2 виконують як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комутаційні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захисні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Розподільні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блочні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пункти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зручні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експлуатації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містять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складних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комутуючих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захисних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апаратів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також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безпечні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завдяки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наявності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кожному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БПВ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блокування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між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дверцятами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рукояткою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дверцята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блоку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лише у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вимкненому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рукоятки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11508661" y="6525741"/>
            <a:ext cx="683339" cy="365125"/>
          </a:xfrm>
        </p:spPr>
        <p:txBody>
          <a:bodyPr/>
          <a:lstStyle/>
          <a:p>
            <a:fld id="{519954A3-9DFD-4C44-94BA-B95130A3BA1C}" type="slidenum">
              <a:rPr lang="en-US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fld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25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036" y="2509625"/>
            <a:ext cx="5632324" cy="419507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12115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потужних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освітлювальних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електроустановках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великих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промислових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застосовують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закриті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розподільні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шафи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серії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 і СПУ 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мал.29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Шафи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виготовлені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листової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сталі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завтовшки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1,5—2 мм.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Всередині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корпусу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шафи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розташована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рама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виймається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якій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змонтовані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ввідний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вимикач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запобіжники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відхідних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ліній, а також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розподільні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живильні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шини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Розподільні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шини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прокладені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ізоляторах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горизонтально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одною і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них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верхніх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контактних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стояків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запобіжників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однієї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фази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547104" y="4191661"/>
            <a:ext cx="48480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Мал.29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Закриті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розподільні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шафи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СП, б – СПУ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1508661" y="6522132"/>
            <a:ext cx="683339" cy="365125"/>
          </a:xfrm>
        </p:spPr>
        <p:txBody>
          <a:bodyPr/>
          <a:lstStyle/>
          <a:p>
            <a:fld id="{519954A3-9DFD-4C44-94BA-B95130A3BA1C}" type="slidenum">
              <a:rPr lang="en-US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fld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2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3152" y="210312"/>
            <a:ext cx="12192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стояки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закріплюють на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шинах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подвоєними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гайками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спеціальними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притискними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шайбами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дає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змогу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процесі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експлуатації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підтягувати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контактний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стояк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лицьового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боку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шафи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Нижні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стояки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запобіжників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змонтовані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ізоляторах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закріплених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поперечинах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рами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Запобіжники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однієї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фази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прийнятому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розташуванні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розміщують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горизонтально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Рама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виймається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бути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видалена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шафи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під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виконання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приєднань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значно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полегшується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монтаж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експлуатація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приєднань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Всередині корпусу на його бічних стінках є скоби для кріплення кабелів і на задніх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стінках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профільні конструкції із спеціальними закріпками для проводів ліній, що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відходять від запобіжників. Внизу корпусу знаходяться нульова шина і перфорована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поперечина для закріплення кабелів або труб з проводами, що підходять до шафи.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Кришка корпусів шаф СП і СПУ знімна. Це дає змогу в процесі монтажу пробивати в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ній на пресі отвори, необхідні для введення зверху труб з проводами. В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нижній частині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корпусів на лицьовому боці є знімні накладки, які під час монтажу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видаляють для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зручнішого виконання монтажних робіт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Вмикання і вимикання вимикача здійснюють рукояткою, виведеною через отвір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одній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бічних стінок шафи. Рукоятка вимикача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знімно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-зблокована (знімається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вона лише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відключеному вимикачі).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08661" y="6492875"/>
            <a:ext cx="683339" cy="365125"/>
          </a:xfrm>
        </p:spPr>
        <p:txBody>
          <a:bodyPr/>
          <a:lstStyle/>
          <a:p>
            <a:fld id="{519954A3-9DFD-4C44-94BA-B95130A3BA1C}" type="slidenum">
              <a:rPr lang="en-US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fld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60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1376" y="767185"/>
            <a:ext cx="119481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Шафа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 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мал.29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а) відрізняється від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шафи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СПУ 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мал.29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наявністю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фасадній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жалюзі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вентиляції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способом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кріплення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кришок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відсутністю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ущільнень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дверцятах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більш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високим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допустимим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навантаженням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завдяки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наявності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вентиляції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і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габаритними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розмірами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Номінальні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струми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шаф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 і СПУ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визначаються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номінальними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струмами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апаратів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ввідної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частини. Від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номінального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струму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шафи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залежать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номінальні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струми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захисних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апаратів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які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встановлюються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відхідних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лініях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08661" y="6492875"/>
            <a:ext cx="683339" cy="365125"/>
          </a:xfrm>
        </p:spPr>
        <p:txBody>
          <a:bodyPr/>
          <a:lstStyle/>
          <a:p>
            <a:fld id="{519954A3-9DFD-4C44-94BA-B95130A3BA1C}" type="slidenum">
              <a:rPr lang="en-US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fld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58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200" y="-91440"/>
            <a:ext cx="11939016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Газоповні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лампи за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однакових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мають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світловидатність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вакуумні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газ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який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знаходиться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колбі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під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тиском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перешкоджає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випаровуванню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волоска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розжарення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дає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змогу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підвищити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її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робочу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Недоліком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газоповних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ламп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деяка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втрата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них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теплоти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волоска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розжарення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конвекцію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газу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заповнює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внутрішню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порожнину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колби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метою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теплових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втрат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газоповні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лампи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заповнюють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малотеплопровідними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газами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Одним із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способів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теплових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втрат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зменшення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розмірів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конструкції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волоска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розжарення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Волоски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розжарення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ламп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виконують у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щільної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гвинтоподібної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спіралі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моноспіралі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або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подвійної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спіралі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біспіралі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Основний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недолік ламп розжарювання — низька світловидатність: лише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2-4%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споживаної ними електричної енергії перетворюється на енергію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видимих випромінювань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сприймаються людським оком, решта енергії переходить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головним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чином, у теплоту, яка випромінюється лампою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Люмінесцентна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лампа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мал.1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д) працює за рахунок виникнення розряду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між двома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електродами (нитками розжарювання) на кінцях лампи. При розряді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електрони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виділяються з електродів бомбардують шар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спеціального матеріалу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люмінофору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яким покрита колба лампи з внутрішньої сторони і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він починає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світитися. Для кращої провідності розряду в колбу лампи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поміщують незначну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 ртуті, яка перебуває у вигляді пари.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08661" y="6492875"/>
            <a:ext cx="683339" cy="365125"/>
          </a:xfrm>
        </p:spPr>
        <p:txBody>
          <a:bodyPr/>
          <a:lstStyle/>
          <a:p>
            <a:fld id="{519954A3-9DFD-4C44-94BA-B95130A3BA1C}" type="slidenum">
              <a:rPr lang="en-US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35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508661" y="6492875"/>
            <a:ext cx="683339" cy="365125"/>
          </a:xfrm>
        </p:spPr>
        <p:txBody>
          <a:bodyPr/>
          <a:lstStyle/>
          <a:p>
            <a:fld id="{519954A3-9DFD-4C44-94BA-B95130A3BA1C}" type="slidenum">
              <a:rPr lang="en-US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fld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344" y="121900"/>
            <a:ext cx="1210665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освітлювальні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електроустановки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Види освітлення. Вимоги до</a:t>
            </a:r>
          </a:p>
          <a:p>
            <a:pPr algn="ctr"/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освітлювальних електроустановок.</a:t>
            </a:r>
          </a:p>
          <a:p>
            <a:r>
              <a:rPr lang="en-US" sz="2400" b="1" i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Освітлювальною</a:t>
            </a:r>
            <a:r>
              <a:rPr lang="en-US" sz="2400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електроустановкою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називається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спеціальний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електротехнічний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пристрій, призначений для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освітлення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приміщень,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будинків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споруд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Освітлювальна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електроустановка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великого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житлового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будинку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або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промислового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являє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собою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складний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складається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розподільних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пристроїв,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магістральних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групових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електричних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мереж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електроустановочних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приладів,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освітлювальної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арматури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світильників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і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світла, а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підтримуючих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конструкцій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кріпильних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деталей.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Характерною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особливістю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освітлювальних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електроустановок є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різноманітність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схем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які застосовуються,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способів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 електропроводок,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конструкцій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світильників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світла.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сучасних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потужних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електроустановках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застосовують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пристрої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автоматики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телеуправління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 від призначення світильників освітлювальної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електроустановки розрізняють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загальне, місцеве, комбіноване, робоче і аварійне освітлення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uk-UA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Загальним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називають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освітлення всього або частини приміщення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це освітлення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робочих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або поверхонь,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освітлення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оброблюваної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деталі чи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токарному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верстаті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6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508661" y="6492875"/>
            <a:ext cx="683339" cy="365125"/>
          </a:xfrm>
        </p:spPr>
        <p:txBody>
          <a:bodyPr/>
          <a:lstStyle/>
          <a:p>
            <a:fld id="{519954A3-9DFD-4C44-94BA-B95130A3BA1C}" type="slidenum">
              <a:rPr lang="en-US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fld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152" y="137160"/>
            <a:ext cx="12192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Комбіноване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сполучає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освітлення.</a:t>
            </a:r>
          </a:p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Робочим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називають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освітлення,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нормальної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виробничих і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допоміжних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підрозділів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Аварійним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називається освітлення, яке при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робочого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освітлення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тимчасово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 можливість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продовження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роботи або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евакуації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людей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Аварійне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освітлення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обладнують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промислових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приміщеннях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коридорах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проходах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проїздах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на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сходових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клітках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Світильники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аварійного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освітлення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відрізнятися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від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світильників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пофарбуванням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конструкцією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приєднують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електричної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мережі, не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зв’язаної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мережею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робочого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освітлення.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Електроживлення світильників загального, місцевого, робочого та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аварійного освітлення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нормальних приміщеннях здійснюється на напругу – 127 або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220В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приміщеннях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підвищеною небезпекою і в особливо небезпечних приміщеннях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на напругу 12,24 або36В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Розрізнюють також освітлення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переносне, охоронне і світло-огороджувальне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Переносне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(ремонтне)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освітленняздійснюють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переносними ручними лампами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 приєднують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мережі напругою 127 або 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220В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нормальних приміщеннях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12В у приміщеннях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підвищеної небезпеки і на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відкритих ділянках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 підприємства.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31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508661" y="6492875"/>
            <a:ext cx="683339" cy="365125"/>
          </a:xfrm>
        </p:spPr>
        <p:txBody>
          <a:bodyPr/>
          <a:lstStyle/>
          <a:p>
            <a:fld id="{519954A3-9DFD-4C44-94BA-B95130A3BA1C}" type="slidenum">
              <a:rPr lang="en-US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fld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4488" y="64205"/>
            <a:ext cx="12097512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Охоронне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освітлення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встановлюють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вздовж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огорожі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охороняється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таким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розрахунком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щоб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одночасно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освітлювалися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зовнішня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зони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які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прилягають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до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огорожі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Світлоогороджувальне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освітлення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встановлюють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високих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будинках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димових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трубах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спорудах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безпеки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польотів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літаків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темну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доби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освітлювальних електроустановок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висувають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вимоги: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надійність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безперебійна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необхідного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освітленості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приміщень і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робочих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місць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зручність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обслуговування і ремонту приладів,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світильників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апаратів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Виконання цих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вимог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певною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мірою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від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прийнятої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схеми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живлення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освітлення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Основною вимогою, що ставиться до освітлення, є забезпечення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нормованих значень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освітленості. Нормовані значення освітленості визначаються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умовами зорової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роботи, в тому числі: розмірами предметів розрізнення, їх контрастом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фоном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коефіцієнтом відбиття фону; наявністю доступних небезпечних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дотикання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предметів (відкритих струмопровідних частин, не огороджених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 машин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обертаються, тощо); наявністю в полі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зору світних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поверхонь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значної яскравості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 газозварювання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розплав металу, розжарені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оброблювані деталі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випромінюють світло, виробничі вогні тощо).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32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208" y="0"/>
            <a:ext cx="1183843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Люмінесцентна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енергозберігаюча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лампа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мал.1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працює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тим ж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принципом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звичайна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люмінесцентна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тільки відрізняється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формою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габаритами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споживаною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потужністю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Галогенна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лампа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розжарювання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мал.1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заповнена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інертним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газом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галогеном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дає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змогу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збільшити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світловіддачу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самій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потужності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й в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звичайних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ламп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розжарювання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LED – лампа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мал.1,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світиться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світлодіодів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дуже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електроенергії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тих самих параметрах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світіння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мають великий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Електричні джерела світла також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відрізняються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цоколями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Цоколь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конструктивний елемент лампи, який необхідний для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установки лампи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патроні. Він забезпечує зв’язок із зовнішнім електричним ланцюгом.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Цоколь роблять з металу, рідше – кераміки. Всередині нього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розташовані елементи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самої лампи (нитки розжарення, електроди), а зовні – контакти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кожному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світильнику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використовується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 патрона, в який можна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тільки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лампу, яка має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цоколь. Таким чином, при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купівлі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світильника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слід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звернути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тип цоколя ламп, які використовуються в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світильнику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490373" y="6492875"/>
            <a:ext cx="683339" cy="365125"/>
          </a:xfrm>
        </p:spPr>
        <p:txBody>
          <a:bodyPr/>
          <a:lstStyle/>
          <a:p>
            <a:fld id="{519954A3-9DFD-4C44-94BA-B95130A3BA1C}" type="slidenum">
              <a:rPr lang="en-US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fld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1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4216" y="82725"/>
            <a:ext cx="1152753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Існує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безліч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підвидів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цоколів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групи: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різьбові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штирькові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побуті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найпоширенішим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різьбовий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гвинтовий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цоколь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буква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позначенні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цоколя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вказує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його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різьбовий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цоколь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Едісона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триконтактний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цоколь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цоколь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утопленими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контактами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штифтовий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цоколь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байонет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софітний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цоколь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фокусуючий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цоколь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телефонний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цоколь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кабельний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цоколь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безцокольні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лампи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Число, яке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вказує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розмір цоколя або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відстань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між контактами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наприклад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E14, E27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G5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G13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Рядкові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букви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вказують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число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сполучних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контактів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або пластин: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один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                                              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чотири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два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п’ять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контактів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три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08661" y="6512771"/>
            <a:ext cx="683339" cy="365125"/>
          </a:xfrm>
        </p:spPr>
        <p:txBody>
          <a:bodyPr/>
          <a:lstStyle/>
          <a:p>
            <a:fld id="{519954A3-9DFD-4C44-94BA-B95130A3BA1C}" type="slidenum">
              <a:rPr lang="en-US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fld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16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96505" y="0"/>
            <a:ext cx="46810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err="1">
                <a:ln w="127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Різьбовий</a:t>
            </a:r>
            <a:r>
              <a:rPr lang="en-US" sz="2400" b="1" i="1" dirty="0">
                <a:ln w="127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ln w="127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цоколь</a:t>
            </a:r>
            <a:r>
              <a:rPr lang="en-US" sz="2400" b="1" i="1" dirty="0">
                <a:ln w="127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ln w="127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Едісона</a:t>
            </a:r>
            <a:r>
              <a:rPr lang="en-US" sz="2400" b="1" i="1" dirty="0">
                <a:ln w="127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“E”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050" y="366421"/>
            <a:ext cx="120473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найпоширеніший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цоколь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винайдений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самим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Едісоном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Він має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різьбову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швидкого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з’єднання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ламп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використовується в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побутових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світильниках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люстрах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Позначається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 E xx 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xx – діаметр в міліметрах.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53" y="1495571"/>
            <a:ext cx="3613624" cy="212860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753320" y="1660171"/>
            <a:ext cx="6197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розміром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цоколь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Едісона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підрозділяють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мікроцоколь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мініатюрний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цоколь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міньйон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малий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цоколь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цоколь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великий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цоколь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0035" y="3552996"/>
            <a:ext cx="40097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Мал.2. Розміри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різьбових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цоколів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Едісона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«Е»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884555" y="6320641"/>
            <a:ext cx="26595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Мал.3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Цоколь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E14</a:t>
            </a:r>
          </a:p>
        </p:txBody>
      </p:sp>
      <p:grpSp>
        <p:nvGrpSpPr>
          <p:cNvPr id="24" name="Группа 23"/>
          <p:cNvGrpSpPr/>
          <p:nvPr/>
        </p:nvGrpSpPr>
        <p:grpSpPr>
          <a:xfrm>
            <a:off x="4829777" y="3968495"/>
            <a:ext cx="4873751" cy="2401744"/>
            <a:chOff x="374904" y="4534000"/>
            <a:chExt cx="4645152" cy="2241703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374904" y="4534000"/>
              <a:ext cx="4626864" cy="2241703"/>
              <a:chOff x="384048" y="4534001"/>
              <a:chExt cx="4626864" cy="2241703"/>
            </a:xfrm>
          </p:grpSpPr>
          <p:pic>
            <p:nvPicPr>
              <p:cNvPr id="9" name="Рисунок 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1739" y="4622862"/>
                <a:ext cx="1435227" cy="2152841"/>
              </a:xfrm>
              <a:prstGeom prst="rect">
                <a:avLst/>
              </a:prstGeom>
            </p:spPr>
          </p:pic>
          <p:pic>
            <p:nvPicPr>
              <p:cNvPr id="10" name="Рисунок 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57148" y="4781189"/>
                <a:ext cx="1335515" cy="1589050"/>
              </a:xfrm>
              <a:prstGeom prst="rect">
                <a:avLst/>
              </a:prstGeom>
            </p:spPr>
          </p:pic>
          <p:pic>
            <p:nvPicPr>
              <p:cNvPr id="11" name="Рисунок 10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96505" y="4581721"/>
                <a:ext cx="1104900" cy="2057400"/>
              </a:xfrm>
              <a:prstGeom prst="rect">
                <a:avLst/>
              </a:prstGeom>
            </p:spPr>
          </p:pic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411480" y="4534001"/>
                <a:ext cx="4599432" cy="0"/>
              </a:xfrm>
              <a:prstGeom prst="line">
                <a:avLst/>
              </a:prstGeom>
              <a:ln w="28575"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 flipH="1">
                <a:off x="384048" y="4534001"/>
                <a:ext cx="18288" cy="224170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>
                <a:off x="393192" y="6775704"/>
                <a:ext cx="4599432" cy="0"/>
              </a:xfrm>
              <a:prstGeom prst="line">
                <a:avLst/>
              </a:prstGeom>
              <a:ln w="28575"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Прямая соединительная линия 21"/>
            <p:cNvCxnSpPr/>
            <p:nvPr/>
          </p:nvCxnSpPr>
          <p:spPr>
            <a:xfrm flipH="1">
              <a:off x="5001768" y="4534000"/>
              <a:ext cx="18288" cy="224170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>
          <a:xfrm>
            <a:off x="11508661" y="6492875"/>
            <a:ext cx="683339" cy="365125"/>
          </a:xfrm>
        </p:spPr>
        <p:txBody>
          <a:bodyPr/>
          <a:lstStyle/>
          <a:p>
            <a:fld id="{519954A3-9DFD-4C44-94BA-B95130A3BA1C}" type="slidenum">
              <a:rPr lang="en-US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fld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34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066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E14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один із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широко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поширених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типів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цоколя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Для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мініатюрних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класичних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ламп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розжарювання з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таким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цоколем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прижився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міньйон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Традиційні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лампи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розжарювання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найбільш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широко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застосовуваним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джерелом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світла. Їх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відрізняє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різноманітність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грушоподібна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свічкоподібна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каплеподібна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куляста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дзеркальна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ін.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2754439" y="1620923"/>
            <a:ext cx="5081969" cy="2383134"/>
            <a:chOff x="861631" y="3776472"/>
            <a:chExt cx="6051233" cy="2679192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861631" y="3776472"/>
              <a:ext cx="6051233" cy="2679192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60764" y="4410116"/>
              <a:ext cx="885825" cy="1247775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45722" y="4111179"/>
              <a:ext cx="1400175" cy="2009775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33268" y="4306442"/>
              <a:ext cx="1933575" cy="1619250"/>
            </a:xfrm>
            <a:prstGeom prst="rect">
              <a:avLst/>
            </a:prstGeom>
          </p:spPr>
        </p:pic>
      </p:grpSp>
      <p:sp>
        <p:nvSpPr>
          <p:cNvPr id="10" name="Прямоугольник 9"/>
          <p:cNvSpPr/>
          <p:nvPr/>
        </p:nvSpPr>
        <p:spPr>
          <a:xfrm>
            <a:off x="5260788" y="3569819"/>
            <a:ext cx="26595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Мал.4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Цоколь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E27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1640" y="4055319"/>
            <a:ext cx="120650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E27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найвідоміший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популярний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цоколя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винайдений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Едісоном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класичних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ламп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розжарювання,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такий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цоколь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тепер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мають і лампи іншого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тому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енергозберігаючі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компактні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люмінесцентні лампи, галогенні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лампи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розжарювання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газорозрядні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Будьте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уважні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компактні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люмінесцентні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лампи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цоколем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E27 і E14 не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підходять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керування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схемах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димерами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електронними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вимикачами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508661" y="6492875"/>
            <a:ext cx="683339" cy="365125"/>
          </a:xfrm>
        </p:spPr>
        <p:txBody>
          <a:bodyPr/>
          <a:lstStyle/>
          <a:p>
            <a:fld id="{519954A3-9DFD-4C44-94BA-B95130A3BA1C}" type="slidenum">
              <a:rPr lang="en-US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fld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96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249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Триконтактний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цоколь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“G”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Цифри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позначенні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двох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контактах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вказують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відстань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між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ними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при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більшій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контактів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на діаметр кола,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усередині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якого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розташовані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Букви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UXYZ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вказують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модифікацію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конструкції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цоколя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є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взаємозамінними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Іноді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цоколь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розглядається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комбінація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двох або більше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аналогічних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цоколів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У цьому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позначенням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вказується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поєднуваних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цоколів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2G11, 2G10, 2G13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2697480" y="2677656"/>
            <a:ext cx="6144767" cy="3576840"/>
            <a:chOff x="2517266" y="2454580"/>
            <a:chExt cx="5300853" cy="3135787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2517266" y="2454580"/>
              <a:ext cx="5300853" cy="3068396"/>
              <a:chOff x="4556378" y="2500300"/>
              <a:chExt cx="5300853" cy="3068396"/>
            </a:xfrm>
          </p:grpSpPr>
          <p:sp>
            <p:nvSpPr>
              <p:cNvPr id="8" name="Прямоугольник 7"/>
              <p:cNvSpPr/>
              <p:nvPr/>
            </p:nvSpPr>
            <p:spPr>
              <a:xfrm>
                <a:off x="4556378" y="2500300"/>
                <a:ext cx="5300853" cy="3068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Рисунок 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672959" y="2539544"/>
                <a:ext cx="2076450" cy="2152650"/>
              </a:xfrm>
              <a:prstGeom prst="rect">
                <a:avLst/>
              </a:prstGeom>
            </p:spPr>
          </p:pic>
          <p:pic>
            <p:nvPicPr>
              <p:cNvPr id="6" name="Рисунок 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58993" y="3515285"/>
                <a:ext cx="2152650" cy="1876425"/>
              </a:xfrm>
              <a:prstGeom prst="rect">
                <a:avLst/>
              </a:prstGeom>
            </p:spPr>
          </p:pic>
          <p:pic>
            <p:nvPicPr>
              <p:cNvPr id="5" name="Рисунок 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91453" y="2677656"/>
                <a:ext cx="1022988" cy="1887236"/>
              </a:xfrm>
              <a:prstGeom prst="rect">
                <a:avLst/>
              </a:prstGeom>
            </p:spPr>
          </p:pic>
        </p:grpSp>
        <p:sp>
          <p:nvSpPr>
            <p:cNvPr id="10" name="Прямоугольник 9"/>
            <p:cNvSpPr/>
            <p:nvPr/>
          </p:nvSpPr>
          <p:spPr>
            <a:xfrm>
              <a:off x="5277231" y="5128702"/>
              <a:ext cx="25408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Мал.5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 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Цоколь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G4</a:t>
              </a:r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508661" y="6492875"/>
            <a:ext cx="683339" cy="365125"/>
          </a:xfrm>
        </p:spPr>
        <p:txBody>
          <a:bodyPr/>
          <a:lstStyle/>
          <a:p>
            <a:fld id="{519954A3-9DFD-4C44-94BA-B95130A3BA1C}" type="slidenum">
              <a:rPr lang="en-US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fld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15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508</TotalTime>
  <Words>1748</Words>
  <Application>Microsoft Office PowerPoint</Application>
  <PresentationFormat>Произвольный</PresentationFormat>
  <Paragraphs>292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User</cp:lastModifiedBy>
  <cp:revision>56</cp:revision>
  <cp:lastPrinted>2023-02-11T18:19:07Z</cp:lastPrinted>
  <dcterms:created xsi:type="dcterms:W3CDTF">2023-02-11T09:51:48Z</dcterms:created>
  <dcterms:modified xsi:type="dcterms:W3CDTF">2023-12-02T14:52:11Z</dcterms:modified>
</cp:coreProperties>
</file>