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p:regular r:id="rId12"/>
      <p:bold r:id="rId13"/>
      <p:italic r:id="rId14"/>
      <p:boldItalic r:id="rId15"/>
    </p:embeddedFont>
    <p:embeddedFont>
      <p:font typeface="Merriweather"/>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erriweather-bold.fntdata"/><Relationship Id="rId16" Type="http://schemas.openxmlformats.org/officeDocument/2006/relationships/font" Target="fonts/Merriweather-regular.fntdata"/><Relationship Id="rId5" Type="http://schemas.openxmlformats.org/officeDocument/2006/relationships/notesMaster" Target="notesMasters/notesMaster1.xml"/><Relationship Id="rId19" Type="http://schemas.openxmlformats.org/officeDocument/2006/relationships/font" Target="fonts/Merriweather-boldItalic.fntdata"/><Relationship Id="rId6" Type="http://schemas.openxmlformats.org/officeDocument/2006/relationships/slide" Target="slides/slide1.xml"/><Relationship Id="rId18" Type="http://schemas.openxmlformats.org/officeDocument/2006/relationships/font" Target="fonts/Merriweather-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9dd0322e6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9dd0322e6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9dd0322e6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9dd0322e6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9dd0322e6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9dd0322e6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dd0322e6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dd0322e6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9dd0322e6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9dd0322e6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Урок 3</a:t>
            </a:r>
            <a:endParaRPr/>
          </a:p>
        </p:txBody>
      </p:sp>
      <p:sp>
        <p:nvSpPr>
          <p:cNvPr id="65" name="Google Shape;65;p13"/>
          <p:cNvSpPr txBox="1"/>
          <p:nvPr>
            <p:ph idx="1" type="subTitle"/>
          </p:nvPr>
        </p:nvSpPr>
        <p:spPr>
          <a:xfrm>
            <a:off x="311700" y="1443050"/>
            <a:ext cx="5821200" cy="1581900"/>
          </a:xfrm>
          <a:prstGeom prst="rect">
            <a:avLst/>
          </a:prstGeom>
        </p:spPr>
        <p:txBody>
          <a:bodyPr anchorCtr="0" anchor="t" bIns="91425" lIns="91425" spcFirstLastPara="1" rIns="91425" wrap="square" tIns="91425">
            <a:normAutofit fontScale="70000"/>
          </a:bodyPr>
          <a:lstStyle/>
          <a:p>
            <a:pPr indent="0" lvl="0" marL="0" rtl="0" algn="ctr">
              <a:lnSpc>
                <a:spcPct val="110000"/>
              </a:lnSpc>
              <a:spcBef>
                <a:spcPts val="2400"/>
              </a:spcBef>
              <a:spcAft>
                <a:spcPts val="0"/>
              </a:spcAft>
              <a:buNone/>
            </a:pPr>
            <a:r>
              <a:rPr b="1" lang="uk" sz="2300">
                <a:solidFill>
                  <a:srgbClr val="292B2C"/>
                </a:solidFill>
                <a:highlight>
                  <a:srgbClr val="FFFFFF"/>
                </a:highlight>
                <a:latin typeface="Arial"/>
                <a:ea typeface="Arial"/>
                <a:cs typeface="Arial"/>
                <a:sym typeface="Arial"/>
              </a:rPr>
              <a:t>§ 5. Уміння вчитися</a:t>
            </a:r>
            <a:endParaRPr b="1" sz="2300">
              <a:solidFill>
                <a:srgbClr val="292B2C"/>
              </a:solidFill>
              <a:highlight>
                <a:srgbClr val="FFFFFF"/>
              </a:highlight>
              <a:latin typeface="Arial"/>
              <a:ea typeface="Arial"/>
              <a:cs typeface="Arial"/>
              <a:sym typeface="Arial"/>
            </a:endParaRPr>
          </a:p>
          <a:p>
            <a:pPr indent="0" lvl="0" marL="0" rtl="0" algn="ctr">
              <a:lnSpc>
                <a:spcPct val="110000"/>
              </a:lnSpc>
              <a:spcBef>
                <a:spcPts val="2400"/>
              </a:spcBef>
              <a:spcAft>
                <a:spcPts val="0"/>
              </a:spcAft>
              <a:buNone/>
            </a:pPr>
            <a:r>
              <a:rPr b="1" lang="uk" sz="2300">
                <a:solidFill>
                  <a:srgbClr val="292B2C"/>
                </a:solidFill>
                <a:highlight>
                  <a:srgbClr val="FFFFFF"/>
                </a:highlight>
                <a:latin typeface="Arial"/>
                <a:ea typeface="Arial"/>
                <a:cs typeface="Arial"/>
                <a:sym typeface="Arial"/>
              </a:rPr>
              <a:t>§ 6. Зміни, які відбуваються під час переходу до основної школи. Форми й цілі навчальної діяльності</a:t>
            </a:r>
            <a:endParaRPr b="1" sz="2300">
              <a:solidFill>
                <a:srgbClr val="292B2C"/>
              </a:solidFill>
              <a:highlight>
                <a:srgbClr val="FFFFFF"/>
              </a:highlight>
              <a:latin typeface="Arial"/>
              <a:ea typeface="Arial"/>
              <a:cs typeface="Arial"/>
              <a:sym typeface="Arial"/>
            </a:endParaRPr>
          </a:p>
          <a:p>
            <a:pPr indent="0" lvl="0" marL="0" rtl="0" algn="l">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Уміння вчитися.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uk"/>
              <a:t>Залежить від </a:t>
            </a:r>
            <a:r>
              <a:rPr lang="uk"/>
              <a:t>пам'яті</a:t>
            </a:r>
            <a:r>
              <a:rPr lang="uk"/>
              <a:t> та уваги.</a:t>
            </a:r>
            <a:endParaRPr/>
          </a:p>
        </p:txBody>
      </p:sp>
      <p:sp>
        <p:nvSpPr>
          <p:cNvPr id="71" name="Google Shape;71;p14"/>
          <p:cNvSpPr txBox="1"/>
          <p:nvPr>
            <p:ph idx="1" type="body"/>
          </p:nvPr>
        </p:nvSpPr>
        <p:spPr>
          <a:xfrm>
            <a:off x="4644675" y="500925"/>
            <a:ext cx="4166400" cy="433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1250">
                <a:solidFill>
                  <a:srgbClr val="292B2C"/>
                </a:solidFill>
                <a:highlight>
                  <a:srgbClr val="FFFFFF"/>
                </a:highlight>
              </a:rPr>
              <a:t>Процес навчання — це послідовність дій. Якщо людина щось робить, то в цих діях обов’язково має бути мета. Наявність мети є важливою характеристикою дій людини.</a:t>
            </a:r>
            <a:endParaRPr sz="1250">
              <a:solidFill>
                <a:srgbClr val="292B2C"/>
              </a:solidFill>
              <a:highlight>
                <a:srgbClr val="FFFFFF"/>
              </a:highlight>
            </a:endParaRPr>
          </a:p>
          <a:p>
            <a:pPr indent="0" lvl="0" marL="0" rtl="0" algn="l">
              <a:spcBef>
                <a:spcPts val="1200"/>
              </a:spcBef>
              <a:spcAft>
                <a:spcPts val="0"/>
              </a:spcAft>
              <a:buNone/>
            </a:pPr>
            <a:r>
              <a:rPr lang="uk" sz="1250">
                <a:solidFill>
                  <a:srgbClr val="292B2C"/>
                </a:solidFill>
                <a:highlight>
                  <a:srgbClr val="FFFFFF"/>
                </a:highlight>
              </a:rPr>
              <a:t>Коли ви обрали своєю метою освоєння будь-яких умінь, знань, навичок, то така діяльність і є навчанням.</a:t>
            </a:r>
            <a:endParaRPr sz="1250">
              <a:solidFill>
                <a:srgbClr val="292B2C"/>
              </a:solidFill>
              <a:highlight>
                <a:srgbClr val="FFFFFF"/>
              </a:highlight>
            </a:endParaRPr>
          </a:p>
          <a:p>
            <a:pPr indent="0" lvl="0" marL="0" rtl="0" algn="l">
              <a:spcBef>
                <a:spcPts val="1200"/>
              </a:spcBef>
              <a:spcAft>
                <a:spcPts val="0"/>
              </a:spcAft>
              <a:buNone/>
            </a:pPr>
            <a:r>
              <a:rPr lang="uk" sz="1250">
                <a:solidFill>
                  <a:srgbClr val="292B2C"/>
                </a:solidFill>
                <a:highlight>
                  <a:srgbClr val="FFFFFF"/>
                </a:highlight>
              </a:rPr>
              <a:t>Здатність до пізнання й можливість думати називають </a:t>
            </a:r>
            <a:r>
              <a:rPr b="1" i="1" lang="uk" sz="1250">
                <a:solidFill>
                  <a:srgbClr val="292B2C"/>
                </a:solidFill>
                <a:highlight>
                  <a:srgbClr val="FFFFFF"/>
                </a:highlight>
              </a:rPr>
              <a:t>інтелектом</a:t>
            </a:r>
            <a:r>
              <a:rPr lang="uk" sz="1250">
                <a:solidFill>
                  <a:srgbClr val="292B2C"/>
                </a:solidFill>
                <a:highlight>
                  <a:srgbClr val="FFFFFF"/>
                </a:highlight>
              </a:rPr>
              <a:t>. </a:t>
            </a:r>
            <a:endParaRPr sz="1250">
              <a:solidFill>
                <a:srgbClr val="292B2C"/>
              </a:solidFill>
              <a:highlight>
                <a:srgbClr val="FFFFFF"/>
              </a:highlight>
            </a:endParaRPr>
          </a:p>
          <a:p>
            <a:pPr indent="0" lvl="0" marL="0" rtl="0" algn="l">
              <a:spcBef>
                <a:spcPts val="1200"/>
              </a:spcBef>
              <a:spcAft>
                <a:spcPts val="0"/>
              </a:spcAft>
              <a:buNone/>
            </a:pPr>
            <a:r>
              <a:rPr lang="uk" sz="1250">
                <a:solidFill>
                  <a:srgbClr val="292B2C"/>
                </a:solidFill>
                <a:highlight>
                  <a:srgbClr val="FFFFFF"/>
                </a:highlight>
              </a:rPr>
              <a:t>Інтелект розвивається за допомогою уваги й пам’яті.</a:t>
            </a:r>
            <a:endParaRPr sz="1250">
              <a:solidFill>
                <a:srgbClr val="292B2C"/>
              </a:solidFill>
              <a:highlight>
                <a:srgbClr val="FFFFFF"/>
              </a:highlight>
            </a:endParaRPr>
          </a:p>
          <a:p>
            <a:pPr indent="0" lvl="0" marL="0" rtl="0" algn="l">
              <a:spcBef>
                <a:spcPts val="1200"/>
              </a:spcBef>
              <a:spcAft>
                <a:spcPts val="1200"/>
              </a:spcAft>
              <a:buNone/>
            </a:pPr>
            <a:r>
              <a:rPr lang="uk" sz="1250">
                <a:solidFill>
                  <a:srgbClr val="292B2C"/>
                </a:solidFill>
                <a:highlight>
                  <a:srgbClr val="FFFFFF"/>
                </a:highlight>
              </a:rPr>
              <a:t>Увага — це вміння зосередитися на чомусь важливому для вас. Пам’ять забезпечує закріплення та збереження отриманого досвіду для того, щоб потім його використовувати для вирішення завдань.</a:t>
            </a:r>
            <a:endParaRPr sz="1250">
              <a:solidFill>
                <a:srgbClr val="292B2C"/>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Зв'язок</a:t>
            </a:r>
            <a:r>
              <a:rPr lang="uk"/>
              <a:t> між навчанням та добробутом.</a:t>
            </a:r>
            <a:endParaRPr/>
          </a:p>
        </p:txBody>
      </p:sp>
      <p:sp>
        <p:nvSpPr>
          <p:cNvPr id="77" name="Google Shape;77;p15"/>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uk" sz="1150">
                <a:solidFill>
                  <a:srgbClr val="292B2C"/>
                </a:solidFill>
                <a:highlight>
                  <a:srgbClr val="FFFFFF"/>
                </a:highlight>
              </a:rPr>
              <a:t>Навчання </a:t>
            </a:r>
            <a:r>
              <a:rPr lang="uk" sz="1150">
                <a:solidFill>
                  <a:srgbClr val="292B2C"/>
                </a:solidFill>
                <a:highlight>
                  <a:srgbClr val="FFFFFF"/>
                </a:highlight>
              </a:rPr>
              <a:t>— це дуже </a:t>
            </a:r>
            <a:r>
              <a:rPr lang="uk" sz="1150">
                <a:solidFill>
                  <a:srgbClr val="292B2C"/>
                </a:solidFill>
                <a:highlight>
                  <a:srgbClr val="FFFFFF"/>
                </a:highlight>
              </a:rPr>
              <a:t>захоплююче</a:t>
            </a:r>
            <a:r>
              <a:rPr lang="uk" sz="1150">
                <a:solidFill>
                  <a:srgbClr val="292B2C"/>
                </a:solidFill>
                <a:highlight>
                  <a:srgbClr val="FFFFFF"/>
                </a:highlight>
              </a:rPr>
              <a:t> заняття,  дає людині таке задоволення, таку радість пізнання, що виникає бажання вчитися впродовж усього життя.</a:t>
            </a:r>
            <a:endParaRPr sz="1150">
              <a:solidFill>
                <a:srgbClr val="292B2C"/>
              </a:solidFill>
              <a:highlight>
                <a:srgbClr val="FFFFFF"/>
              </a:highlight>
            </a:endParaRPr>
          </a:p>
          <a:p>
            <a:pPr indent="0" lvl="0" marL="0" rtl="0" algn="l">
              <a:spcBef>
                <a:spcPts val="1200"/>
              </a:spcBef>
              <a:spcAft>
                <a:spcPts val="0"/>
              </a:spcAft>
              <a:buNone/>
            </a:pPr>
            <a:r>
              <a:rPr lang="uk" sz="1150">
                <a:solidFill>
                  <a:srgbClr val="292B2C"/>
                </a:solidFill>
                <a:highlight>
                  <a:srgbClr val="FFFFFF"/>
                </a:highlight>
              </a:rPr>
              <a:t>Саме навчання спонукає людину до можливості обрати професію, стати фахівцем, бути економічно незалежною, соціально успішною особистістю. Уміння навчатися позитивно впливає на добробут людини, на умови її життя, здоров’я, соціальне благополуччя. Освічені громадяни, які вміють навчатися впродовж життя, зможуть побудувати державу спільного добробуту.</a:t>
            </a:r>
            <a:endParaRPr sz="1150">
              <a:solidFill>
                <a:srgbClr val="292B2C"/>
              </a:solidFill>
              <a:highlight>
                <a:srgbClr val="FFFFFF"/>
              </a:highlight>
            </a:endParaRPr>
          </a:p>
          <a:p>
            <a:pPr indent="0" lvl="0" marL="0" rtl="0" algn="l">
              <a:spcBef>
                <a:spcPts val="1200"/>
              </a:spcBef>
              <a:spcAft>
                <a:spcPts val="0"/>
              </a:spcAft>
              <a:buNone/>
            </a:pPr>
            <a:r>
              <a:rPr lang="uk" sz="1150">
                <a:solidFill>
                  <a:srgbClr val="292B2C"/>
                </a:solidFill>
                <a:highlight>
                  <a:srgbClr val="FFFFFF"/>
                </a:highlight>
              </a:rPr>
              <a:t>Тож і особистий, і суспільний добробут пов’язані з умінням навчатися. Навчання є запорукою успішного майбутнього як окремої людини, так і всього суспільства.</a:t>
            </a:r>
            <a:endParaRPr sz="1150">
              <a:solidFill>
                <a:srgbClr val="292B2C"/>
              </a:solidFill>
              <a:highlight>
                <a:srgbClr val="FFFFFF"/>
              </a:highlight>
            </a:endParaRPr>
          </a:p>
          <a:p>
            <a:pPr indent="0" lvl="0" marL="0" rtl="0" algn="l">
              <a:spcBef>
                <a:spcPts val="1200"/>
              </a:spcBef>
              <a:spcAft>
                <a:spcPts val="1200"/>
              </a:spcAft>
              <a:buNone/>
            </a:pPr>
            <a:r>
              <a:t/>
            </a:r>
            <a:endParaRPr sz="1150">
              <a:solidFill>
                <a:srgbClr val="292B2C"/>
              </a:solidFill>
              <a:highlight>
                <a:srgbClr val="FFFFFF"/>
              </a:highlight>
            </a:endParaRPr>
          </a:p>
        </p:txBody>
      </p:sp>
      <p:pic>
        <p:nvPicPr>
          <p:cNvPr id="78" name="Google Shape;78;p15"/>
          <p:cNvPicPr preferRelativeResize="0"/>
          <p:nvPr/>
        </p:nvPicPr>
        <p:blipFill>
          <a:blip r:embed="rId3">
            <a:alphaModFix/>
          </a:blip>
          <a:stretch>
            <a:fillRect/>
          </a:stretch>
        </p:blipFill>
        <p:spPr>
          <a:xfrm>
            <a:off x="311725" y="2454550"/>
            <a:ext cx="3622456" cy="2508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Зміни, які відбуваються під час переходу до основної школи.</a:t>
            </a:r>
            <a:endParaRPr/>
          </a:p>
        </p:txBody>
      </p:sp>
      <p:sp>
        <p:nvSpPr>
          <p:cNvPr id="84" name="Google Shape;84;p1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150">
                <a:solidFill>
                  <a:srgbClr val="292B2C"/>
                </a:solidFill>
                <a:highlight>
                  <a:srgbClr val="FFFFFF"/>
                </a:highlight>
              </a:rPr>
              <a:t>Ви вже п’ятикласники й п’ятикласниці. </a:t>
            </a:r>
            <a:endParaRPr sz="1150">
              <a:solidFill>
                <a:srgbClr val="292B2C"/>
              </a:solidFill>
              <a:highlight>
                <a:srgbClr val="FFFFFF"/>
              </a:highlight>
            </a:endParaRPr>
          </a:p>
          <a:p>
            <a:pPr indent="0" lvl="0" marL="0" rtl="0" algn="l">
              <a:spcBef>
                <a:spcPts val="1200"/>
              </a:spcBef>
              <a:spcAft>
                <a:spcPts val="0"/>
              </a:spcAft>
              <a:buNone/>
            </a:pPr>
            <a:r>
              <a:rPr lang="uk" sz="1150">
                <a:solidFill>
                  <a:srgbClr val="292B2C"/>
                </a:solidFill>
                <a:highlight>
                  <a:srgbClr val="FFFFFF"/>
                </a:highlight>
              </a:rPr>
              <a:t>Ви стали не лише більш дорослими, а й більш відповідальними.</a:t>
            </a:r>
            <a:endParaRPr sz="1150">
              <a:solidFill>
                <a:srgbClr val="292B2C"/>
              </a:solidFill>
              <a:highlight>
                <a:srgbClr val="FFFFFF"/>
              </a:highlight>
            </a:endParaRPr>
          </a:p>
          <a:p>
            <a:pPr indent="0" lvl="0" marL="0" rtl="0" algn="l">
              <a:spcBef>
                <a:spcPts val="1200"/>
              </a:spcBef>
              <a:spcAft>
                <a:spcPts val="0"/>
              </a:spcAft>
              <a:buNone/>
            </a:pPr>
            <a:r>
              <a:rPr lang="uk" sz="1150">
                <a:solidFill>
                  <a:srgbClr val="292B2C"/>
                </a:solidFill>
                <a:highlight>
                  <a:srgbClr val="FFFFFF"/>
                </a:highlight>
              </a:rPr>
              <a:t>Ваш клас має стати дружною групою, яка спільно виконує дуже важливу справу — навчається.</a:t>
            </a:r>
            <a:endParaRPr sz="1150">
              <a:solidFill>
                <a:srgbClr val="292B2C"/>
              </a:solidFill>
              <a:highlight>
                <a:srgbClr val="FFFFFF"/>
              </a:highlight>
            </a:endParaRPr>
          </a:p>
          <a:p>
            <a:pPr indent="0" lvl="0" marL="0" rtl="0" algn="l">
              <a:spcBef>
                <a:spcPts val="1200"/>
              </a:spcBef>
              <a:spcAft>
                <a:spcPts val="0"/>
              </a:spcAft>
              <a:buNone/>
            </a:pPr>
            <a:r>
              <a:rPr lang="uk" sz="1150">
                <a:solidFill>
                  <a:srgbClr val="292B2C"/>
                </a:solidFill>
                <a:highlight>
                  <a:srgbClr val="FFFFFF"/>
                </a:highlight>
              </a:rPr>
              <a:t>Основними вашими помічниками у спільній роботі є терпіння, увага, розуміння та дружба.</a:t>
            </a:r>
            <a:endParaRPr sz="1150">
              <a:solidFill>
                <a:srgbClr val="292B2C"/>
              </a:solidFill>
              <a:highlight>
                <a:srgbClr val="FFFFFF"/>
              </a:highlight>
            </a:endParaRPr>
          </a:p>
          <a:p>
            <a:pPr indent="0" lvl="0" marL="0" rtl="0" algn="l">
              <a:spcBef>
                <a:spcPts val="1200"/>
              </a:spcBef>
              <a:spcAft>
                <a:spcPts val="0"/>
              </a:spcAft>
              <a:buNone/>
            </a:pPr>
            <a:r>
              <a:rPr b="1" i="1" lang="uk" sz="1150">
                <a:solidFill>
                  <a:srgbClr val="292B2C"/>
                </a:solidFill>
                <a:highlight>
                  <a:srgbClr val="FFFFFF"/>
                </a:highlight>
              </a:rPr>
              <a:t>Дружба</a:t>
            </a:r>
            <a:r>
              <a:rPr lang="uk" sz="1150">
                <a:solidFill>
                  <a:srgbClr val="292B2C"/>
                </a:solidFill>
                <a:highlight>
                  <a:srgbClr val="FFFFFF"/>
                </a:highlight>
              </a:rPr>
              <a:t> — це такі взаємовідносини, які будуються на довірі, спільних інтересах і взаємодопомозі. </a:t>
            </a:r>
            <a:endParaRPr sz="1150">
              <a:solidFill>
                <a:srgbClr val="292B2C"/>
              </a:solidFill>
              <a:highlight>
                <a:srgbClr val="FFFFFF"/>
              </a:highlight>
            </a:endParaRPr>
          </a:p>
          <a:p>
            <a:pPr indent="0" lvl="0" marL="0" rtl="0" algn="l">
              <a:spcBef>
                <a:spcPts val="1200"/>
              </a:spcBef>
              <a:spcAft>
                <a:spcPts val="0"/>
              </a:spcAft>
              <a:buNone/>
            </a:pPr>
            <a:r>
              <a:rPr lang="uk" sz="1150">
                <a:solidFill>
                  <a:srgbClr val="292B2C"/>
                </a:solidFill>
                <a:highlight>
                  <a:srgbClr val="FFFFFF"/>
                </a:highlight>
              </a:rPr>
              <a:t>Спільним інтересом для учнівства вашого класу є навчання, яке відбувається разом. </a:t>
            </a:r>
            <a:endParaRPr sz="1150">
              <a:solidFill>
                <a:srgbClr val="292B2C"/>
              </a:solidFill>
              <a:highlight>
                <a:srgbClr val="FFFFFF"/>
              </a:highlight>
            </a:endParaRPr>
          </a:p>
          <a:p>
            <a:pPr indent="0" lvl="0" marL="0" rtl="0" algn="l">
              <a:spcBef>
                <a:spcPts val="1200"/>
              </a:spcBef>
              <a:spcAft>
                <a:spcPts val="1200"/>
              </a:spcAft>
              <a:buNone/>
            </a:pPr>
            <a:r>
              <a:rPr lang="uk" sz="1150">
                <a:solidFill>
                  <a:srgbClr val="292B2C"/>
                </a:solidFill>
                <a:highlight>
                  <a:srgbClr val="FFFFFF"/>
                </a:highlight>
              </a:rPr>
              <a:t>Навчання — це форма діяльності. Кожен/кожна з нас може навчатися індивідуально, тобто сам/сама, може працювати в парі або в групі.</a:t>
            </a:r>
            <a:endParaRPr sz="1150">
              <a:solidFill>
                <a:srgbClr val="292B2C"/>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Форми й цілі навчальної діяльності</a:t>
            </a:r>
            <a:endParaRPr/>
          </a:p>
        </p:txBody>
      </p:sp>
      <p:sp>
        <p:nvSpPr>
          <p:cNvPr id="90" name="Google Shape;90;p17"/>
          <p:cNvSpPr txBox="1"/>
          <p:nvPr>
            <p:ph idx="1" type="body"/>
          </p:nvPr>
        </p:nvSpPr>
        <p:spPr>
          <a:xfrm>
            <a:off x="4644675" y="500925"/>
            <a:ext cx="4166400" cy="445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150">
                <a:solidFill>
                  <a:srgbClr val="292B2C"/>
                </a:solidFill>
                <a:highlight>
                  <a:srgbClr val="FFFFFF"/>
                </a:highlight>
              </a:rPr>
              <a:t>Мета навчання — це бажаний результат, але такий, для досягнення якого потрібно дуже багато часу.</a:t>
            </a:r>
            <a:endParaRPr sz="1150">
              <a:solidFill>
                <a:srgbClr val="292B2C"/>
              </a:solidFill>
              <a:highlight>
                <a:srgbClr val="FFFFFF"/>
              </a:highlight>
            </a:endParaRPr>
          </a:p>
          <a:p>
            <a:pPr indent="0" lvl="0" marL="0" rtl="0" algn="l">
              <a:spcBef>
                <a:spcPts val="1200"/>
              </a:spcBef>
              <a:spcAft>
                <a:spcPts val="0"/>
              </a:spcAft>
              <a:buNone/>
            </a:pPr>
            <a:r>
              <a:rPr lang="uk" sz="1150">
                <a:solidFill>
                  <a:srgbClr val="292B2C"/>
                </a:solidFill>
                <a:highlight>
                  <a:srgbClr val="FFFFFF"/>
                </a:highlight>
              </a:rPr>
              <a:t> Ціль є складовою мети. </a:t>
            </a:r>
            <a:endParaRPr sz="1150">
              <a:solidFill>
                <a:srgbClr val="292B2C"/>
              </a:solidFill>
              <a:highlight>
                <a:srgbClr val="FFFFFF"/>
              </a:highlight>
            </a:endParaRPr>
          </a:p>
          <a:p>
            <a:pPr indent="0" lvl="0" marL="0" rtl="0" algn="l">
              <a:spcBef>
                <a:spcPts val="1200"/>
              </a:spcBef>
              <a:spcAft>
                <a:spcPts val="0"/>
              </a:spcAft>
              <a:buNone/>
            </a:pPr>
            <a:r>
              <a:rPr lang="uk" sz="1150">
                <a:solidFill>
                  <a:srgbClr val="292B2C"/>
                </a:solidFill>
                <a:highlight>
                  <a:srgbClr val="FFFFFF"/>
                </a:highlight>
              </a:rPr>
              <a:t>Ціль передбачає досягнення навчальних результатів поступово, крок за кроком. </a:t>
            </a:r>
            <a:endParaRPr sz="1150">
              <a:solidFill>
                <a:srgbClr val="292B2C"/>
              </a:solidFill>
              <a:highlight>
                <a:srgbClr val="FFFFFF"/>
              </a:highlight>
            </a:endParaRPr>
          </a:p>
          <a:p>
            <a:pPr indent="0" lvl="0" marL="0" rtl="0" algn="l">
              <a:spcBef>
                <a:spcPts val="1200"/>
              </a:spcBef>
              <a:spcAft>
                <a:spcPts val="0"/>
              </a:spcAft>
              <a:buNone/>
            </a:pPr>
            <a:r>
              <a:rPr lang="uk" sz="1150">
                <a:solidFill>
                  <a:srgbClr val="292B2C"/>
                </a:solidFill>
                <a:highlight>
                  <a:srgbClr val="FFFFFF"/>
                </a:highlight>
              </a:rPr>
              <a:t>Для досягнення поставлених цілей людина працює постійно.</a:t>
            </a:r>
            <a:endParaRPr sz="1150">
              <a:solidFill>
                <a:srgbClr val="292B2C"/>
              </a:solidFill>
              <a:highlight>
                <a:srgbClr val="FFFFFF"/>
              </a:highlight>
            </a:endParaRPr>
          </a:p>
          <a:p>
            <a:pPr indent="0" lvl="0" marL="0" rtl="0" algn="l">
              <a:spcBef>
                <a:spcPts val="1200"/>
              </a:spcBef>
              <a:spcAft>
                <a:spcPts val="0"/>
              </a:spcAft>
              <a:buNone/>
            </a:pPr>
            <a:r>
              <a:rPr lang="uk" sz="1150">
                <a:solidFill>
                  <a:srgbClr val="292B2C"/>
                </a:solidFill>
                <a:highlight>
                  <a:srgbClr val="FFFFFF"/>
                </a:highlight>
              </a:rPr>
              <a:t>Ціллю навчання є той результат, на який людина чекає. </a:t>
            </a:r>
            <a:endParaRPr sz="1150">
              <a:solidFill>
                <a:srgbClr val="292B2C"/>
              </a:solidFill>
              <a:highlight>
                <a:srgbClr val="FFFFFF"/>
              </a:highlight>
            </a:endParaRPr>
          </a:p>
          <a:p>
            <a:pPr indent="0" lvl="0" marL="0" rtl="0" algn="l">
              <a:spcBef>
                <a:spcPts val="1200"/>
              </a:spcBef>
              <a:spcAft>
                <a:spcPts val="0"/>
              </a:spcAft>
              <a:buNone/>
            </a:pPr>
            <a:r>
              <a:rPr lang="uk" sz="1150">
                <a:solidFill>
                  <a:srgbClr val="292B2C"/>
                </a:solidFill>
                <a:highlight>
                  <a:srgbClr val="FFFFFF"/>
                </a:highlight>
              </a:rPr>
              <a:t>Роки наполегливої праці забезпечують досягнення мети.</a:t>
            </a:r>
            <a:endParaRPr sz="1150">
              <a:solidFill>
                <a:srgbClr val="292B2C"/>
              </a:solidFill>
              <a:highlight>
                <a:srgbClr val="FFFFFF"/>
              </a:highlight>
            </a:endParaRPr>
          </a:p>
          <a:p>
            <a:pPr indent="0" lvl="0" marL="0" rtl="0" algn="l">
              <a:spcBef>
                <a:spcPts val="1200"/>
              </a:spcBef>
              <a:spcAft>
                <a:spcPts val="0"/>
              </a:spcAft>
              <a:buNone/>
            </a:pPr>
            <a:r>
              <a:rPr lang="uk" sz="1150">
                <a:solidFill>
                  <a:srgbClr val="292B2C"/>
                </a:solidFill>
                <a:highlight>
                  <a:srgbClr val="FFFFFF"/>
                </a:highlight>
              </a:rPr>
              <a:t>Досягненню мети передувало планування.</a:t>
            </a:r>
            <a:endParaRPr sz="1150">
              <a:solidFill>
                <a:srgbClr val="292B2C"/>
              </a:solidFill>
              <a:highlight>
                <a:srgbClr val="FFFFFF"/>
              </a:highlight>
            </a:endParaRPr>
          </a:p>
          <a:p>
            <a:pPr indent="0" lvl="0" marL="0" rtl="0" algn="l">
              <a:spcBef>
                <a:spcPts val="1200"/>
              </a:spcBef>
              <a:spcAft>
                <a:spcPts val="1200"/>
              </a:spcAft>
              <a:buNone/>
            </a:pPr>
            <a:r>
              <a:rPr lang="uk" sz="1150">
                <a:solidFill>
                  <a:srgbClr val="292B2C"/>
                </a:solidFill>
                <a:highlight>
                  <a:srgbClr val="FFFFFF"/>
                </a:highlight>
              </a:rPr>
              <a:t>Спочатку слід визначити мету. Потім крок за кроком ставимо цілі: на рік, на місяць, на тиждень, на день.  І кожного дня оцінювати себе.</a:t>
            </a:r>
            <a:endParaRPr sz="1150">
              <a:solidFill>
                <a:srgbClr val="292B2C"/>
              </a:solidFill>
              <a:highlight>
                <a:srgbClr val="FFFFFF"/>
              </a:highlight>
            </a:endParaRPr>
          </a:p>
        </p:txBody>
      </p:sp>
      <p:pic>
        <p:nvPicPr>
          <p:cNvPr id="91" name="Google Shape;91;p17"/>
          <p:cNvPicPr preferRelativeResize="0"/>
          <p:nvPr/>
        </p:nvPicPr>
        <p:blipFill>
          <a:blip r:embed="rId3">
            <a:alphaModFix/>
          </a:blip>
          <a:stretch>
            <a:fillRect/>
          </a:stretch>
        </p:blipFill>
        <p:spPr>
          <a:xfrm>
            <a:off x="81775" y="2357450"/>
            <a:ext cx="4166400" cy="22946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Розроблення дерева цілей до своєї навчальної діяльності</a:t>
            </a:r>
            <a:endParaRPr/>
          </a:p>
        </p:txBody>
      </p:sp>
      <p:sp>
        <p:nvSpPr>
          <p:cNvPr id="97" name="Google Shape;97;p18"/>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a:t>1.</a:t>
            </a:r>
            <a:r>
              <a:rPr lang="uk" sz="1150">
                <a:solidFill>
                  <a:srgbClr val="292B2C"/>
                </a:solidFill>
                <a:highlight>
                  <a:srgbClr val="FFFFFF"/>
                </a:highlight>
              </a:rPr>
              <a:t>Спочатку визначити основну мету — це стовбур дерева</a:t>
            </a:r>
            <a:endParaRPr sz="1150">
              <a:solidFill>
                <a:srgbClr val="292B2C"/>
              </a:solidFill>
              <a:highlight>
                <a:srgbClr val="FFFFFF"/>
              </a:highlight>
            </a:endParaRPr>
          </a:p>
          <a:p>
            <a:pPr indent="0" lvl="0" marL="0" rtl="0" algn="l">
              <a:spcBef>
                <a:spcPts val="1200"/>
              </a:spcBef>
              <a:spcAft>
                <a:spcPts val="0"/>
              </a:spcAft>
              <a:buNone/>
            </a:pPr>
            <a:r>
              <a:rPr lang="uk" sz="1150">
                <a:solidFill>
                  <a:srgbClr val="292B2C"/>
                </a:solidFill>
                <a:highlight>
                  <a:srgbClr val="FFFFFF"/>
                </a:highlight>
              </a:rPr>
              <a:t>2.Далі підрозділити мету на кроки — більш конкретні цілі.</a:t>
            </a:r>
            <a:endParaRPr sz="1150">
              <a:solidFill>
                <a:srgbClr val="292B2C"/>
              </a:solidFill>
              <a:highlight>
                <a:srgbClr val="FFFFFF"/>
              </a:highlight>
            </a:endParaRPr>
          </a:p>
          <a:p>
            <a:pPr indent="0" lvl="0" marL="0" rtl="0" algn="l">
              <a:spcBef>
                <a:spcPts val="1200"/>
              </a:spcBef>
              <a:spcAft>
                <a:spcPts val="0"/>
              </a:spcAft>
              <a:buNone/>
            </a:pPr>
            <a:r>
              <a:rPr i="1" lang="uk" sz="1150">
                <a:solidFill>
                  <a:srgbClr val="292B2C"/>
                </a:solidFill>
                <a:highlight>
                  <a:srgbClr val="FFFFFF"/>
                </a:highlight>
              </a:rPr>
              <a:t>Як ви гадаєте</a:t>
            </a:r>
            <a:endParaRPr i="1" sz="1150">
              <a:solidFill>
                <a:srgbClr val="292B2C"/>
              </a:solidFill>
              <a:highlight>
                <a:srgbClr val="FFFFFF"/>
              </a:highlight>
            </a:endParaRPr>
          </a:p>
          <a:p>
            <a:pPr indent="0" lvl="0" marL="0" rtl="0" algn="l">
              <a:spcBef>
                <a:spcPts val="1200"/>
              </a:spcBef>
              <a:spcAft>
                <a:spcPts val="0"/>
              </a:spcAft>
              <a:buNone/>
            </a:pPr>
            <a:r>
              <a:rPr i="1" lang="uk" sz="1150">
                <a:solidFill>
                  <a:srgbClr val="292B2C"/>
                </a:solidFill>
                <a:highlight>
                  <a:srgbClr val="FFFFFF"/>
                </a:highlight>
              </a:rPr>
              <a:t>Чого навчаються діти? Яка їхня мета? Які в них цілі? Чи можна планувати, не маючи цілей?</a:t>
            </a:r>
            <a:endParaRPr i="1" sz="1150">
              <a:solidFill>
                <a:srgbClr val="292B2C"/>
              </a:solidFill>
              <a:highlight>
                <a:srgbClr val="FFFFFF"/>
              </a:highlight>
            </a:endParaRPr>
          </a:p>
          <a:p>
            <a:pPr indent="0" lvl="0" marL="0" rtl="0" algn="l">
              <a:spcBef>
                <a:spcPts val="1200"/>
              </a:spcBef>
              <a:spcAft>
                <a:spcPts val="1200"/>
              </a:spcAft>
              <a:buNone/>
            </a:pPr>
            <a:r>
              <a:t/>
            </a:r>
            <a:endParaRPr i="1" sz="1150">
              <a:solidFill>
                <a:srgbClr val="292B2C"/>
              </a:solidFill>
              <a:highlight>
                <a:srgbClr val="FFFFFF"/>
              </a:highlight>
            </a:endParaRPr>
          </a:p>
        </p:txBody>
      </p:sp>
      <p:pic>
        <p:nvPicPr>
          <p:cNvPr id="98" name="Google Shape;98;p18"/>
          <p:cNvPicPr preferRelativeResize="0"/>
          <p:nvPr/>
        </p:nvPicPr>
        <p:blipFill>
          <a:blip r:embed="rId3">
            <a:alphaModFix/>
          </a:blip>
          <a:stretch>
            <a:fillRect/>
          </a:stretch>
        </p:blipFill>
        <p:spPr>
          <a:xfrm>
            <a:off x="388300" y="2465375"/>
            <a:ext cx="3464200" cy="2418825"/>
          </a:xfrm>
          <a:prstGeom prst="rect">
            <a:avLst/>
          </a:prstGeom>
          <a:noFill/>
          <a:ln>
            <a:noFill/>
          </a:ln>
        </p:spPr>
      </p:pic>
      <p:pic>
        <p:nvPicPr>
          <p:cNvPr id="99" name="Google Shape;99;p18"/>
          <p:cNvPicPr preferRelativeResize="0"/>
          <p:nvPr/>
        </p:nvPicPr>
        <p:blipFill>
          <a:blip r:embed="rId4">
            <a:alphaModFix/>
          </a:blip>
          <a:stretch>
            <a:fillRect/>
          </a:stretch>
        </p:blipFill>
        <p:spPr>
          <a:xfrm>
            <a:off x="4741788" y="2264813"/>
            <a:ext cx="3838575" cy="2619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