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3" r:id="rId6"/>
    <p:sldId id="258" r:id="rId7"/>
    <p:sldId id="264" r:id="rId8"/>
    <p:sldId id="265" r:id="rId9"/>
    <p:sldId id="266" r:id="rId10"/>
    <p:sldId id="270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C9E9-4848-4E24-B4F7-10D95331969F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1DDE-9F2F-4B13-BD42-92508C64DB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24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D14CC-4654-46AD-A7B9-983F39E64C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5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80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13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07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89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01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00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7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12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1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54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78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88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3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36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00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ABA1-43D4-4009-808D-6BDC79EC595E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7AFE33-1EAC-4624-B56C-0790E2A0D2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1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hool.xvatit.com/index.php?title=%D0%A4%D0%B0%D0%B9%D0%BB:H104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.xvatit.com/index.php?title=%D0%A4%D0%B0%D0%B9%D0%BB:H10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hool.xvatit.com/index.php?title=%D0%A4%D0%B0%D0%B9%D0%BB:H104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9" y="765176"/>
            <a:ext cx="8785225" cy="2835275"/>
          </a:xfrm>
        </p:spPr>
        <p:txBody>
          <a:bodyPr/>
          <a:lstStyle/>
          <a:p>
            <a:pPr algn="ctr">
              <a:defRPr/>
            </a:pPr>
            <a:r>
              <a:rPr lang="uk-UA" sz="3600" dirty="0"/>
              <a:t>Неметали. Загальна характеристика неметалів. </a:t>
            </a:r>
            <a:r>
              <a:rPr lang="uk-UA" sz="3600" dirty="0"/>
              <a:t>Фізичні властивості. </a:t>
            </a:r>
            <a:r>
              <a:rPr lang="uk-UA" sz="3600" dirty="0" smtClean="0"/>
              <a:t>Явище адсорбції</a:t>
            </a:r>
            <a:r>
              <a:rPr lang="uk-UA" sz="3600" dirty="0"/>
              <a:t/>
            </a:r>
            <a:br>
              <a:rPr lang="uk-UA" sz="3600" dirty="0"/>
            </a:br>
            <a:endParaRPr lang="ru-RU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4292600"/>
            <a:ext cx="6400800" cy="2471738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0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Поширення у природі</a:t>
            </a:r>
            <a:endParaRPr lang="uk-UA" b="1" i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2160589"/>
            <a:ext cx="5872631" cy="4283754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err="1"/>
              <a:t>Неметали</a:t>
            </a:r>
            <a:r>
              <a:rPr lang="ru-RU" sz="3000" dirty="0"/>
              <a:t> </a:t>
            </a:r>
            <a:r>
              <a:rPr lang="ru-RU" sz="3000" dirty="0" err="1"/>
              <a:t>більш</a:t>
            </a:r>
            <a:r>
              <a:rPr lang="ru-RU" sz="3000" dirty="0"/>
              <a:t> </a:t>
            </a:r>
            <a:r>
              <a:rPr lang="ru-RU" sz="3000" dirty="0" err="1" smtClean="0"/>
              <a:t>поширені</a:t>
            </a:r>
            <a:r>
              <a:rPr lang="ru-RU" sz="3000" dirty="0" smtClean="0"/>
              <a:t> в </a:t>
            </a:r>
            <a:r>
              <a:rPr lang="ru-RU" sz="3000" dirty="0" err="1"/>
              <a:t>природі</a:t>
            </a:r>
            <a:r>
              <a:rPr lang="ru-RU" sz="3000" dirty="0"/>
              <a:t>, </a:t>
            </a:r>
            <a:r>
              <a:rPr lang="ru-RU" sz="3000" dirty="0" err="1" smtClean="0"/>
              <a:t>аніж</a:t>
            </a:r>
            <a:r>
              <a:rPr lang="ru-RU" sz="3000" dirty="0" smtClean="0"/>
              <a:t> </a:t>
            </a:r>
            <a:r>
              <a:rPr lang="ru-RU" sz="3000" dirty="0"/>
              <a:t>метали, </a:t>
            </a:r>
            <a:r>
              <a:rPr lang="ru-RU" sz="3000" dirty="0" err="1"/>
              <a:t>проте</a:t>
            </a:r>
            <a:r>
              <a:rPr lang="ru-RU" sz="3000" dirty="0"/>
              <a:t> у </a:t>
            </a:r>
            <a:r>
              <a:rPr lang="ru-RU" sz="3000" dirty="0" err="1"/>
              <a:t>вільному</a:t>
            </a:r>
            <a:r>
              <a:rPr lang="ru-RU" sz="3000" dirty="0"/>
              <a:t> </a:t>
            </a:r>
            <a:r>
              <a:rPr lang="ru-RU" sz="3000" dirty="0" err="1"/>
              <a:t>стані</a:t>
            </a:r>
            <a:r>
              <a:rPr lang="ru-RU" sz="3000" dirty="0"/>
              <a:t> </a:t>
            </a:r>
            <a:r>
              <a:rPr lang="ru-RU" sz="3000" dirty="0" err="1"/>
              <a:t>трапляються</a:t>
            </a:r>
            <a:r>
              <a:rPr lang="ru-RU" sz="3000" dirty="0"/>
              <a:t> не </a:t>
            </a:r>
            <a:r>
              <a:rPr lang="ru-RU" sz="3000" dirty="0" err="1"/>
              <a:t>всі</a:t>
            </a:r>
            <a:r>
              <a:rPr lang="ru-RU" sz="3000" dirty="0" smtClean="0"/>
              <a:t> </a:t>
            </a:r>
          </a:p>
          <a:p>
            <a:r>
              <a:rPr lang="ru-RU" sz="3000" dirty="0"/>
              <a:t>А</a:t>
            </a:r>
            <a:r>
              <a:rPr lang="ru-RU" sz="3000" dirty="0" smtClean="0"/>
              <a:t>зот</a:t>
            </a:r>
            <a:r>
              <a:rPr lang="ru-RU" sz="3000" dirty="0"/>
              <a:t>, </a:t>
            </a:r>
            <a:r>
              <a:rPr lang="ru-RU" sz="3000" dirty="0" err="1"/>
              <a:t>кисень</a:t>
            </a:r>
            <a:r>
              <a:rPr lang="ru-RU" sz="3000" dirty="0"/>
              <a:t>, </a:t>
            </a:r>
            <a:r>
              <a:rPr lang="ru-RU" sz="3000" dirty="0" err="1"/>
              <a:t>інертні</a:t>
            </a:r>
            <a:r>
              <a:rPr lang="ru-RU" sz="3000" dirty="0"/>
              <a:t> гази —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основні</a:t>
            </a:r>
            <a:r>
              <a:rPr lang="ru-RU" sz="3000" dirty="0"/>
              <a:t> </a:t>
            </a:r>
            <a:r>
              <a:rPr lang="ru-RU" sz="3000" dirty="0" err="1"/>
              <a:t>речовини</a:t>
            </a:r>
            <a:r>
              <a:rPr lang="ru-RU" sz="3000" dirty="0"/>
              <a:t> у </a:t>
            </a:r>
            <a:r>
              <a:rPr lang="ru-RU" sz="3000" dirty="0" err="1"/>
              <a:t>складі</a:t>
            </a:r>
            <a:r>
              <a:rPr lang="ru-RU" sz="3000" dirty="0"/>
              <a:t> </a:t>
            </a:r>
            <a:r>
              <a:rPr lang="ru-RU" sz="3000" dirty="0" err="1"/>
              <a:t>повітря</a:t>
            </a:r>
            <a:r>
              <a:rPr lang="ru-RU" sz="3000" dirty="0" smtClean="0"/>
              <a:t> </a:t>
            </a:r>
          </a:p>
          <a:p>
            <a:r>
              <a:rPr lang="ru-RU" sz="3000" dirty="0" err="1"/>
              <a:t>Поклади</a:t>
            </a:r>
            <a:r>
              <a:rPr lang="ru-RU" sz="3000" dirty="0"/>
              <a:t> </a:t>
            </a:r>
            <a:r>
              <a:rPr lang="ru-RU" sz="3000" dirty="0" err="1"/>
              <a:t>самородної</a:t>
            </a:r>
            <a:r>
              <a:rPr lang="ru-RU" sz="3000" dirty="0"/>
              <a:t> </a:t>
            </a:r>
            <a:r>
              <a:rPr lang="ru-RU" sz="3000" dirty="0" err="1" smtClean="0"/>
              <a:t>сірки</a:t>
            </a:r>
            <a:r>
              <a:rPr lang="ru-RU" sz="3000" dirty="0" smtClean="0"/>
              <a:t> є </a:t>
            </a:r>
            <a:r>
              <a:rPr lang="ru-RU" sz="3000" dirty="0"/>
              <a:t>в </a:t>
            </a:r>
            <a:r>
              <a:rPr lang="ru-RU" sz="3000" dirty="0" err="1"/>
              <a:t>Передкарпатті</a:t>
            </a:r>
            <a:r>
              <a:rPr lang="ru-RU" sz="3000" dirty="0"/>
              <a:t> </a:t>
            </a:r>
            <a:endParaRPr lang="ru-RU" sz="3000" dirty="0" smtClean="0"/>
          </a:p>
          <a:p>
            <a:r>
              <a:rPr lang="ru-RU" sz="3000" dirty="0" err="1" smtClean="0"/>
              <a:t>Промисловим</a:t>
            </a:r>
            <a:r>
              <a:rPr lang="ru-RU" sz="3000" dirty="0" smtClean="0"/>
              <a:t> </a:t>
            </a:r>
            <a:r>
              <a:rPr lang="ru-RU" sz="3000" dirty="0" err="1"/>
              <a:t>родовищем</a:t>
            </a:r>
            <a:r>
              <a:rPr lang="ru-RU" sz="3000" dirty="0"/>
              <a:t> </a:t>
            </a:r>
            <a:r>
              <a:rPr lang="ru-RU" sz="3000" dirty="0" err="1"/>
              <a:t>графіту</a:t>
            </a:r>
            <a:r>
              <a:rPr lang="ru-RU" sz="3000" dirty="0"/>
              <a:t> в </a:t>
            </a:r>
            <a:r>
              <a:rPr lang="ru-RU" sz="3000" dirty="0" err="1"/>
              <a:t>Україні</a:t>
            </a:r>
            <a:r>
              <a:rPr lang="ru-RU" sz="3000" dirty="0"/>
              <a:t> є </a:t>
            </a:r>
            <a:r>
              <a:rPr lang="ru-RU" sz="3000" dirty="0" err="1"/>
              <a:t>Завалівське</a:t>
            </a:r>
            <a:r>
              <a:rPr lang="ru-RU" sz="3000" dirty="0"/>
              <a:t> </a:t>
            </a:r>
            <a:r>
              <a:rPr lang="ru-RU" sz="3000" dirty="0" err="1" smtClean="0"/>
              <a:t>родовище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65" y="1814286"/>
            <a:ext cx="5448073" cy="43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5785"/>
            <a:ext cx="8683171" cy="1294903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Адсорбція</a:t>
            </a:r>
            <a:r>
              <a:rPr lang="uk-UA" sz="2800" b="1" i="1" dirty="0"/>
              <a:t> </a:t>
            </a:r>
            <a:r>
              <a:rPr lang="uk-UA" sz="2800" dirty="0">
                <a:solidFill>
                  <a:srgbClr val="0070C0"/>
                </a:solidFill>
              </a:rPr>
              <a:t>(від латин. </a:t>
            </a:r>
            <a:r>
              <a:rPr lang="en-US" sz="2800" i="1" dirty="0">
                <a:solidFill>
                  <a:srgbClr val="0070C0"/>
                </a:solidFill>
              </a:rPr>
              <a:t>ad </a:t>
            </a:r>
            <a:r>
              <a:rPr lang="en-US" sz="2800" dirty="0">
                <a:solidFill>
                  <a:srgbClr val="0070C0"/>
                </a:solidFill>
              </a:rPr>
              <a:t>— </a:t>
            </a:r>
            <a:r>
              <a:rPr lang="uk-UA" sz="2800" dirty="0">
                <a:solidFill>
                  <a:srgbClr val="0070C0"/>
                </a:solidFill>
              </a:rPr>
              <a:t>на й </a:t>
            </a:r>
            <a:r>
              <a:rPr lang="en-US" sz="2800" i="1" dirty="0" err="1">
                <a:solidFill>
                  <a:srgbClr val="0070C0"/>
                </a:solidFill>
              </a:rPr>
              <a:t>sorbeo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— </a:t>
            </a:r>
            <a:r>
              <a:rPr lang="uk-UA" sz="2800" dirty="0">
                <a:solidFill>
                  <a:srgbClr val="0070C0"/>
                </a:solidFill>
              </a:rPr>
              <a:t>поглинаю) — явище </a:t>
            </a:r>
            <a:r>
              <a:rPr lang="uk-UA" sz="2800" dirty="0" smtClean="0">
                <a:solidFill>
                  <a:srgbClr val="0070C0"/>
                </a:solidFill>
              </a:rPr>
              <a:t>поглинання газоподібних </a:t>
            </a:r>
            <a:r>
              <a:rPr lang="uk-UA" sz="2800" dirty="0">
                <a:solidFill>
                  <a:srgbClr val="0070C0"/>
                </a:solidFill>
              </a:rPr>
              <a:t>або розчинених речовин поверхнею твердої речовини.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4" name="videoplayback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1981" y="1935389"/>
            <a:ext cx="6216650" cy="4662488"/>
          </a:xfrm>
        </p:spPr>
      </p:pic>
    </p:spTree>
    <p:extLst>
      <p:ext uri="{BB962C8B-B14F-4D97-AF65-F5344CB8AC3E}">
        <p14:creationId xmlns:p14="http://schemas.microsoft.com/office/powerpoint/2010/main" val="37534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338138"/>
            <a:ext cx="8229600" cy="5699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Адсорбенти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66900" y="1052513"/>
            <a:ext cx="3822700" cy="639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dirty="0" smtClean="0"/>
              <a:t>Деревне вугілля</a:t>
            </a:r>
            <a:endParaRPr lang="ru-RU" dirty="0"/>
          </a:p>
        </p:txBody>
      </p:sp>
      <p:pic>
        <p:nvPicPr>
          <p:cNvPr id="4098" name="Picture 2" descr="F:\хімія_семінар\картинки для семинара\деревне вугілля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r="11635" b="10865"/>
          <a:stretch/>
        </p:blipFill>
        <p:spPr>
          <a:xfrm>
            <a:off x="1774826" y="1773239"/>
            <a:ext cx="2922352" cy="219233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27800" y="1125538"/>
            <a:ext cx="3822700" cy="639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dirty="0" smtClean="0"/>
              <a:t>Силікагель</a:t>
            </a:r>
            <a:endParaRPr lang="ru-RU" dirty="0"/>
          </a:p>
        </p:txBody>
      </p:sp>
      <p:pic>
        <p:nvPicPr>
          <p:cNvPr id="4099" name="Picture 3" descr="F:\хімія_семінар\картинки для семинара\деревне вугілля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4221164"/>
            <a:ext cx="2816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хімія_семінар\картинки для семинара\силікагель2.jpeg"/>
          <p:cNvPicPr>
            <a:picLocks noChangeAspect="1" noChangeArrowheads="1"/>
          </p:cNvPicPr>
          <p:nvPr/>
        </p:nvPicPr>
        <p:blipFill rotWithShape="1">
          <a:blip r:embed="rId5"/>
          <a:srcRect b="10865"/>
          <a:stretch/>
        </p:blipFill>
        <p:spPr bwMode="auto">
          <a:xfrm>
            <a:off x="7535864" y="1773238"/>
            <a:ext cx="302418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F:\хімія_семінар\картинки для семинара\силікагель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8889" y="4221163"/>
            <a:ext cx="28860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72038" y="36449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Тваринне вугілля</a:t>
            </a:r>
          </a:p>
          <a:p>
            <a:r>
              <a:rPr lang="en-US" dirty="0">
                <a:solidFill>
                  <a:schemeClr val="tx2"/>
                </a:solidFill>
              </a:rPr>
              <a:t>       </a:t>
            </a:r>
            <a:r>
              <a:rPr lang="uk-UA" dirty="0">
                <a:solidFill>
                  <a:schemeClr val="tx2"/>
                </a:solidFill>
              </a:rPr>
              <a:t>(кісткове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490" name="Picture 2" descr="D:\Мои документы\хімія_семінар\картинки для семинара\животный угол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1676" y="4437064"/>
            <a:ext cx="2663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4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2532856"/>
            <a:ext cx="6986209" cy="3490573"/>
          </a:xfrm>
        </p:spPr>
        <p:txBody>
          <a:bodyPr>
            <a:noAutofit/>
          </a:bodyPr>
          <a:lstStyle/>
          <a:p>
            <a:r>
              <a:rPr lang="uk-UA" sz="2400" dirty="0"/>
              <a:t>На початку ХХ ст. Микола Дмитрович Зелінський використав адсорбційну здатність вуглецю </a:t>
            </a:r>
            <a:r>
              <a:rPr lang="uk-UA" sz="2400" dirty="0" smtClean="0"/>
              <a:t>у винайденому </a:t>
            </a:r>
            <a:r>
              <a:rPr lang="uk-UA" sz="2400" dirty="0"/>
              <a:t>ним вугільному протигазі для захисту органів дихання, обличчя й очей людини від дії</a:t>
            </a:r>
            <a:br>
              <a:rPr lang="uk-UA" sz="2400" dirty="0"/>
            </a:br>
            <a:r>
              <a:rPr lang="uk-UA" sz="2400" dirty="0"/>
              <a:t>шкідливих речовин, що потрапили в атмосферу.</a:t>
            </a:r>
            <a:br>
              <a:rPr lang="uk-UA" sz="2400" dirty="0"/>
            </a:br>
            <a:r>
              <a:rPr lang="uk-UA" sz="2400" dirty="0"/>
              <a:t>Завдяки цьому винаходу було врятовано життя сотень тисяч солдатів під час Першої світової війни.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80" y="3952421"/>
            <a:ext cx="1781175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80" y="69850"/>
            <a:ext cx="19050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43" y="7144"/>
            <a:ext cx="2111828" cy="23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476672"/>
            <a:ext cx="8064896" cy="1580728"/>
          </a:xfrm>
        </p:spPr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неметалів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ПС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8686" y="1267036"/>
            <a:ext cx="5791200" cy="5114714"/>
          </a:xfrm>
        </p:spPr>
        <p:txBody>
          <a:bodyPr>
            <a:normAutofit lnSpcReduction="10000"/>
          </a:bodyPr>
          <a:lstStyle/>
          <a:p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Неметали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розташовані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основному  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 правому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верхньому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куті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ПС,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умовно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обмеженому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діагоналлю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Бор- Астат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Загалом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відомо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неметалічних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uk-UA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uk-UA" dirty="0"/>
              <a:t> </a:t>
            </a:r>
          </a:p>
        </p:txBody>
      </p:sp>
      <p:pic>
        <p:nvPicPr>
          <p:cNvPr id="24580" name="Picture 4" descr="H10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32" y="1267036"/>
            <a:ext cx="6003062" cy="51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4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25604" name="Picture 4" descr="H1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2098"/>
          <a:stretch>
            <a:fillRect/>
          </a:stretch>
        </p:blipFill>
        <p:spPr bwMode="auto">
          <a:xfrm>
            <a:off x="677334" y="228600"/>
            <a:ext cx="10600266" cy="631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908050"/>
            <a:ext cx="3983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будови</a:t>
            </a: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неметалів</a:t>
            </a:r>
            <a:endParaRPr lang="ru-RU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3573463"/>
            <a:ext cx="8856662" cy="2951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uk-UA" dirty="0"/>
          </a:p>
          <a:p>
            <a:pPr>
              <a:lnSpc>
                <a:spcPct val="80000"/>
              </a:lnSpc>
            </a:pP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Атоми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неметалічних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зовнішньому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енергетичному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як правило,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4 до 8 </a:t>
            </a:r>
            <a:r>
              <a:rPr lang="ru-RU" alt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електронів</a:t>
            </a:r>
            <a:endParaRPr lang="ru-RU" alt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приєднувати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електронів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перетворюватися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на негативно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заряджені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йони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alt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аніони</a:t>
            </a:r>
            <a:r>
              <a:rPr lang="ru-RU" alt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629" name="Picture 4" descr="H10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7" y="493486"/>
            <a:ext cx="5297033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2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Неметалічні властивості в ПС зростають зліва направо та знизу вгору. Чому?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в періоді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зі збільшенням зарядів атомних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зменшується радіус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атома й збільшується кількість електронів на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зовнішньому енергетичному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рівні, а отже, здатність приєднувати електрони зростає.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12114" y="2160589"/>
            <a:ext cx="3947886" cy="3880773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групі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радіус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зменшується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знизу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вверх, тому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приєднувати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теж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посилюється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6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1443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Неметалічні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речовини-неметали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32772" name="Picture 4" descr="st_26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9" b="4102"/>
          <a:stretch>
            <a:fillRect/>
          </a:stretch>
        </p:blipFill>
        <p:spPr bwMode="auto">
          <a:xfrm>
            <a:off x="677334" y="1509486"/>
            <a:ext cx="10011770" cy="51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0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Загальні </a:t>
            </a:r>
            <a:r>
              <a:rPr lang="uk-UA" b="1" i="1" dirty="0">
                <a:solidFill>
                  <a:srgbClr val="C00000"/>
                </a:solidFill>
              </a:rPr>
              <a:t>фізичні властивості </a:t>
            </a:r>
            <a:r>
              <a:rPr lang="uk-UA" b="1" i="1" dirty="0" smtClean="0">
                <a:solidFill>
                  <a:srgbClr val="C00000"/>
                </a:solidFill>
              </a:rPr>
              <a:t>неметалів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>
            <a:normAutofit fontScale="85000" lnSpcReduction="20000"/>
          </a:bodyPr>
          <a:lstStyle/>
          <a:p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нормальних умов неметали — водень Н2, фтор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F2,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хлор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Cl2,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кисень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O2,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озон О3, азот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N2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благородні гази (гелій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неон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аргон </a:t>
            </a:r>
            <a:r>
              <a:rPr lang="en-US" sz="3000" b="0" i="0" dirty="0" err="1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криптон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Kr,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ксенон </a:t>
            </a:r>
            <a:r>
              <a:rPr lang="en-US" sz="3000" b="0" i="0" dirty="0" err="1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радон 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Rn) —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перебувають у </a:t>
            </a:r>
            <a:r>
              <a:rPr lang="uk-UA" sz="3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газоподібному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агрегатному стані, </a:t>
            </a:r>
          </a:p>
          <a:p>
            <a:endParaRPr lang="uk-UA" sz="3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бром В</a:t>
            </a:r>
            <a:r>
              <a:rPr lang="en-US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r2 —</a:t>
            </a:r>
            <a:r>
              <a:rPr lang="uk-UA" sz="3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рідкому, </a:t>
            </a:r>
          </a:p>
          <a:p>
            <a:endParaRPr lang="uk-UA" sz="3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решта неметалів — </a:t>
            </a:r>
            <a:r>
              <a:rPr lang="uk-UA" sz="3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тверді </a:t>
            </a:r>
            <a:r>
              <a:rPr lang="uk-UA" sz="3000" b="0" i="0" dirty="0" smtClean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речовини (</a:t>
            </a:r>
            <a: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вуглець</a:t>
            </a:r>
            <a:r>
              <a:rPr lang="uk-UA" sz="3000" dirty="0">
                <a:latin typeface="Arial" panose="020B0604020202020204" pitchFamily="34" charset="0"/>
                <a:cs typeface="Arial" panose="020B0604020202020204" pitchFamily="34" charset="0"/>
              </a:rPr>
              <a:t>, сірка, фосфор)</a:t>
            </a:r>
            <a: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AutoShape 2" descr="Результат пошуку зображень за запитом агрегатні ст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2725798"/>
            <a:ext cx="3197225" cy="28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260475" y="115888"/>
            <a:ext cx="8950325" cy="1441450"/>
          </a:xfrm>
        </p:spPr>
        <p:txBody>
          <a:bodyPr/>
          <a:lstStyle/>
          <a:p>
            <a:pPr eaLnBrk="1" hangingPunct="1"/>
            <a:r>
              <a:rPr lang="uk-UA" altLang="uk-UA" b="1" i="1" dirty="0" smtClean="0">
                <a:solidFill>
                  <a:srgbClr val="C00000"/>
                </a:solidFill>
              </a:rPr>
              <a:t>Речовини неметали бувають в різних агрегатних станах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723331" y="1557338"/>
            <a:ext cx="9693845" cy="5111750"/>
          </a:xfrm>
        </p:spPr>
        <p:txBody>
          <a:bodyPr/>
          <a:lstStyle/>
          <a:p>
            <a:pPr marL="0" indent="0">
              <a:buNone/>
            </a:pPr>
            <a:endParaRPr lang="uk-UA" altLang="uk-UA" dirty="0" smtClean="0"/>
          </a:p>
        </p:txBody>
      </p:sp>
      <p:pic>
        <p:nvPicPr>
          <p:cNvPr id="29700" name="Picture 2" descr="http://dic.academic.ru/pictures/wiki/files/83/Sulfur-s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1541463"/>
            <a:ext cx="1943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en.citizendium.org/images/c/c2/Iodine-s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1" y="1629239"/>
            <a:ext cx="23764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intspace.net/img/429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33" y="1762124"/>
            <a:ext cx="2028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http://flagma.uz/upload/message/2015/10/23/170398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409904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http://school-collection.iv-edu.ru/dlrstore/f2a9c6bc-b212-4b3d-9ade-e2038f9f8a31/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99" y="4132264"/>
            <a:ext cx="25193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 descr="http://www.pvsm.ru/images/kremnii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076701"/>
            <a:ext cx="2028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930" y="3357564"/>
            <a:ext cx="134778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сірка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2402" y="3311019"/>
            <a:ext cx="16573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йод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53438" y="3514725"/>
            <a:ext cx="13144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бром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8026" y="6148389"/>
            <a:ext cx="1668463" cy="37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кремній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9788" y="6161505"/>
            <a:ext cx="1873250" cy="37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фосфор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0475" y="6068103"/>
            <a:ext cx="1584325" cy="37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хлор</a:t>
            </a:r>
          </a:p>
        </p:txBody>
      </p:sp>
    </p:spTree>
    <p:extLst>
      <p:ext uri="{BB962C8B-B14F-4D97-AF65-F5344CB8AC3E}">
        <p14:creationId xmlns:p14="http://schemas.microsoft.com/office/powerpoint/2010/main" val="34635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106289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Загальні фізичні властивості неметалів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76211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Неметали не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мають металічного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блиску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Неметали мають різний колір: йод — фіолетовий, бром — бурий, хлор —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жовтозелений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сірка — жовтий, графіт — чорно-сірий. Водень, кисень, азот — безбарвні гази.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Їм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невластива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й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теплопровідність,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винятки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Так,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силіцій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напівпровідник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графіт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C 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провідник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струму.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Крихкі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Розчинність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їхньою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характерною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властивістю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газоподібних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неметалів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жодного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би добре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 них добре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органічних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розчинниках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їх плавлення та кипіння мають широкий діапазон. Газоподібні неметали (водень, кисень, азот) киплять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низьких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 (майже –200 °С). Тверда речовина йод при нагріванні сублімується — відразу переходить із твердого стану в газоподібний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Для того щоб розплавити сірку, достатньо температури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полум’я спиртівки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чи сухого пального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тоді як одна з алотропних модифікацій Карбону — алмаз — має температуру плавлення понад 3000 °С.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402</Words>
  <Application>Microsoft Office PowerPoint</Application>
  <PresentationFormat>Широкий екран</PresentationFormat>
  <Paragraphs>56</Paragraphs>
  <Slides>13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Грань</vt:lpstr>
      <vt:lpstr>Неметали. Загальна характеристика неметалів. Фізичні властивості. Явище адсорбції </vt:lpstr>
      <vt:lpstr>Положення неметалів в ПС </vt:lpstr>
      <vt:lpstr>Презентація PowerPoint</vt:lpstr>
      <vt:lpstr> Особливості будови атомів неметалів</vt:lpstr>
      <vt:lpstr>Неметалічні властивості в ПС зростають зліва направо та знизу вгору. Чому?</vt:lpstr>
      <vt:lpstr>Неметалічні елементи утворюють прості речовини-неметали   </vt:lpstr>
      <vt:lpstr>Загальні фізичні властивості неметалів  </vt:lpstr>
      <vt:lpstr>Речовини неметали бувають в різних агрегатних станах</vt:lpstr>
      <vt:lpstr>Загальні фізичні властивості неметалів  </vt:lpstr>
      <vt:lpstr>Поширення у природі</vt:lpstr>
      <vt:lpstr>Адсорбція (від латин. ad — на й sorbeo — поглинаю) — явище поглинання газоподібних або розчинених речовин поверхнею твердої речовини.   </vt:lpstr>
      <vt:lpstr>Адсорбенти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Неметали. Загальна характеристика неметалів. Фізичні властивості. Явище адсорбції</dc:title>
  <dc:creator>user</dc:creator>
  <cp:lastModifiedBy>user</cp:lastModifiedBy>
  <cp:revision>9</cp:revision>
  <dcterms:created xsi:type="dcterms:W3CDTF">2019-11-24T19:42:23Z</dcterms:created>
  <dcterms:modified xsi:type="dcterms:W3CDTF">2019-11-24T21:04:27Z</dcterms:modified>
</cp:coreProperties>
</file>