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handoutMasterIdLst>
    <p:handoutMasterId r:id="rId16"/>
  </p:handout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7" r:id="rId9"/>
    <p:sldId id="264" r:id="rId10"/>
    <p:sldId id="266" r:id="rId11"/>
    <p:sldId id="268" r:id="rId12"/>
    <p:sldId id="269" r:id="rId13"/>
    <p:sldId id="270" r:id="rId14"/>
    <p:sldId id="265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FF33"/>
    <a:srgbClr val="CC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36" autoAdjust="0"/>
    <p:restoredTop sz="94660"/>
  </p:normalViewPr>
  <p:slideViewPr>
    <p:cSldViewPr>
      <p:cViewPr varScale="1">
        <p:scale>
          <a:sx n="84" d="100"/>
          <a:sy n="84" d="100"/>
        </p:scale>
        <p:origin x="360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2" d="100"/>
          <a:sy n="82" d="100"/>
        </p:scale>
        <p:origin x="-2064" y="-102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1149B50-1625-4C43-BEB3-FEC536CBEAE9}" type="datetimeFigureOut">
              <a:rPr lang="en-US" smtClean="0"/>
              <a:pPr/>
              <a:t>11/29/2023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0FCB0E-CCED-4808-8981-9EAF1BCAB67E}" type="slidenum">
              <a:rPr lang="en-US" smtClean="0"/>
              <a:pPr/>
              <a:t>‹№›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Horizontal Scroll 7"/>
          <p:cNvSpPr/>
          <p:nvPr userDrawn="1"/>
        </p:nvSpPr>
        <p:spPr>
          <a:xfrm>
            <a:off x="457200" y="762000"/>
            <a:ext cx="8229600" cy="2590800"/>
          </a:xfrm>
          <a:prstGeom prst="horizontalScroll">
            <a:avLst/>
          </a:prstGeom>
          <a:gradFill>
            <a:gsLst>
              <a:gs pos="0">
                <a:srgbClr val="99FF33">
                  <a:alpha val="26000"/>
                </a:srgbClr>
              </a:gs>
              <a:gs pos="50000">
                <a:schemeClr val="bg1">
                  <a:alpha val="25000"/>
                </a:schemeClr>
              </a:gs>
              <a:gs pos="100000">
                <a:schemeClr val="tx2">
                  <a:lumMod val="60000"/>
                  <a:lumOff val="40000"/>
                  <a:alpha val="31000"/>
                </a:schemeClr>
              </a:gs>
            </a:gsLst>
            <a:lin ang="5400000" scaled="0"/>
          </a:gradFill>
          <a:ln>
            <a:gradFill>
              <a:gsLst>
                <a:gs pos="0">
                  <a:srgbClr val="99FF33"/>
                </a:gs>
                <a:gs pos="50000">
                  <a:schemeClr val="bg1"/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lin ang="5400000" scaled="0"/>
            </a:gradFill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38200" y="1066800"/>
            <a:ext cx="7848600" cy="1981200"/>
          </a:xfrm>
        </p:spPr>
        <p:txBody>
          <a:bodyPr>
            <a:noAutofit/>
          </a:bodyPr>
          <a:lstStyle>
            <a:lvl1pPr>
              <a:defRPr sz="5400">
                <a:latin typeface="Segoe UI" pitchFamily="34" charset="0"/>
              </a:defRPr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33400" y="3581400"/>
            <a:ext cx="6400800" cy="1752600"/>
          </a:xfrm>
        </p:spPr>
        <p:txBody>
          <a:bodyPr>
            <a:normAutofit/>
          </a:bodyPr>
          <a:lstStyle>
            <a:lvl1pPr marL="0" indent="0" algn="ctr">
              <a:buNone/>
              <a:defRPr sz="28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uk-UA"/>
              <a:t>Клацніть, щоб редагувати стиль зразка підзаголовка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A28D-2C6C-406E-9C6A-7FA711C763BE}" type="datetimeFigureOut">
              <a:rPr lang="en-US" smtClean="0"/>
              <a:pPr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E4E0B-2665-4EC9-BA47-B239D34E8286}" type="slidenum">
              <a:rPr lang="en-US" smtClean="0"/>
              <a:pPr/>
              <a:t>‹№›</a:t>
            </a:fld>
            <a:endParaRPr lang="en-US"/>
          </a:p>
        </p:txBody>
      </p:sp>
      <p:sp>
        <p:nvSpPr>
          <p:cNvPr id="10" name="Rectangle 9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gradFill>
              <a:gsLst>
                <a:gs pos="0">
                  <a:srgbClr val="FFFFFF"/>
                </a:gs>
                <a:gs pos="16000">
                  <a:srgbClr val="1F1F1F"/>
                </a:gs>
                <a:gs pos="17999">
                  <a:srgbClr val="FFFFFF"/>
                </a:gs>
                <a:gs pos="42000">
                  <a:srgbClr val="636363"/>
                </a:gs>
                <a:gs pos="53000">
                  <a:srgbClr val="CFCFCF"/>
                </a:gs>
                <a:gs pos="66000">
                  <a:srgbClr val="CFCFCF"/>
                </a:gs>
                <a:gs pos="75999">
                  <a:srgbClr val="1F1F1F"/>
                </a:gs>
                <a:gs pos="78999">
                  <a:srgbClr val="FFFFFF"/>
                </a:gs>
                <a:gs pos="100000">
                  <a:srgbClr val="7F7F7F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і вертикальни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A28D-2C6C-406E-9C6A-7FA711C763BE}" type="datetimeFigureOut">
              <a:rPr lang="en-US" smtClean="0"/>
              <a:pPr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E4E0B-2665-4EC9-BA47-B239D34E8286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ий заголовок і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A28D-2C6C-406E-9C6A-7FA711C763BE}" type="datetimeFigureOut">
              <a:rPr lang="en-US" smtClean="0"/>
              <a:pPr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E4E0B-2665-4EC9-BA47-B239D34E8286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Назва та вмі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381000" y="1600200"/>
            <a:ext cx="8382000" cy="4495800"/>
          </a:xfrm>
          <a:prstGeom prst="rect">
            <a:avLst/>
          </a:prstGeom>
          <a:solidFill>
            <a:schemeClr val="bg1">
              <a:alpha val="56000"/>
            </a:schemeClr>
          </a:solidFill>
          <a:ln>
            <a:noFill/>
          </a:ln>
          <a:effectLst>
            <a:softEdge rad="1270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00200"/>
            <a:ext cx="8382000" cy="4525963"/>
          </a:xfrm>
          <a:ln>
            <a:gradFill>
              <a:gsLst>
                <a:gs pos="0">
                  <a:srgbClr val="99FF33"/>
                </a:gs>
                <a:gs pos="50000">
                  <a:schemeClr val="bg1"/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lin ang="5400000" scaled="0"/>
            </a:gradFill>
          </a:ln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A28D-2C6C-406E-9C6A-7FA711C763BE}" type="datetimeFigureOut">
              <a:rPr lang="en-US" smtClean="0"/>
              <a:pPr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E4E0B-2665-4EC9-BA47-B239D34E8286}" type="slidenum">
              <a:rPr lang="en-US" smtClean="0"/>
              <a:pPr/>
              <a:t>‹№›</a:t>
            </a:fld>
            <a:endParaRPr lang="en-US"/>
          </a:p>
        </p:txBody>
      </p:sp>
      <p:sp>
        <p:nvSpPr>
          <p:cNvPr id="7" name="Round Diagonal Corner Rectangle 6"/>
          <p:cNvSpPr/>
          <p:nvPr userDrawn="1"/>
        </p:nvSpPr>
        <p:spPr>
          <a:xfrm>
            <a:off x="381000" y="228600"/>
            <a:ext cx="8382000" cy="1219200"/>
          </a:xfrm>
          <a:prstGeom prst="round2DiagRect">
            <a:avLst/>
          </a:prstGeom>
          <a:gradFill>
            <a:gsLst>
              <a:gs pos="0">
                <a:srgbClr val="99FF33">
                  <a:alpha val="26000"/>
                </a:srgbClr>
              </a:gs>
              <a:gs pos="50000">
                <a:schemeClr val="bg1">
                  <a:alpha val="25000"/>
                </a:schemeClr>
              </a:gs>
              <a:gs pos="100000">
                <a:schemeClr val="tx2">
                  <a:lumMod val="60000"/>
                  <a:lumOff val="40000"/>
                  <a:alpha val="31000"/>
                </a:schemeClr>
              </a:gs>
            </a:gsLst>
            <a:lin ang="5400000" scaled="0"/>
          </a:gradFill>
          <a:ln>
            <a:gradFill>
              <a:gsLst>
                <a:gs pos="0">
                  <a:srgbClr val="99FF33"/>
                </a:gs>
                <a:gs pos="50000">
                  <a:schemeClr val="bg1"/>
                </a:gs>
                <a:gs pos="100000">
                  <a:schemeClr val="tx2">
                    <a:lumMod val="60000"/>
                    <a:lumOff val="40000"/>
                  </a:schemeClr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2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  <p:bldP spid="3" grpId="0" build="p" animBg="1">
        <p:tmplLst>
          <p:tmpl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1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2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3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4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  <p:tmpl lvl="5">
            <p:tnLst>
              <p:par>
                <p:cTn presetID="10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Effect transition="in" filter="fade">
                      <p:cBhvr>
                        <p:cTn dur="2000"/>
                        <p:tgtEl>
                          <p:spTgt spid="3"/>
                        </p:tgtEl>
                      </p:cBhvr>
                    </p:animEffect>
                  </p:childTnLst>
                </p:cTn>
              </p:par>
            </p:tnLst>
          </p:tmpl>
        </p:tmplLst>
      </p:bldP>
    </p:bld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Назва розділ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A28D-2C6C-406E-9C6A-7FA711C763BE}" type="datetimeFigureOut">
              <a:rPr lang="en-US" smtClean="0"/>
              <a:pPr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E4E0B-2665-4EC9-BA47-B239D34E8286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’єкт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A28D-2C6C-406E-9C6A-7FA711C763BE}" type="datetimeFigureOut">
              <a:rPr lang="en-US" smtClean="0"/>
              <a:pPr/>
              <a:t>11/29/2023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E4E0B-2665-4EC9-BA47-B239D34E8286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Порівнянн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A28D-2C6C-406E-9C6A-7FA711C763BE}" type="datetimeFigureOut">
              <a:rPr lang="en-US" smtClean="0"/>
              <a:pPr/>
              <a:t>11/29/2023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E4E0B-2665-4EC9-BA47-B239D34E8286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A28D-2C6C-406E-9C6A-7FA711C763BE}" type="datetimeFigureOut">
              <a:rPr lang="en-US" smtClean="0"/>
              <a:pPr/>
              <a:t>11/29/2023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E4E0B-2665-4EC9-BA47-B239D34E8286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и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A28D-2C6C-406E-9C6A-7FA711C763BE}" type="datetimeFigureOut">
              <a:rPr lang="en-US" smtClean="0"/>
              <a:pPr/>
              <a:t>11/29/2023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E4E0B-2665-4EC9-BA47-B239D34E8286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Вміст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A28D-2C6C-406E-9C6A-7FA711C763BE}" type="datetimeFigureOut">
              <a:rPr lang="en-US" smtClean="0"/>
              <a:pPr/>
              <a:t>11/29/2023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E4E0B-2665-4EC9-BA47-B239D34E8286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і пі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ame 7"/>
          <p:cNvSpPr/>
          <p:nvPr userDrawn="1"/>
        </p:nvSpPr>
        <p:spPr>
          <a:xfrm>
            <a:off x="228600" y="228600"/>
            <a:ext cx="6705600" cy="5029200"/>
          </a:xfrm>
          <a:prstGeom prst="frame">
            <a:avLst/>
          </a:prstGeom>
          <a:ln>
            <a:gradFill>
              <a:gsLst>
                <a:gs pos="0">
                  <a:srgbClr val="99FF33"/>
                </a:gs>
                <a:gs pos="50000">
                  <a:schemeClr val="bg1"/>
                </a:gs>
                <a:gs pos="100000">
                  <a:schemeClr val="tx2">
                    <a:lumMod val="75000"/>
                  </a:schemeClr>
                </a:gs>
              </a:gsLst>
              <a:lin ang="5400000" scaled="0"/>
            </a:gradFill>
          </a:ln>
          <a:scene3d>
            <a:camera prst="orthographicFront"/>
            <a:lightRig rig="threePt" dir="t"/>
          </a:scene3d>
          <a:sp3d>
            <a:bevelT w="165100" prst="coolSlant"/>
          </a:sp3d>
        </p:spPr>
        <p:style>
          <a:lnRef idx="2">
            <a:schemeClr val="accent1">
              <a:shade val="50000"/>
            </a:schemeClr>
          </a:lnRef>
          <a:fillRef idx="1003">
            <a:schemeClr val="dk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228600"/>
            <a:ext cx="5486400" cy="566738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838199"/>
            <a:ext cx="5486400" cy="3810001"/>
          </a:xfrm>
          <a:gradFill>
            <a:gsLst>
              <a:gs pos="0">
                <a:srgbClr val="99FF33">
                  <a:alpha val="23000"/>
                </a:srgbClr>
              </a:gs>
              <a:gs pos="50000">
                <a:schemeClr val="bg1">
                  <a:alpha val="17000"/>
                </a:schemeClr>
              </a:gs>
              <a:gs pos="100000">
                <a:schemeClr val="tx2">
                  <a:lumMod val="75000"/>
                  <a:alpha val="59000"/>
                </a:schemeClr>
              </a:gs>
            </a:gsLst>
            <a:lin ang="5400000" scaled="0"/>
          </a:gra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uk-UA"/>
              <a:t>Клацніть піктограму, щоб додати зображення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934200" y="381000"/>
            <a:ext cx="2209800" cy="46482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uk-UA"/>
              <a:t>Відредагуйте стиль зразка тексту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04CA28D-2C6C-406E-9C6A-7FA711C763BE}" type="datetimeFigureOut">
              <a:rPr lang="en-US" smtClean="0"/>
              <a:pPr/>
              <a:t>11/29/2023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AE4E0B-2665-4EC9-BA47-B239D34E8286}" type="slidenum">
              <a:rPr lang="en-US" smtClean="0"/>
              <a:pPr/>
              <a:t>‹№›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gi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email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uk-UA"/>
              <a:t>Клацніть, щоб редагувати стиль зразка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uk-UA"/>
              <a:t>Відредагуйте стиль зразка тексту</a:t>
            </a:r>
          </a:p>
          <a:p>
            <a:pPr lvl="1"/>
            <a:r>
              <a:rPr lang="uk-UA"/>
              <a:t>Другий рівень</a:t>
            </a:r>
          </a:p>
          <a:p>
            <a:pPr lvl="2"/>
            <a:r>
              <a:rPr lang="uk-UA"/>
              <a:t>Третій рівень</a:t>
            </a:r>
          </a:p>
          <a:p>
            <a:pPr lvl="3"/>
            <a:r>
              <a:rPr lang="uk-UA"/>
              <a:t>Четвертий рівень</a:t>
            </a:r>
          </a:p>
          <a:p>
            <a:pPr lvl="4"/>
            <a:r>
              <a:rPr lang="uk-UA"/>
              <a:t>П’ятий рівень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04CA28D-2C6C-406E-9C6A-7FA711C763BE}" type="datetimeFigureOut">
              <a:rPr lang="en-US" smtClean="0"/>
              <a:pPr/>
              <a:t>11/29/2023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E4E0B-2665-4EC9-BA47-B239D34E8286}" type="slidenum">
              <a:rPr lang="en-US" smtClean="0"/>
              <a:pPr/>
              <a:t>‹№›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noFill/>
          <a:ln w="76200">
            <a:gradFill>
              <a:gsLst>
                <a:gs pos="0">
                  <a:srgbClr val="FFFFFF"/>
                </a:gs>
                <a:gs pos="16000">
                  <a:srgbClr val="1F1F1F"/>
                </a:gs>
                <a:gs pos="17999">
                  <a:srgbClr val="FFFFFF"/>
                </a:gs>
                <a:gs pos="42000">
                  <a:srgbClr val="636363"/>
                </a:gs>
                <a:gs pos="53000">
                  <a:srgbClr val="CFCFCF"/>
                </a:gs>
                <a:gs pos="66000">
                  <a:srgbClr val="CFCFCF"/>
                </a:gs>
                <a:gs pos="75999">
                  <a:srgbClr val="1F1F1F"/>
                </a:gs>
                <a:gs pos="78999">
                  <a:srgbClr val="FFFFFF"/>
                </a:gs>
                <a:gs pos="100000">
                  <a:srgbClr val="7F7F7F"/>
                </a:gs>
              </a:gsLst>
              <a:lin ang="5400000" scaled="0"/>
            </a:gra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41" descr="B_B"/>
          <p:cNvPicPr>
            <a:picLocks noChangeAspect="1" noChangeArrowheads="1" noCrop="1"/>
          </p:cNvPicPr>
          <p:nvPr userDrawn="1"/>
        </p:nvPicPr>
        <p:blipFill>
          <a:blip r:embed="rId14"/>
          <a:srcRect/>
          <a:stretch>
            <a:fillRect/>
          </a:stretch>
        </p:blipFill>
        <p:spPr bwMode="auto">
          <a:xfrm>
            <a:off x="76200" y="5638800"/>
            <a:ext cx="1524000" cy="1143000"/>
          </a:xfrm>
          <a:prstGeom prst="rect">
            <a:avLst/>
          </a:prstGeom>
          <a:noFill/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4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5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8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9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0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1" dur="8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4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5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6" dur="8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9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0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1" dur="8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34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35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8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27" presetClass="entr" presetSubtype="0" fill="hold" nodeType="clickEffect">
                  <p:stCondLst>
                    <p:cond delay="0"/>
                  </p:stCondLst>
                  <p:iterate type="lt">
                    <p:tmPct val="5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discrete" valueType="clr">
                      <p:cBhvr override="childStyle">
                        <p:cTn dur="80"/>
                        <p:tgtEl>
                          <p:spTgt spid="3"/>
                        </p:tgtEl>
                        <p:attrNameLst>
                          <p:attrName>style.color</p:attrName>
                        </p:attrNameLst>
                      </p:cBhvr>
                      <p:tavLst>
                        <p:tav tm="0">
                          <p:val>
                            <p:clrVal>
                              <a:schemeClr val="accent2"/>
                            </p:clrVal>
                          </p:val>
                        </p:tav>
                        <p:tav tm="50000">
                          <p:val>
                            <p:clrVal>
                              <a:schemeClr val="hlink"/>
                            </p:clrVal>
                          </p:val>
                        </p:tav>
                      </p:tavLst>
                    </p:anim>
                    <p:anim calcmode="discrete" valueType="clr">
                      <p:cBhvr>
                        <p:cTn dur="80"/>
                        <p:tgtEl>
                          <p:spTgt spid="3"/>
                        </p:tgtEl>
                        <p:attrNameLst>
                          <p:attrName>fillcolor</p:attrName>
                        </p:attrNameLst>
                      </p:cBhvr>
                      <p:tavLst>
                        <p:tav tm="0">
                          <p:val>
                            <p:clrVal>
                              <a:schemeClr val="accent2"/>
                            </p:clrVal>
                          </p:val>
                        </p:tav>
                        <p:tav tm="50000">
                          <p:val>
                            <p:clrVal>
                              <a:schemeClr val="hlink"/>
                            </p:clrVal>
                          </p:val>
                        </p:tav>
                      </p:tavLst>
                    </p:anim>
                    <p:set>
                      <p:cBhvr>
                        <p:cTn dur="80"/>
                        <p:tgtEl>
                          <p:spTgt spid="3"/>
                        </p:tgtEl>
                        <p:attrNameLst>
                          <p:attrName>fill.type</p:attrName>
                        </p:attrNameLst>
                      </p:cBhvr>
                      <p:to>
                        <p:strVal val="solid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27" presetClass="entr" presetSubtype="0" fill="hold" nodeType="withEffect">
                  <p:stCondLst>
                    <p:cond delay="0"/>
                  </p:stCondLst>
                  <p:iterate type="lt">
                    <p:tmPct val="5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discrete" valueType="clr">
                      <p:cBhvr override="childStyle">
                        <p:cTn dur="80"/>
                        <p:tgtEl>
                          <p:spTgt spid="3"/>
                        </p:tgtEl>
                        <p:attrNameLst>
                          <p:attrName>style.color</p:attrName>
                        </p:attrNameLst>
                      </p:cBhvr>
                      <p:tavLst>
                        <p:tav tm="0">
                          <p:val>
                            <p:clrVal>
                              <a:schemeClr val="accent2"/>
                            </p:clrVal>
                          </p:val>
                        </p:tav>
                        <p:tav tm="50000">
                          <p:val>
                            <p:clrVal>
                              <a:schemeClr val="hlink"/>
                            </p:clrVal>
                          </p:val>
                        </p:tav>
                      </p:tavLst>
                    </p:anim>
                    <p:anim calcmode="discrete" valueType="clr">
                      <p:cBhvr>
                        <p:cTn dur="80"/>
                        <p:tgtEl>
                          <p:spTgt spid="3"/>
                        </p:tgtEl>
                        <p:attrNameLst>
                          <p:attrName>fillcolor</p:attrName>
                        </p:attrNameLst>
                      </p:cBhvr>
                      <p:tavLst>
                        <p:tav tm="0">
                          <p:val>
                            <p:clrVal>
                              <a:schemeClr val="accent2"/>
                            </p:clrVal>
                          </p:val>
                        </p:tav>
                        <p:tav tm="50000">
                          <p:val>
                            <p:clrVal>
                              <a:schemeClr val="hlink"/>
                            </p:clrVal>
                          </p:val>
                        </p:tav>
                      </p:tavLst>
                    </p:anim>
                    <p:set>
                      <p:cBhvr>
                        <p:cTn dur="80"/>
                        <p:tgtEl>
                          <p:spTgt spid="3"/>
                        </p:tgtEl>
                        <p:attrNameLst>
                          <p:attrName>fill.type</p:attrName>
                        </p:attrNameLst>
                      </p:cBhvr>
                      <p:to>
                        <p:strVal val="solid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27" presetClass="entr" presetSubtype="0" fill="hold" nodeType="withEffect">
                  <p:stCondLst>
                    <p:cond delay="0"/>
                  </p:stCondLst>
                  <p:iterate type="lt">
                    <p:tmPct val="5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discrete" valueType="clr">
                      <p:cBhvr override="childStyle">
                        <p:cTn dur="80"/>
                        <p:tgtEl>
                          <p:spTgt spid="3"/>
                        </p:tgtEl>
                        <p:attrNameLst>
                          <p:attrName>style.color</p:attrName>
                        </p:attrNameLst>
                      </p:cBhvr>
                      <p:tavLst>
                        <p:tav tm="0">
                          <p:val>
                            <p:clrVal>
                              <a:schemeClr val="accent2"/>
                            </p:clrVal>
                          </p:val>
                        </p:tav>
                        <p:tav tm="50000">
                          <p:val>
                            <p:clrVal>
                              <a:schemeClr val="hlink"/>
                            </p:clrVal>
                          </p:val>
                        </p:tav>
                      </p:tavLst>
                    </p:anim>
                    <p:anim calcmode="discrete" valueType="clr">
                      <p:cBhvr>
                        <p:cTn dur="80"/>
                        <p:tgtEl>
                          <p:spTgt spid="3"/>
                        </p:tgtEl>
                        <p:attrNameLst>
                          <p:attrName>fillcolor</p:attrName>
                        </p:attrNameLst>
                      </p:cBhvr>
                      <p:tavLst>
                        <p:tav tm="0">
                          <p:val>
                            <p:clrVal>
                              <a:schemeClr val="accent2"/>
                            </p:clrVal>
                          </p:val>
                        </p:tav>
                        <p:tav tm="50000">
                          <p:val>
                            <p:clrVal>
                              <a:schemeClr val="hlink"/>
                            </p:clrVal>
                          </p:val>
                        </p:tav>
                      </p:tavLst>
                    </p:anim>
                    <p:set>
                      <p:cBhvr>
                        <p:cTn dur="80"/>
                        <p:tgtEl>
                          <p:spTgt spid="3"/>
                        </p:tgtEl>
                        <p:attrNameLst>
                          <p:attrName>fill.type</p:attrName>
                        </p:attrNameLst>
                      </p:cBhvr>
                      <p:to>
                        <p:strVal val="solid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27" presetClass="entr" presetSubtype="0" fill="hold" nodeType="withEffect">
                  <p:stCondLst>
                    <p:cond delay="0"/>
                  </p:stCondLst>
                  <p:iterate type="lt">
                    <p:tmPct val="5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discrete" valueType="clr">
                      <p:cBhvr override="childStyle">
                        <p:cTn dur="80"/>
                        <p:tgtEl>
                          <p:spTgt spid="3"/>
                        </p:tgtEl>
                        <p:attrNameLst>
                          <p:attrName>style.color</p:attrName>
                        </p:attrNameLst>
                      </p:cBhvr>
                      <p:tavLst>
                        <p:tav tm="0">
                          <p:val>
                            <p:clrVal>
                              <a:schemeClr val="accent2"/>
                            </p:clrVal>
                          </p:val>
                        </p:tav>
                        <p:tav tm="50000">
                          <p:val>
                            <p:clrVal>
                              <a:schemeClr val="hlink"/>
                            </p:clrVal>
                          </p:val>
                        </p:tav>
                      </p:tavLst>
                    </p:anim>
                    <p:anim calcmode="discrete" valueType="clr">
                      <p:cBhvr>
                        <p:cTn dur="80"/>
                        <p:tgtEl>
                          <p:spTgt spid="3"/>
                        </p:tgtEl>
                        <p:attrNameLst>
                          <p:attrName>fillcolor</p:attrName>
                        </p:attrNameLst>
                      </p:cBhvr>
                      <p:tavLst>
                        <p:tav tm="0">
                          <p:val>
                            <p:clrVal>
                              <a:schemeClr val="accent2"/>
                            </p:clrVal>
                          </p:val>
                        </p:tav>
                        <p:tav tm="50000">
                          <p:val>
                            <p:clrVal>
                              <a:schemeClr val="hlink"/>
                            </p:clrVal>
                          </p:val>
                        </p:tav>
                      </p:tavLst>
                    </p:anim>
                    <p:set>
                      <p:cBhvr>
                        <p:cTn dur="80"/>
                        <p:tgtEl>
                          <p:spTgt spid="3"/>
                        </p:tgtEl>
                        <p:attrNameLst>
                          <p:attrName>fill.type</p:attrName>
                        </p:attrNameLst>
                      </p:cBhvr>
                      <p:to>
                        <p:strVal val="solid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27" presetClass="entr" presetSubtype="0" fill="hold" nodeType="withEffect">
                  <p:stCondLst>
                    <p:cond delay="0"/>
                  </p:stCondLst>
                  <p:iterate type="lt">
                    <p:tmPct val="50000"/>
                  </p:iterate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  <p:anim calcmode="discrete" valueType="clr">
                      <p:cBhvr override="childStyle">
                        <p:cTn dur="80"/>
                        <p:tgtEl>
                          <p:spTgt spid="3"/>
                        </p:tgtEl>
                        <p:attrNameLst>
                          <p:attrName>style.color</p:attrName>
                        </p:attrNameLst>
                      </p:cBhvr>
                      <p:tavLst>
                        <p:tav tm="0">
                          <p:val>
                            <p:clrVal>
                              <a:schemeClr val="accent2"/>
                            </p:clrVal>
                          </p:val>
                        </p:tav>
                        <p:tav tm="50000">
                          <p:val>
                            <p:clrVal>
                              <a:schemeClr val="hlink"/>
                            </p:clrVal>
                          </p:val>
                        </p:tav>
                      </p:tavLst>
                    </p:anim>
                    <p:anim calcmode="discrete" valueType="clr">
                      <p:cBhvr>
                        <p:cTn dur="80"/>
                        <p:tgtEl>
                          <p:spTgt spid="3"/>
                        </p:tgtEl>
                        <p:attrNameLst>
                          <p:attrName>fillcolor</p:attrName>
                        </p:attrNameLst>
                      </p:cBhvr>
                      <p:tavLst>
                        <p:tav tm="0">
                          <p:val>
                            <p:clrVal>
                              <a:schemeClr val="accent2"/>
                            </p:clrVal>
                          </p:val>
                        </p:tav>
                        <p:tav tm="50000">
                          <p:val>
                            <p:clrVal>
                              <a:schemeClr val="hlink"/>
                            </p:clrVal>
                          </p:val>
                        </p:tav>
                      </p:tavLst>
                    </p:anim>
                    <p:set>
                      <p:cBhvr>
                        <p:cTn dur="80"/>
                        <p:tgtEl>
                          <p:spTgt spid="3"/>
                        </p:tgtEl>
                        <p:attrNameLst>
                          <p:attrName>fill.type</p:attrName>
                        </p:attrNameLst>
                      </p:cBhvr>
                      <p:to>
                        <p:strVal val="solid"/>
                      </p:to>
                    </p:set>
                  </p:childTnLst>
                </p:cTn>
              </p:par>
            </p:tnLst>
          </p:tmpl>
        </p:tmplLst>
      </p:bldP>
    </p:bldLst>
  </p:timing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99FF33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bg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bg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bg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bg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bg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uk.wikipedia.org/wiki/%D0%9F%D0%B5%D1%87%D0%B8%D0%B2%D0%BE" TargetMode="External"/><Relationship Id="rId2" Type="http://schemas.openxmlformats.org/officeDocument/2006/relationships/hyperlink" Target="http://uk.wikipedia.org/wiki/%D0%90%D0%BD%D0%B3%D0%BB%D1%96%D0%B9%D1%81%D1%8C%D0%BA%D0%B0_%D0%BC%D0%BE%D0%B2%D0%B0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uk-UA" sz="2800" b="1" dirty="0"/>
              <a:t>Призначення, можливості, і основні захисні механізми </a:t>
            </a:r>
            <a:r>
              <a:rPr lang="uk-UA" sz="2800" b="1" dirty="0" err="1"/>
              <a:t>міжмережевих</a:t>
            </a:r>
            <a:r>
              <a:rPr lang="uk-UA" sz="2800" b="1" dirty="0"/>
              <a:t> екранів (брандмауерів).</a:t>
            </a:r>
            <a:endParaRPr lang="en-US" sz="2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9632" y="6093296"/>
            <a:ext cx="2454424" cy="495672"/>
          </a:xfrm>
        </p:spPr>
        <p:txBody>
          <a:bodyPr>
            <a:normAutofit lnSpcReduction="10000"/>
          </a:bodyPr>
          <a:lstStyle/>
          <a:p>
            <a:r>
              <a:rPr lang="uk-UA" dirty="0"/>
              <a:t>Молдован Л.Г.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90" y="332656"/>
            <a:ext cx="8229600" cy="1143000"/>
          </a:xfrm>
        </p:spPr>
        <p:txBody>
          <a:bodyPr>
            <a:noAutofit/>
          </a:bodyPr>
          <a:lstStyle/>
          <a:p>
            <a:r>
              <a:rPr lang="uk-UA" sz="2400" dirty="0"/>
              <a:t>Використання антивірусних засобів дозволяє значно знизити втрати інформації в наслідок зараження шкідливими програмами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290" y="2132856"/>
            <a:ext cx="8382000" cy="4525963"/>
          </a:xfrm>
        </p:spPr>
        <p:txBody>
          <a:bodyPr>
            <a:normAutofit/>
          </a:bodyPr>
          <a:lstStyle/>
          <a:p>
            <a:r>
              <a:rPr lang="uk-UA" b="1" i="1" dirty="0">
                <a:solidFill>
                  <a:srgbClr val="99FF33"/>
                </a:solidFill>
              </a:rPr>
              <a:t>Антивірус </a:t>
            </a:r>
            <a:r>
              <a:rPr lang="uk-UA" dirty="0"/>
              <a:t>– програма, що виявляє або виявляє та знищує комп'ютерні віруси. </a:t>
            </a:r>
            <a:r>
              <a:rPr lang="uk-UA" i="1" dirty="0"/>
              <a:t>Мережеві антивіруси</a:t>
            </a:r>
            <a:r>
              <a:rPr lang="uk-UA" dirty="0"/>
              <a:t> - використовують для захисту від вірусів однієї або кількох OS, протоколів та команди комп'ютерних мереж і електронної пошти.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419113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2490" y="332656"/>
            <a:ext cx="8229600" cy="1143000"/>
          </a:xfrm>
        </p:spPr>
        <p:txBody>
          <a:bodyPr>
            <a:noAutofit/>
          </a:bodyPr>
          <a:lstStyle/>
          <a:p>
            <a:r>
              <a:rPr lang="uk-UA" sz="2400" dirty="0"/>
              <a:t>Використання антивірусних засобів дозволяє значно знизити втрати інформації в наслідок зараження шкідливими програмами</a:t>
            </a:r>
            <a:endParaRPr lang="en-US" sz="24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290" y="1979969"/>
            <a:ext cx="8382000" cy="4525963"/>
          </a:xfrm>
        </p:spPr>
        <p:txBody>
          <a:bodyPr>
            <a:normAutofit/>
          </a:bodyPr>
          <a:lstStyle/>
          <a:p>
            <a:r>
              <a:rPr lang="uk-UA" b="1" i="1" dirty="0" err="1">
                <a:solidFill>
                  <a:srgbClr val="99FF33"/>
                </a:solidFill>
              </a:rPr>
              <a:t>SKIPBridge</a:t>
            </a:r>
            <a:r>
              <a:rPr lang="uk-UA" b="1" i="1" dirty="0">
                <a:solidFill>
                  <a:srgbClr val="99FF33"/>
                </a:solidFill>
              </a:rPr>
              <a:t>-система</a:t>
            </a:r>
            <a:r>
              <a:rPr lang="uk-UA" dirty="0"/>
              <a:t>, яка встановлюється на інтерфейсі внутрішня / зовнішня мережа, забезпечує захист (шифрування) трафіка, що направляється з внутрішньої мережі у зовнішню на основі протоколу SKIP, а також фільтрацію і дешифрування трафіка, який поступає із зовнішньої мережі у внутрішню.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88192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5712" y="332656"/>
            <a:ext cx="8229600" cy="1143000"/>
          </a:xfrm>
        </p:spPr>
        <p:txBody>
          <a:bodyPr>
            <a:normAutofit/>
          </a:bodyPr>
          <a:lstStyle/>
          <a:p>
            <a:r>
              <a:rPr lang="uk-UA" b="1" dirty="0"/>
              <a:t>Захист даних в Інтернеті</a:t>
            </a:r>
            <a:r>
              <a:rPr lang="uk-UA" dirty="0"/>
              <a:t>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5712" y="1628800"/>
            <a:ext cx="8382000" cy="4525963"/>
          </a:xfrm>
        </p:spPr>
        <p:txBody>
          <a:bodyPr>
            <a:normAutofit/>
          </a:bodyPr>
          <a:lstStyle/>
          <a:p>
            <a:r>
              <a:rPr lang="uk-UA" dirty="0"/>
              <a:t>Щоб визначити, що сайти захищені, слід звернути увагу на їхню URL-адресу — вона починається з </a:t>
            </a:r>
            <a:r>
              <a:rPr lang="uk-UA" b="1" dirty="0">
                <a:solidFill>
                  <a:srgbClr val="99FF33"/>
                </a:solidFill>
              </a:rPr>
              <a:t>https://. </a:t>
            </a:r>
            <a:r>
              <a:rPr lang="uk-UA" dirty="0"/>
              <a:t>Це, на відміну від протоколу </a:t>
            </a:r>
            <a:r>
              <a:rPr lang="uk-UA" dirty="0" err="1"/>
              <a:t>http</a:t>
            </a:r>
            <a:r>
              <a:rPr lang="uk-UA" dirty="0"/>
              <a:t>, — протокол зашифрованого підключення, що забезпечує більш ефективний захист даних. У деяких браузерах поруч із назвою протоколу відображається значок замка, це означає, що з’єднання захищене й більш безпечне.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7785486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5712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b="1" dirty="0"/>
              <a:t>Захист від </a:t>
            </a:r>
            <a:r>
              <a:rPr lang="uk-UA" b="1"/>
              <a:t>несанкціонованого доступу</a:t>
            </a:r>
            <a:r>
              <a:rPr lang="uk-UA"/>
              <a:t>. </a:t>
            </a:r>
            <a:endParaRPr lang="uk-U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5712" y="1772816"/>
            <a:ext cx="8382000" cy="4525963"/>
          </a:xfrm>
        </p:spPr>
        <p:txBody>
          <a:bodyPr>
            <a:normAutofit lnSpcReduction="10000"/>
          </a:bodyPr>
          <a:lstStyle/>
          <a:p>
            <a:r>
              <a:rPr lang="ru-RU" b="1" dirty="0" err="1">
                <a:solidFill>
                  <a:srgbClr val="99FF33"/>
                </a:solidFill>
              </a:rPr>
              <a:t>Брандмауер</a:t>
            </a:r>
            <a:r>
              <a:rPr lang="ru-RU" dirty="0"/>
              <a:t> — </a:t>
            </a:r>
            <a:r>
              <a:rPr lang="ru-RU" dirty="0" err="1"/>
              <a:t>програма</a:t>
            </a:r>
            <a:r>
              <a:rPr lang="ru-RU" dirty="0"/>
              <a:t> </a:t>
            </a:r>
            <a:r>
              <a:rPr lang="ru-RU" dirty="0" err="1"/>
              <a:t>чи</a:t>
            </a:r>
            <a:r>
              <a:rPr lang="ru-RU" dirty="0"/>
              <a:t> </a:t>
            </a:r>
            <a:r>
              <a:rPr lang="ru-RU" dirty="0" err="1"/>
              <a:t>пристрій</a:t>
            </a:r>
            <a:r>
              <a:rPr lang="ru-RU" dirty="0"/>
              <a:t>, </a:t>
            </a:r>
            <a:r>
              <a:rPr lang="ru-RU" dirty="0" err="1"/>
              <a:t>що</a:t>
            </a:r>
            <a:r>
              <a:rPr lang="ru-RU" dirty="0"/>
              <a:t> </a:t>
            </a:r>
            <a:r>
              <a:rPr lang="ru-RU" dirty="0" err="1"/>
              <a:t>здійснює</a:t>
            </a:r>
            <a:r>
              <a:rPr lang="ru-RU" dirty="0"/>
              <a:t> </a:t>
            </a:r>
            <a:r>
              <a:rPr lang="ru-RU" dirty="0" err="1"/>
              <a:t>захист</a:t>
            </a:r>
            <a:r>
              <a:rPr lang="ru-RU" dirty="0"/>
              <a:t> </a:t>
            </a:r>
            <a:r>
              <a:rPr lang="ru-RU" dirty="0" err="1"/>
              <a:t>комп'ютерних</a:t>
            </a:r>
            <a:r>
              <a:rPr lang="ru-RU" dirty="0"/>
              <a:t> мереж.</a:t>
            </a:r>
          </a:p>
          <a:p>
            <a:r>
              <a:rPr lang="uk-UA" dirty="0"/>
              <a:t>За допомогою брандмауера можна запобігти проникненню на комп'ютер хакерів або зловмисних програм (наприклад, хробаків) через мережу або Інтернет. Крім того, брандмауер запобігатиме надсиланню зловмисних програм із вашого комп'ютера на інші.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328026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sz="3100" i="1" dirty="0">
                <a:latin typeface="Arial Black" panose="020B0A04020102020204" pitchFamily="34" charset="0"/>
              </a:rPr>
              <a:t>Загрози виникають під час роботи в Інтернеті:</a:t>
            </a:r>
            <a:br>
              <a:rPr lang="uk-UA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290" y="2132856"/>
            <a:ext cx="8382000" cy="4525963"/>
          </a:xfrm>
        </p:spPr>
        <p:txBody>
          <a:bodyPr>
            <a:norm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5823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sz="3100" i="1" dirty="0">
                <a:latin typeface="Arial Black" panose="020B0A04020102020204" pitchFamily="34" charset="0"/>
              </a:rPr>
              <a:t>Загрози виникають під час роботи в Інтернеті:</a:t>
            </a:r>
            <a:br>
              <a:rPr lang="uk-UA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uk-UA" b="1" dirty="0">
                <a:solidFill>
                  <a:srgbClr val="99FF33"/>
                </a:solidFill>
              </a:rPr>
              <a:t>Хробаки</a:t>
            </a:r>
            <a:r>
              <a:rPr lang="uk-UA" dirty="0"/>
              <a:t> — програми, що самостійно поширюються мережею, не «інфікуючи» інші файли.</a:t>
            </a:r>
          </a:p>
          <a:p>
            <a:r>
              <a:rPr lang="uk-UA" b="1" dirty="0">
                <a:solidFill>
                  <a:srgbClr val="99FF33"/>
                </a:solidFill>
              </a:rPr>
              <a:t>Трояни </a:t>
            </a:r>
            <a:r>
              <a:rPr lang="uk-UA" dirty="0"/>
              <a:t>— програми, що поширюються під виглядом нешкідливих програм і виконують несанкціоновані дії: викрадають інформацію (паролі, рахунки тощо) і передають злочинцям через Інтернет, самостійно відкривають сайти для здійснення </a:t>
            </a:r>
            <a:r>
              <a:rPr lang="uk-UA" dirty="0" err="1"/>
              <a:t>хакерських</a:t>
            </a:r>
            <a:r>
              <a:rPr lang="uk-UA" dirty="0"/>
              <a:t> атак тощо.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sz="3100" i="1" dirty="0">
                <a:latin typeface="Arial Black" panose="020B0A04020102020204" pitchFamily="34" charset="0"/>
              </a:rPr>
              <a:t>Загрози виникають під час роботи в Інтернеті:</a:t>
            </a:r>
            <a:br>
              <a:rPr lang="uk-UA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/>
            <a:r>
              <a:rPr lang="uk-UA" b="1" dirty="0">
                <a:solidFill>
                  <a:srgbClr val="99FF33"/>
                </a:solidFill>
                <a:latin typeface="+mj-lt"/>
              </a:rPr>
              <a:t>Скрипт-віруси</a:t>
            </a:r>
            <a:r>
              <a:rPr lang="uk-UA" b="1" dirty="0">
                <a:latin typeface="+mj-lt"/>
              </a:rPr>
              <a:t> </a:t>
            </a:r>
            <a:r>
              <a:rPr lang="uk-UA" dirty="0"/>
              <a:t>— програми, що потрапляють у комп’ютер через електронну пошту, маскуючись під вкладені документи.</a:t>
            </a:r>
          </a:p>
          <a:p>
            <a:pPr lvl="0"/>
            <a:r>
              <a:rPr lang="uk-UA" b="1" dirty="0" err="1">
                <a:solidFill>
                  <a:srgbClr val="99FF33"/>
                </a:solidFill>
              </a:rPr>
              <a:t>Дропери</a:t>
            </a:r>
            <a:r>
              <a:rPr lang="uk-UA" dirty="0"/>
              <a:t> — виконувані файли, що самі не є вірусами, але призначені для встановлення шкідливих програм.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62076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sz="3100" i="1" dirty="0">
                <a:latin typeface="Arial Black" panose="020B0A04020102020204" pitchFamily="34" charset="0"/>
              </a:rPr>
              <a:t>Загрози виникають під час роботи в Інтернеті:</a:t>
            </a:r>
            <a:br>
              <a:rPr lang="uk-UA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b="1" dirty="0">
                <a:solidFill>
                  <a:srgbClr val="99FF33"/>
                </a:solidFill>
              </a:rPr>
              <a:t>Боти</a:t>
            </a:r>
            <a:r>
              <a:rPr lang="uk-UA" dirty="0"/>
              <a:t> — програми, що дають можливість зловмиснику таємно керувати вашим комп’ютером.</a:t>
            </a:r>
          </a:p>
          <a:p>
            <a:r>
              <a:rPr lang="uk-UA" b="1" dirty="0">
                <a:solidFill>
                  <a:srgbClr val="99FF33"/>
                </a:solidFill>
              </a:rPr>
              <a:t>Шпигунські й рекламні програми </a:t>
            </a:r>
            <a:r>
              <a:rPr lang="uk-UA" dirty="0"/>
              <a:t>— програми, що зазвичай встановлюються на комп’ютер разом із безкоштовними програмами й збирають конфіденційну інформацію або демонструють нав’язливу рекламу.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048401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54868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sz="3100" i="1" dirty="0">
                <a:latin typeface="Arial Black" panose="020B0A04020102020204" pitchFamily="34" charset="0"/>
              </a:rPr>
              <a:t>Загрози виникають під час роботи в Інтернеті:</a:t>
            </a:r>
            <a:br>
              <a:rPr lang="uk-UA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290" y="2132856"/>
            <a:ext cx="8382000" cy="4525963"/>
          </a:xfrm>
        </p:spPr>
        <p:txBody>
          <a:bodyPr>
            <a:normAutofit/>
          </a:bodyPr>
          <a:lstStyle/>
          <a:p>
            <a:pPr lvl="0"/>
            <a:r>
              <a:rPr lang="uk-UA" b="1" dirty="0" err="1">
                <a:solidFill>
                  <a:srgbClr val="99FF33"/>
                </a:solidFill>
              </a:rPr>
              <a:t>Фішинг</a:t>
            </a:r>
            <a:r>
              <a:rPr lang="uk-UA" b="1" dirty="0">
                <a:solidFill>
                  <a:srgbClr val="99FF33"/>
                </a:solidFill>
              </a:rPr>
              <a:t> </a:t>
            </a:r>
            <a:r>
              <a:rPr lang="uk-UA" dirty="0"/>
              <a:t>– різновид інтернет-шахрайства: виманювання конфіденційної інформації через </a:t>
            </a:r>
            <a:r>
              <a:rPr lang="uk-UA" dirty="0" err="1"/>
              <a:t>підробні</a:t>
            </a:r>
            <a:r>
              <a:rPr lang="uk-UA" dirty="0"/>
              <a:t> сайти, які копіюють сайти відомих банків, інтернет-магазинів тощо, або за допомогою спаму.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418152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6290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dirty="0"/>
              <a:t>Механізми отримання доступу до інформаційних ресурсів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290" y="2132856"/>
            <a:ext cx="8382000" cy="4525963"/>
          </a:xfrm>
        </p:spPr>
        <p:txBody>
          <a:bodyPr>
            <a:normAutofit/>
          </a:bodyPr>
          <a:lstStyle/>
          <a:p>
            <a:pPr lvl="0"/>
            <a:r>
              <a:rPr lang="uk-UA" b="1" dirty="0">
                <a:solidFill>
                  <a:srgbClr val="99FF33"/>
                </a:solidFill>
              </a:rPr>
              <a:t>веб-сторінки</a:t>
            </a:r>
            <a:r>
              <a:rPr lang="uk-UA" dirty="0"/>
              <a:t>, що завантажуються в браузер, можуть містити активні елементи, здатні виконувати </a:t>
            </a:r>
            <a:r>
              <a:rPr lang="uk-UA" i="1" dirty="0"/>
              <a:t>деструктивні дії </a:t>
            </a:r>
            <a:r>
              <a:rPr lang="uk-UA" dirty="0"/>
              <a:t>на локальному комп’ютері;</a:t>
            </a:r>
          </a:p>
          <a:p>
            <a:r>
              <a:rPr lang="uk-UA" b="1" dirty="0">
                <a:solidFill>
                  <a:srgbClr val="99FF33"/>
                </a:solidFill>
              </a:rPr>
              <a:t>за допомогою спеціальних програм</a:t>
            </a:r>
            <a:r>
              <a:rPr lang="uk-UA" dirty="0"/>
              <a:t> можна отримати доступ до дисків і файлів локального комп’ютера тощо.</a:t>
            </a:r>
          </a:p>
          <a:p>
            <a:pPr lvl="0"/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6360497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6290" y="332656"/>
            <a:ext cx="8229600" cy="1143000"/>
          </a:xfrm>
        </p:spPr>
        <p:txBody>
          <a:bodyPr>
            <a:normAutofit/>
          </a:bodyPr>
          <a:lstStyle/>
          <a:p>
            <a:r>
              <a:rPr lang="uk-UA" b="1" dirty="0"/>
              <a:t>Що таке "</a:t>
            </a:r>
            <a:r>
              <a:rPr lang="uk-UA" b="1" dirty="0" err="1"/>
              <a:t>cookie</a:t>
            </a:r>
            <a:r>
              <a:rPr lang="uk-UA" b="1" dirty="0"/>
              <a:t>-файл"?</a:t>
            </a:r>
            <a:endParaRPr lang="uk-UA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290" y="2132856"/>
            <a:ext cx="8382000" cy="45259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uk-UA" dirty="0">
                <a:solidFill>
                  <a:srgbClr val="99FF33"/>
                </a:solidFill>
              </a:rPr>
              <a:t>"</a:t>
            </a:r>
            <a:r>
              <a:rPr lang="uk-UA" dirty="0" err="1">
                <a:solidFill>
                  <a:srgbClr val="99FF33"/>
                </a:solidFill>
              </a:rPr>
              <a:t>Cookie</a:t>
            </a:r>
            <a:r>
              <a:rPr lang="uk-UA" dirty="0">
                <a:solidFill>
                  <a:srgbClr val="99FF33"/>
                </a:solidFill>
              </a:rPr>
              <a:t>-файл" </a:t>
            </a:r>
            <a:r>
              <a:rPr lang="uk-UA" dirty="0"/>
              <a:t>(</a:t>
            </a:r>
            <a:r>
              <a:rPr lang="uk-UA" b="1" dirty="0"/>
              <a:t>HTTP-</a:t>
            </a:r>
            <a:r>
              <a:rPr lang="uk-UA" b="1" dirty="0" err="1"/>
              <a:t>cookie</a:t>
            </a:r>
            <a:r>
              <a:rPr lang="uk-UA" dirty="0"/>
              <a:t>, «</a:t>
            </a:r>
            <a:r>
              <a:rPr lang="uk-UA" b="1" dirty="0" err="1"/>
              <a:t>Ку́кі</a:t>
            </a:r>
            <a:r>
              <a:rPr lang="uk-UA" dirty="0"/>
              <a:t>» або «</a:t>
            </a:r>
            <a:r>
              <a:rPr lang="uk-UA" b="1" dirty="0"/>
              <a:t>реп'яшки</a:t>
            </a:r>
            <a:r>
              <a:rPr lang="uk-UA" dirty="0"/>
              <a:t>» (</a:t>
            </a:r>
            <a:r>
              <a:rPr lang="uk-UA" u="sng" dirty="0" err="1">
                <a:hlinkClick r:id="rId2" tooltip="Англійська мова"/>
              </a:rPr>
              <a:t>англ</a:t>
            </a:r>
            <a:r>
              <a:rPr lang="uk-UA" u="sng" dirty="0">
                <a:hlinkClick r:id="rId2" tooltip="Англійська мова"/>
              </a:rPr>
              <a:t>.</a:t>
            </a:r>
            <a:r>
              <a:rPr lang="uk-UA" dirty="0"/>
              <a:t> </a:t>
            </a:r>
            <a:r>
              <a:rPr lang="uk-UA" i="1" dirty="0" err="1"/>
              <a:t>Cookies</a:t>
            </a:r>
            <a:r>
              <a:rPr lang="uk-UA" dirty="0"/>
              <a:t>- тістечка, </a:t>
            </a:r>
            <a:r>
              <a:rPr lang="uk-UA" u="sng" dirty="0">
                <a:hlinkClick r:id="rId3" tooltip="Печиво"/>
              </a:rPr>
              <a:t>печиво</a:t>
            </a:r>
            <a:r>
              <a:rPr lang="uk-UA" dirty="0"/>
              <a:t>)) - це невеликий файл, який містить ряд символів, що надсилається до вашого комп'ютера при перегляді веб-</a:t>
            </a:r>
            <a:r>
              <a:rPr lang="uk-UA" dirty="0" err="1"/>
              <a:t>сайта</a:t>
            </a:r>
            <a:r>
              <a:rPr lang="uk-UA" dirty="0"/>
              <a:t>. Застосовується для збереження даних, специфічних для даного користувача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2712011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6290" y="332656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sz="2700" b="1" dirty="0"/>
              <a:t>В комп’ютерних системах використовуються такі засоби мережевого захисту інформації</a:t>
            </a:r>
            <a:r>
              <a:rPr lang="uk-UA" b="1" dirty="0"/>
              <a:t>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56290" y="2132856"/>
            <a:ext cx="8382000" cy="4525963"/>
          </a:xfrm>
        </p:spPr>
        <p:txBody>
          <a:bodyPr>
            <a:normAutofit/>
          </a:bodyPr>
          <a:lstStyle/>
          <a:p>
            <a:r>
              <a:rPr lang="uk-UA" b="1" dirty="0">
                <a:solidFill>
                  <a:srgbClr val="99FF33"/>
                </a:solidFill>
              </a:rPr>
              <a:t>Брандмауери </a:t>
            </a:r>
            <a:r>
              <a:rPr lang="uk-UA" dirty="0"/>
              <a:t>(або </a:t>
            </a:r>
            <a:r>
              <a:rPr lang="uk-UA" b="1" i="1" dirty="0" err="1"/>
              <a:t>міжмережеві</a:t>
            </a:r>
            <a:r>
              <a:rPr lang="uk-UA" b="1" i="1" dirty="0"/>
              <a:t> екрани</a:t>
            </a:r>
            <a:r>
              <a:rPr lang="uk-UA" dirty="0"/>
              <a:t> </a:t>
            </a:r>
            <a:r>
              <a:rPr lang="uk-UA" i="1" dirty="0"/>
              <a:t>(</a:t>
            </a:r>
            <a:r>
              <a:rPr lang="uk-UA" i="1" dirty="0" err="1"/>
              <a:t>Firewall</a:t>
            </a:r>
            <a:r>
              <a:rPr lang="uk-UA" i="1" dirty="0"/>
              <a:t>)</a:t>
            </a:r>
            <a:r>
              <a:rPr lang="uk-UA" dirty="0"/>
              <a:t>) — для блокування атак, це окремі пристрої чи спеціальні програми, які створюють бар’єр між комп’ютером і мережею, між внутрішньою локальною мережею організації та Інтернетом.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26825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850" y="199181"/>
            <a:ext cx="8229600" cy="1143000"/>
          </a:xfrm>
        </p:spPr>
        <p:txBody>
          <a:bodyPr>
            <a:normAutofit/>
          </a:bodyPr>
          <a:lstStyle/>
          <a:p>
            <a:r>
              <a:rPr lang="uk-UA" sz="3200" b="1" dirty="0"/>
              <a:t>В комп’ютерних системах використовуються такі засоби мережевого захисту інформації: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650" y="1628800"/>
            <a:ext cx="8382000" cy="4525963"/>
          </a:xfrm>
        </p:spPr>
        <p:txBody>
          <a:bodyPr>
            <a:normAutofit/>
          </a:bodyPr>
          <a:lstStyle/>
          <a:p>
            <a:r>
              <a:rPr lang="uk-UA" dirty="0"/>
              <a:t>Іншим пристроєм ефективного захисту в комп'ютерних мережах є </a:t>
            </a:r>
            <a:r>
              <a:rPr lang="uk-UA" b="1" i="1" dirty="0">
                <a:solidFill>
                  <a:srgbClr val="99FF33"/>
                </a:solidFill>
              </a:rPr>
              <a:t>маршрутизатор</a:t>
            </a:r>
            <a:r>
              <a:rPr lang="uk-UA" dirty="0"/>
              <a:t>. Він здійснює фільтрацію пакетів даних для передачі і, тим самим, з'являється можливість заборонити доступ деяким користувачам до певного "</a:t>
            </a:r>
            <a:r>
              <a:rPr lang="uk-UA" dirty="0" err="1"/>
              <a:t>хосту</a:t>
            </a:r>
            <a:r>
              <a:rPr lang="uk-UA" dirty="0"/>
              <a:t>", програмно здійснювати детальний контроль адрес відправників та одержувачів та </a:t>
            </a:r>
            <a:r>
              <a:rPr lang="uk-UA" dirty="0" err="1"/>
              <a:t>ін</a:t>
            </a:r>
            <a:endParaRPr lang="uk-UA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47408123"/>
      </p:ext>
    </p:extLst>
  </p:cSld>
  <p:clrMapOvr>
    <a:masterClrMapping/>
  </p:clrMapOvr>
</p:sld>
</file>

<file path=ppt/theme/theme1.xml><?xml version="1.0" encoding="utf-8"?>
<a:theme xmlns:a="http://schemas.openxmlformats.org/drawingml/2006/main" name="Anim-15_Vist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Anim-15_Vista</Template>
  <TotalTime>25</TotalTime>
  <Words>582</Words>
  <Application>Microsoft Office PowerPoint</Application>
  <PresentationFormat>Екран (4:3)</PresentationFormat>
  <Paragraphs>32</Paragraphs>
  <Slides>14</Slides>
  <Notes>0</Notes>
  <HiddenSlides>0</HiddenSlides>
  <MMClips>0</MMClips>
  <ScaleCrop>false</ScaleCrop>
  <HeadingPairs>
    <vt:vector size="6" baseType="variant">
      <vt:variant>
        <vt:lpstr>Використані шрифти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слайдів</vt:lpstr>
      </vt:variant>
      <vt:variant>
        <vt:i4>14</vt:i4>
      </vt:variant>
    </vt:vector>
  </HeadingPairs>
  <TitlesOfParts>
    <vt:vector size="19" baseType="lpstr">
      <vt:lpstr>Arial</vt:lpstr>
      <vt:lpstr>Arial Black</vt:lpstr>
      <vt:lpstr>Calibri</vt:lpstr>
      <vt:lpstr>Segoe UI</vt:lpstr>
      <vt:lpstr>Anim-15_Vista</vt:lpstr>
      <vt:lpstr>Призначення, можливості, і основні захисні механізми міжмережевих екранів (брандмауерів).</vt:lpstr>
      <vt:lpstr>Загрози виникають під час роботи в Інтернеті: </vt:lpstr>
      <vt:lpstr>Загрози виникають під час роботи в Інтернеті: </vt:lpstr>
      <vt:lpstr>Загрози виникають під час роботи в Інтернеті: </vt:lpstr>
      <vt:lpstr>Загрози виникають під час роботи в Інтернеті: </vt:lpstr>
      <vt:lpstr>Механізми отримання доступу до інформаційних ресурсів</vt:lpstr>
      <vt:lpstr>Що таке "cookie-файл"?</vt:lpstr>
      <vt:lpstr>В комп’ютерних системах використовуються такі засоби мережевого захисту інформації:</vt:lpstr>
      <vt:lpstr>В комп’ютерних системах використовуються такі засоби мережевого захисту інформації:</vt:lpstr>
      <vt:lpstr>Використання антивірусних засобів дозволяє значно знизити втрати інформації в наслідок зараження шкідливими програмами</vt:lpstr>
      <vt:lpstr>Використання антивірусних засобів дозволяє значно знизити втрати інформації в наслідок зараження шкідливими програмами</vt:lpstr>
      <vt:lpstr>Захист даних в Інтернеті. </vt:lpstr>
      <vt:lpstr>Захист від несанкціонованого доступу. </vt:lpstr>
      <vt:lpstr>Загрози виникають під час роботи в Інтернеті: </vt:lpstr>
    </vt:vector>
  </TitlesOfParts>
  <Company>Lastech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Презентація PowerPoint</dc:title>
  <dc:subject>Анимированный шаблон</dc:subject>
  <dc:creator>Роман</dc:creator>
  <dc:description>http://freeppt.ru/ - презентации по культуре и искусству, шаблоны PowerPoint.</dc:description>
  <cp:lastModifiedBy>Roman Moldovan</cp:lastModifiedBy>
  <cp:revision>4</cp:revision>
  <dcterms:created xsi:type="dcterms:W3CDTF">2023-05-23T08:21:33Z</dcterms:created>
  <dcterms:modified xsi:type="dcterms:W3CDTF">2023-11-29T19:44:35Z</dcterms:modified>
</cp:coreProperties>
</file>