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65" r:id="rId6"/>
    <p:sldId id="266" r:id="rId7"/>
    <p:sldId id="272" r:id="rId8"/>
    <p:sldId id="275" r:id="rId9"/>
    <p:sldId id="267" r:id="rId10"/>
    <p:sldId id="260" r:id="rId11"/>
    <p:sldId id="271" r:id="rId12"/>
    <p:sldId id="268" r:id="rId13"/>
    <p:sldId id="269" r:id="rId14"/>
    <p:sldId id="276" r:id="rId15"/>
    <p:sldId id="277" r:id="rId16"/>
    <p:sldId id="278" r:id="rId17"/>
    <p:sldId id="281" r:id="rId18"/>
    <p:sldId id="279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FF99"/>
    <a:srgbClr val="FFFFCC"/>
    <a:srgbClr val="080808"/>
    <a:srgbClr val="9900CC"/>
    <a:srgbClr val="FF0000"/>
    <a:srgbClr val="FF6600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F6CD-8F82-4116-A909-16171242B8D1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D033-70E7-47D8-9281-D93C5E09D77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90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566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105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313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69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630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542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848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357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554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083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20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61A9-A4C8-4F4D-8838-4A6BD11B52D9}" type="datetimeFigureOut">
              <a:rPr lang="uk-UA" smtClean="0"/>
              <a:t>09.01.2016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AA400-FDE1-4E46-B9A7-111087AA310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34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0758" y="3212976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Інфекційні</a:t>
            </a:r>
            <a:r>
              <a:rPr lang="uk-UA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захворювання дихальної системи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2" y="3933056"/>
            <a:ext cx="1939196" cy="2724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5292"/>
            <a:ext cx="2732638" cy="2763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466">
            <a:off x="520360" y="599991"/>
            <a:ext cx="4200686" cy="25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91" y="26408"/>
            <a:ext cx="269979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Синусит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91" y="680065"/>
            <a:ext cx="3365381" cy="320087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носових пазух.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Гайморит та етмоїдит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закладеність носа,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 з носа (прозорі або зеленоваті гнійні),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затруднене носове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ихання,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 температура тіла,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ломота в тілі,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нюху,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голосу.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491" y="4243108"/>
            <a:ext cx="3900609" cy="258532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Фронтит: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розпираюче відчуття в області перенісся,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біль в лобній області,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густі виділення з носа гнійного характеру,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 температура,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слабкість,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 невеликий кашель.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351103"/>
            <a:ext cx="4572000" cy="147732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Сфеноїдит: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ниючий головний біль в потиличній зоні,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температури,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 зниження зору,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виділень із носа.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2" y="-12178"/>
            <a:ext cx="5597069" cy="52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412" y="0"/>
            <a:ext cx="409278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Тонзиліт (ангіна)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9285"/>
            <a:ext cx="5603590" cy="4062651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піднебінних мигдалин і найближчих до них лімфатичних вузлів.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вірусною, бактеріальною, грибковою,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вірусно-бактеріальною.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збудники: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стрептококи, стафілококи, пневмококи, аденовіруси та віруси герпесу.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Болі в горлі при ковтанні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температури тіла до до 38-40 ̊ 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слабкість, ломота в суглобах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Почервоніння сливової оболонки ротоглотки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Невеликий набряк зева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мигдалин і лімфовузлів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Наліт та гнійники на мигдалинах, піднебінні, язиці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11" y="404664"/>
            <a:ext cx="2996246" cy="20162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0" y="4708981"/>
            <a:ext cx="2276073" cy="17449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1181" y="6488668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Вірусна ангіна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7734" y="2590610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Гнійна ангіна</a:t>
            </a:r>
            <a:endParaRPr lang="uk-UA" b="1" dirty="0">
              <a:latin typeface="Segoe Print" panose="020006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99" y="3949142"/>
            <a:ext cx="2774330" cy="2724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3906" y="355925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Герпесна ангіна</a:t>
            </a:r>
            <a:endParaRPr lang="uk-UA" b="1" dirty="0">
              <a:latin typeface="Segoe Print" panose="020006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10" y="4701370"/>
            <a:ext cx="2540000" cy="1752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28731" y="651816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Дифтерія</a:t>
            </a:r>
            <a:endParaRPr lang="uk-UA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130" y="44245"/>
            <a:ext cx="277511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Фарингіт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63" y="764704"/>
            <a:ext cx="6291700" cy="3754874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слизової оболонки глотки.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Збудники: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стафілококи, стрептококи, віруси грипу, парагрипу, аденовіруси, грибки роду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Іноді фарингіт розвивається внаслідок поширення інфекції з якого-небудь прилеглого до глотки вогнища запалення. Так розвивається вторинний фарингіт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 синуситі, риніті, карієсі зубів.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 проявленням багатьох ГРВІ, в особливості грипу, парагрипу, скарлатини, кору.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 у горлі при ковтанні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Сухий надривний кашель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Почервоніння слизової глотки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Затруднення дихання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2600"/>
            <a:ext cx="2988332" cy="1992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0" y="4623186"/>
            <a:ext cx="2490141" cy="1867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2040287" cy="1723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21" y="3571396"/>
            <a:ext cx="2832375" cy="28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59" y="8570"/>
            <a:ext cx="270298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арингіт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3324" y="244545"/>
            <a:ext cx="4404945" cy="4278094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слизової оболонки гортані, інколи надгортанника, голосових зв’язок.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слабкість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 температура тіла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Осиплість, хрипота, можлива повна втрата голосу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Надривний «лаючий» кашель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Затруднене дихання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Небезпека: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різке порушення дихання за рахунок набряку і звуження гортані, а також спазм м'язів гортані.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проявленням різних ГРВІ (грип, парагрип, коклюш, скарлатина, кір, дифтерія).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78504"/>
            <a:ext cx="3215446" cy="2047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5" y="4647698"/>
            <a:ext cx="2736806" cy="2052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" y="908721"/>
            <a:ext cx="4488160" cy="37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6637"/>
            <a:ext cx="244810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Бронхіт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590" y="815728"/>
            <a:ext cx="5339015" cy="320087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слизової оболонки бронхів.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бронхіт.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Сухий або вологий кашель з відходженням мокротиння слизового чи гнійного характеру.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температури тіла до 38-39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̊ 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слабкість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Швидка втомлюваність, зниження працездатності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Хрипи в бронхах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Болі в грудній клітці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Затруднення дихання, задишка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19" y="179373"/>
            <a:ext cx="2745571" cy="2745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2156"/>
            <a:ext cx="3960605" cy="35358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5" y="4221088"/>
            <a:ext cx="41147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23" y="104933"/>
            <a:ext cx="313739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Пневмонія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06" y="3112517"/>
            <a:ext cx="4990674" cy="3759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90185"/>
            <a:ext cx="4777699" cy="2923877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легеневої тканини.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збудники: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бактерії (пневмококи, стрептококи, стафілококи).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температури тіла до 38-40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̊ 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слабкість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апетиту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Озноб, підвищена пітливість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 кашель з виділенням мокротиння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Неприємні відчуття та болі в грудній клітці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2" y="4149080"/>
            <a:ext cx="2400267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0" y="908720"/>
            <a:ext cx="2534675" cy="29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2" y="106627"/>
            <a:ext cx="350929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Туберкульоз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08" y="1069152"/>
            <a:ext cx="3108981" cy="147732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легень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спричинене різноманітними штамами мікобактерій, частіше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(паличка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Коха).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4156772"/>
            <a:ext cx="4508387" cy="2714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99758"/>
            <a:ext cx="3518217" cy="2075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2188" y="3640945"/>
            <a:ext cx="248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Segoe Print" panose="02000600000000000000" pitchFamily="2" charset="0"/>
              </a:rPr>
              <a:t>Етапи розвитку</a:t>
            </a:r>
            <a:endParaRPr lang="uk-UA" sz="2000" b="1" dirty="0">
              <a:latin typeface="Segoe Print" panose="020006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06" y="0"/>
            <a:ext cx="5535505" cy="40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334" y="526791"/>
            <a:ext cx="6336704" cy="233910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Специфічна профілактика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вакцинацію при ряді інфекційних захворювань (коклюш, дифтерія, епідемічний паротит, кір). В якості антигенного матеріалу використовують: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живі, але ослаблені штами мікроорганізмів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убиті (інактивовані) мікроорганізми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очищений матеріал (білки мікроорганізмів)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 вакцини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763" y="5877272"/>
            <a:ext cx="8803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сновою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 захворювань дихальної системи 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та дорослих є загальне підвищення імунітету.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245">
            <a:off x="6751136" y="617333"/>
            <a:ext cx="2108399" cy="1919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1" y="1971535"/>
            <a:ext cx="2744314" cy="15464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5733" y="-14748"/>
            <a:ext cx="848020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Профілактика інфекційних захворювань</a:t>
            </a:r>
            <a:endParaRPr lang="ru-RU" sz="2800" b="1" spc="50" dirty="0">
              <a:ln w="11430"/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615" y="3005668"/>
            <a:ext cx="3748313" cy="286232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Неспецифічна профілактика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приймання профілактичних лікарських препаратів в сезон захворювань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 - зима - весна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профілактика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використання природних речовин для укріплення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та покращення імуннітету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(відвари трав, мед, часник, цибуля,цитрусові, ягоди, ефірні масла тощо).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95358"/>
            <a:ext cx="2698664" cy="1681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339">
            <a:off x="7452318" y="3538142"/>
            <a:ext cx="1405120" cy="2167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81" y="3287080"/>
            <a:ext cx="1741735" cy="11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42" y="897625"/>
            <a:ext cx="1977955" cy="197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8973"/>
            <a:ext cx="1763688" cy="1591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75" y="890795"/>
            <a:ext cx="4932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Segoe Print" panose="02000600000000000000" pitchFamily="2" charset="0"/>
              </a:rPr>
              <a:t>Носити ватно-марлеву пов'язку (маску) в період епідемій і сезонних всплесків ГРЗ.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172" y="2977250"/>
            <a:ext cx="485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Segoe Print" panose="02000600000000000000" pitchFamily="2" charset="0"/>
              </a:rPr>
              <a:t>Дотримуватись особистої гігієни, регулярно мити руки з милом.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959" y="6472865"/>
            <a:ext cx="755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Segoe Print" panose="02000600000000000000" pitchFamily="2" charset="0"/>
              </a:rPr>
              <a:t>Загартовувати організм, вести активний спосіб життя.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048" y="4295500"/>
            <a:ext cx="542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Segoe Print" panose="02000600000000000000" pitchFamily="2" charset="0"/>
              </a:rPr>
              <a:t>Не торкатися руками очей, носа, рота.</a:t>
            </a:r>
            <a:endParaRPr lang="uk-UA" b="1" dirty="0"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565">
            <a:off x="7054991" y="1220601"/>
            <a:ext cx="1900010" cy="1288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794">
            <a:off x="6762320" y="4869546"/>
            <a:ext cx="2237880" cy="1500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1137" y="3649169"/>
            <a:ext cx="440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Segoe Print" panose="02000600000000000000" pitchFamily="2" charset="0"/>
              </a:rPr>
              <a:t>Провітрювати житлові і робочі приміщення кожні 2-4 години.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7959" y="-1"/>
            <a:ext cx="729558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Пам</a:t>
            </a:r>
            <a:r>
              <a:rPr lang="en-US" sz="28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ятка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(Як уберегти себе в</a:t>
            </a:r>
            <a:r>
              <a:rPr lang="uk-UA" sz="20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ід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ГРЗ та не заразити інших</a:t>
            </a:r>
            <a:r>
              <a:rPr lang="uk-UA" sz="20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)</a:t>
            </a:r>
            <a:endParaRPr lang="ru-RU" sz="2000" b="1" spc="50" dirty="0">
              <a:ln w="11430"/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188" y="3649169"/>
            <a:ext cx="375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Segoe Print" panose="02000600000000000000" pitchFamily="2" charset="0"/>
              </a:rPr>
              <a:t>Уникати переохолоджень, вдягатися по сезону.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549535"/>
            <a:ext cx="397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Segoe Print" panose="02000600000000000000" pitchFamily="2" charset="0"/>
              </a:rPr>
              <a:t>Харчуватися корисною здоровою їжею, багатою на вітаміни. 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3552" y="1928986"/>
            <a:ext cx="374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Segoe Print" panose="02000600000000000000" pitchFamily="2" charset="0"/>
              </a:rPr>
              <a:t>Закривати ніс і рот рукою чи серветкою, коли чихаєш або кашляєш.</a:t>
            </a:r>
            <a:endParaRPr lang="uk-UA" b="1" dirty="0">
              <a:latin typeface="Segoe Print" panose="020006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0" y="4663788"/>
            <a:ext cx="2313362" cy="17642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96" y="2582436"/>
            <a:ext cx="1524000" cy="952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0" y="4268818"/>
            <a:ext cx="2019680" cy="12771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75805" cy="8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280770"/>
            <a:ext cx="5698158" cy="440120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відкрита система організму, яка забезпечує: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газообмін між кров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і повітрям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в організм кисню, вико­ристання його в окислювально-відновних процесах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ви­далення з організму вуглекислого газу та деяких інших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сполук, що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кінцевими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продуктами обміну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гомеостазу в трахеобронхіальних шляхах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повітря, яке вдихається, від чужорідних часток і мікроорганізмів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 (розігрівання) повітря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пахучих речовин в атмосферному середовищі.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930536">
            <a:off x="22931" y="1093775"/>
            <a:ext cx="4946225" cy="13234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ash"/>
            <a:round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>
                  <a:noFill/>
                </a:ln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Дихальна система– це</a:t>
            </a:r>
            <a:endParaRPr lang="ru-RU" sz="4000" b="1" cap="none" spc="50" dirty="0">
              <a:ln w="11430">
                <a:noFill/>
              </a:ln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" y="3706190"/>
            <a:ext cx="2975785" cy="2975785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35" y="167659"/>
            <a:ext cx="2449012" cy="19561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1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1" y="0"/>
            <a:ext cx="7654748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07734" y="6179647"/>
            <a:ext cx="7380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Будова дихальної системи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7909" y="3556804"/>
            <a:ext cx="5053175" cy="2862322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Інфекції дихальних шляхів </a:t>
            </a:r>
            <a:r>
              <a:rPr lang="uk-UA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– це гострі інфекційні захворювання відділів дихальної системи, що виникають в результаті попадання в організм інфекційних агентів переважно за допомогою аерогенного (повітряного) механізму зараження та супроводжуються запальними явищами та характерними клінічними симптомами.</a:t>
            </a:r>
            <a:endParaRPr lang="uk-UA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96" y="291462"/>
            <a:ext cx="4392488" cy="276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0" y="4005064"/>
            <a:ext cx="3269776" cy="2452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08">
            <a:off x="730678" y="475184"/>
            <a:ext cx="3028768" cy="30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3" y="29497"/>
            <a:ext cx="594906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Причини розвитку інфекцій</a:t>
            </a:r>
            <a:endParaRPr lang="ru-RU" sz="2800" b="1" spc="50" dirty="0">
              <a:ln w="11430"/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6306"/>
            <a:ext cx="3560590" cy="618630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Bookman Old Style" panose="02050604050505020204" pitchFamily="18" charset="0"/>
              </a:rPr>
              <a:t>Збудники захворювань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u="sng" dirty="0" smtClean="0">
                <a:latin typeface="Bookman Old Style" panose="02050604050505020204" pitchFamily="18" charset="0"/>
              </a:rPr>
              <a:t>Бактерії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Пневмококи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Стрептококи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Стафілококи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Мікоплазми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Коклюшна паличка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</a:t>
            </a:r>
            <a:r>
              <a:rPr lang="uk-UA" dirty="0">
                <a:latin typeface="Bookman Old Style" panose="02050604050505020204" pitchFamily="18" charset="0"/>
              </a:rPr>
              <a:t>М</a:t>
            </a:r>
            <a:r>
              <a:rPr lang="uk-UA" dirty="0" smtClean="0">
                <a:latin typeface="Bookman Old Style" panose="02050604050505020204" pitchFamily="18" charset="0"/>
              </a:rPr>
              <a:t>енінгококи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Мікобактерії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Збудники дифтерії та інші.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u="sng" dirty="0" smtClean="0">
                <a:latin typeface="Bookman Old Style" panose="02050604050505020204" pitchFamily="18" charset="0"/>
              </a:rPr>
              <a:t>Віруси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Грип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Парагрип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Аденовіруси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Ентеровіруси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Ротавіруси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Герпетичні віруси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Вірус корі, дифтерії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u="sng" dirty="0" smtClean="0">
                <a:latin typeface="Bookman Old Style" panose="02050604050505020204" pitchFamily="18" charset="0"/>
              </a:rPr>
              <a:t>Грибки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</a:t>
            </a:r>
            <a:r>
              <a:rPr lang="en-US" dirty="0" smtClean="0">
                <a:latin typeface="Bookman Old Style" panose="02050604050505020204" pitchFamily="18" charset="0"/>
              </a:rPr>
              <a:t>Candida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- </a:t>
            </a:r>
            <a:r>
              <a:rPr lang="uk-UA" dirty="0" smtClean="0">
                <a:latin typeface="Bookman Old Style" panose="02050604050505020204" pitchFamily="18" charset="0"/>
              </a:rPr>
              <a:t>Аспергіли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Актиноміцети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26" y="1092460"/>
            <a:ext cx="2632856" cy="1780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09" y="3591912"/>
            <a:ext cx="2502314" cy="14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8" y="5337559"/>
            <a:ext cx="2062632" cy="1403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6065" y="723128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Пневмокок</a:t>
            </a:r>
            <a:endParaRPr lang="uk-UA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4966" y="325950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Грип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1756" y="6481521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Грибок роду </a:t>
            </a:r>
            <a:r>
              <a:rPr lang="en-US" b="1" dirty="0">
                <a:latin typeface="Segoe Print" panose="02000600000000000000" pitchFamily="2" charset="0"/>
              </a:rPr>
              <a:t>C</a:t>
            </a:r>
            <a:r>
              <a:rPr lang="en-US" b="1" dirty="0" smtClean="0">
                <a:latin typeface="Segoe Print" panose="02000600000000000000" pitchFamily="2" charset="0"/>
              </a:rPr>
              <a:t>andida</a:t>
            </a:r>
            <a:endParaRPr lang="uk-UA" b="1" dirty="0">
              <a:latin typeface="Segoe Print" panose="020006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58" y="2350594"/>
            <a:ext cx="1998363" cy="15954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2146" y="307484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Коклюш</a:t>
            </a:r>
            <a:endParaRPr lang="uk-UA" b="1" dirty="0">
              <a:latin typeface="Segoe Print" panose="020006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3" y="4084465"/>
            <a:ext cx="1969176" cy="19929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9687" y="515289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Ротавірус</a:t>
            </a:r>
            <a:endParaRPr lang="uk-UA" b="1" dirty="0">
              <a:latin typeface="Segoe Print" panose="020006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021">
            <a:off x="6424086" y="138967"/>
            <a:ext cx="2551651" cy="17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55596"/>
            <a:ext cx="5410186" cy="212365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</a:rPr>
              <a:t>Механізми зараження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u="sng" dirty="0" smtClean="0">
                <a:latin typeface="Bookman Old Style" panose="02050604050505020204" pitchFamily="18" charset="0"/>
              </a:rPr>
              <a:t>Повітряно-крапельний</a:t>
            </a:r>
            <a:r>
              <a:rPr lang="uk-UA" dirty="0" smtClean="0">
                <a:latin typeface="Bookman Old Style" panose="02050604050505020204" pitchFamily="18" charset="0"/>
              </a:rPr>
              <a:t> – при контакті з хворим за допомогою вдихання частинок аерозолю при чиханні чи кашлі.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u="sng" dirty="0" smtClean="0">
                <a:latin typeface="Bookman Old Style" panose="02050604050505020204" pitchFamily="18" charset="0"/>
              </a:rPr>
              <a:t>Повітряно-пиловий</a:t>
            </a:r>
            <a:r>
              <a:rPr lang="uk-UA" dirty="0" smtClean="0">
                <a:latin typeface="Bookman Old Style" panose="02050604050505020204" pitchFamily="18" charset="0"/>
              </a:rPr>
              <a:t> – при вдиханні пилових частинок, які містять в собі інфекційний збудник.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92">
            <a:off x="6205766" y="139232"/>
            <a:ext cx="2479109" cy="1654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26350"/>
            <a:ext cx="9144000" cy="13234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інфекції (дифтерія, скарлатина, епідемічний паротит, ангіна, туберкульоз) в силу стійкості збудників у зовнішньому середовищі можуть передаватися через предмети повсякденного використання, на які потрапляють виділення хворого при кашлі або чиханні (меблі, посуд, іграшки тощо, а також частини тіла).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69632"/>
            <a:ext cx="3661314" cy="2242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79" y="3862888"/>
            <a:ext cx="2653254" cy="1565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8" y="2632271"/>
            <a:ext cx="3953822" cy="280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0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31322" y="260648"/>
            <a:ext cx="8038301" cy="63679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Інфекційні захворювання дихальної системи</a:t>
            </a:r>
            <a:endParaRPr lang="uk-UA" sz="2400" b="1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287" y="1559437"/>
            <a:ext cx="2470719" cy="7086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Верхніх дихальних шляхів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40237" y="1559437"/>
            <a:ext cx="2498369" cy="7086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Нижніх дихальних шляхів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9163" y="1770691"/>
            <a:ext cx="1800200" cy="55963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93034" y="4564534"/>
            <a:ext cx="4563288" cy="5206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ГРЗ (Гострі респіраторні захворовання)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3523" y="6293095"/>
            <a:ext cx="3144677" cy="43204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ГРВІ (ГР вірусні інфекції)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7502" y="5417832"/>
            <a:ext cx="1787592" cy="66352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Бактеріальні ГРЗ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54564" y="5433108"/>
            <a:ext cx="2021621" cy="64847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Мікоплазмові ГРЗ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937" y="3356343"/>
            <a:ext cx="2736305" cy="286232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Риніт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Синусит</a:t>
            </a:r>
          </a:p>
          <a:p>
            <a:r>
              <a:rPr lang="uk-UA" sz="2000" dirty="0" smtClean="0">
                <a:latin typeface="Bookman Old Style" panose="02050604050505020204" pitchFamily="18" charset="0"/>
              </a:rPr>
              <a:t>- Гайморит</a:t>
            </a:r>
          </a:p>
          <a:p>
            <a:r>
              <a:rPr lang="uk-UA" sz="2000" dirty="0" smtClean="0">
                <a:latin typeface="Bookman Old Style" panose="02050604050505020204" pitchFamily="18" charset="0"/>
              </a:rPr>
              <a:t>-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smtClean="0">
                <a:latin typeface="Bookman Old Style" panose="02050604050505020204" pitchFamily="18" charset="0"/>
              </a:rPr>
              <a:t>Фронтит</a:t>
            </a:r>
          </a:p>
          <a:p>
            <a:r>
              <a:rPr lang="uk-UA" sz="2000" dirty="0" smtClean="0">
                <a:latin typeface="Bookman Old Style" panose="02050604050505020204" pitchFamily="18" charset="0"/>
              </a:rPr>
              <a:t>- Етмоїдит</a:t>
            </a:r>
          </a:p>
          <a:p>
            <a:r>
              <a:rPr lang="uk-UA" sz="2000" dirty="0" smtClean="0">
                <a:latin typeface="Bookman Old Style" panose="02050604050505020204" pitchFamily="18" charset="0"/>
              </a:rPr>
              <a:t>- Сфеноїдит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Тонзиліт(ангіна)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Фарингіт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Ларингіт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2749" y="2981997"/>
            <a:ext cx="2095445" cy="101566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Пневмонія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Альвеоліт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Туберкульоз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887" y="3070130"/>
            <a:ext cx="2985113" cy="101566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Трахеїт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Бронхіт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ookman Old Style" panose="02050604050505020204" pitchFamily="18" charset="0"/>
              </a:rPr>
              <a:t>Бронхіальна астма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417205" y="2486505"/>
            <a:ext cx="160885" cy="73173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695332" y="2486505"/>
            <a:ext cx="147861" cy="35473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581361" y="2463000"/>
            <a:ext cx="174180" cy="50145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750472" y="1019639"/>
            <a:ext cx="0" cy="642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27048" y="966255"/>
            <a:ext cx="731854" cy="7491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31137" y="964235"/>
            <a:ext cx="715336" cy="6746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155862" y="5229200"/>
            <a:ext cx="0" cy="9206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476420" y="5229200"/>
            <a:ext cx="351633" cy="3136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555513" y="5246314"/>
            <a:ext cx="216024" cy="3136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52030" cy="590931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Нежить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Чхання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Задишка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задухи (нестача повітря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 тіла,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лихоманка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"ломота"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Знесилення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області грудної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Набряк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носоглотки,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горла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виділення 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горлі (грудка в горлі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нюху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Кон'юктивіт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хворобливість в області очних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ямок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знижене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слиновиділення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Хрипкість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повна втрата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лімфовузлів в області голови, шиї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грудей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604" y="60421"/>
            <a:ext cx="78149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Загальні </a:t>
            </a:r>
            <a:r>
              <a:rPr lang="ru-RU" sz="3200" b="1" spc="50" dirty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с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latin typeface="Bookman Old Style" panose="02050604050505020204" pitchFamily="18" charset="0"/>
              </a:rPr>
              <a:t>имптоми захворювань</a:t>
            </a:r>
            <a:endParaRPr lang="ru-RU" sz="3200" b="1" spc="50" dirty="0">
              <a:ln w="11430"/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67" y="3422961"/>
            <a:ext cx="2344099" cy="2701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25" y="688727"/>
            <a:ext cx="3323662" cy="1964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878">
            <a:off x="4591744" y="2965970"/>
            <a:ext cx="2179714" cy="18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354">
            <a:off x="6740172" y="318792"/>
            <a:ext cx="1928490" cy="16970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986" y="0"/>
            <a:ext cx="193354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Риніт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34" y="622046"/>
            <a:ext cx="5535987" cy="403187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слизової оболонки носових шляхів.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риніт.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Набряк слизової оболонки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Ринорея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Чихання, затрудне носове дихання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Почервоніння очей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Підвищене сльозовиділення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розорі або гнійні жовто-зелені виділення з носа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Інфекційний риніт являється проявом ГРЗ і ГРВІ, дифтерії, скарлатини, кору та інших інфекцій.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Рідко протікає  ізольовано, приєднуються інші симптоми ураження слизових оболонок дихальних шляхів або шкіри.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11" y="1926329"/>
            <a:ext cx="3086764" cy="26127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42690"/>
            <a:ext cx="3070248" cy="20891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42690"/>
            <a:ext cx="4392488" cy="21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1070</Words>
  <Application>Microsoft Office PowerPoint</Application>
  <PresentationFormat>Экран (4:3)</PresentationFormat>
  <Paragraphs>201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122</cp:revision>
  <dcterms:created xsi:type="dcterms:W3CDTF">2015-12-10T23:43:35Z</dcterms:created>
  <dcterms:modified xsi:type="dcterms:W3CDTF">2016-01-09T17:56:13Z</dcterms:modified>
</cp:coreProperties>
</file>