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75" r:id="rId3"/>
    <p:sldId id="290" r:id="rId4"/>
    <p:sldId id="276" r:id="rId5"/>
    <p:sldId id="257" r:id="rId6"/>
    <p:sldId id="279" r:id="rId7"/>
    <p:sldId id="283" r:id="rId8"/>
    <p:sldId id="288" r:id="rId9"/>
    <p:sldId id="284" r:id="rId10"/>
    <p:sldId id="291" r:id="rId11"/>
    <p:sldId id="272" r:id="rId12"/>
    <p:sldId id="273" r:id="rId13"/>
    <p:sldId id="261" r:id="rId14"/>
    <p:sldId id="274" r:id="rId15"/>
    <p:sldId id="292" r:id="rId16"/>
    <p:sldId id="289" r:id="rId17"/>
    <p:sldId id="264" r:id="rId18"/>
    <p:sldId id="28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B4CD-AA94-4EA9-B740-E8C3B6807F3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508D-74BD-4C94-BCBF-184E37FE1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8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508D-74BD-4C94-BCBF-184E37FE15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1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5">
                <a:lumMod val="20000"/>
                <a:lumOff val="80000"/>
              </a:schemeClr>
            </a:gs>
            <a:gs pos="92000">
              <a:schemeClr val="accent5">
                <a:lumMod val="75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68CA80-0D4C-42C8-A890-CD5CEFB935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B3EDC1-F0AF-45C7-83B1-44B093E83D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ak.koshachek.com/articles/8-cikavih-faktiv-pro-oleksandra-makedonskogo.html" TargetMode="External"/><Relationship Id="rId2" Type="http://schemas.openxmlformats.org/officeDocument/2006/relationships/hyperlink" Target="https://www.factday.net/5-13-oleksandr-makedonskyj-cikavi-fakty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vidka.biz.ua/analiz-ziv-iale-lyst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7441" y="3429000"/>
            <a:ext cx="6367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без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щастя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без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віри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й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любові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внутрі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Вічно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жить – се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горіть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кострі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  <a:p>
            <a:pPr marR="269240" algn="r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І. Франко</a:t>
            </a:r>
            <a:endParaRPr lang="ru-R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8" y="356945"/>
            <a:ext cx="3320836" cy="522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89" y="20500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5387" y="205005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Тема уроку</a:t>
            </a:r>
          </a:p>
          <a:p>
            <a:pPr algn="ctr"/>
            <a:r>
              <a:rPr lang="uk-UA" sz="3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Філософська поезія. Змістовий зв’язок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«Легенди про вічне життя»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 поезією збірки «Зів’яле листя». Драматизм людських стосунків, роздуми про взаємність кохання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4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0735" y="77456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Ідейно-художній аналіз твору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Рік написання – 1898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Збірка – «Мій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Ізмарагд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 (цикл «Легенди»)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Рід – лірика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Вид лірики – філософська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Жанр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–поезія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Літературний стиль – модернізм</a:t>
            </a:r>
          </a:p>
          <a:p>
            <a:pPr lvl="0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Особливості композиції – 9 частин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739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197" y="474345"/>
            <a:ext cx="107598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Тема. 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  Поетичний роздум поета про сенс буття людини (для чого живе, що є для неї найцінніше).</a:t>
            </a: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Ідея.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   Возвеличення взаємного кохання як одного із критеріїв людського щастя, прагнення людини бути щасливою, навіть якщо для цього треба відмовитись від безсмертя.</a:t>
            </a: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 думка.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«А без щастя, без віри й любові  внутрі Вічно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– се горіть вік у вік на кострі!»)</a:t>
            </a:r>
          </a:p>
        </p:txBody>
      </p:sp>
    </p:spTree>
    <p:extLst>
      <p:ext uri="{BB962C8B-B14F-4D97-AF65-F5344CB8AC3E}">
        <p14:creationId xmlns:p14="http://schemas.microsoft.com/office/powerpoint/2010/main" val="221413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19" y="2834705"/>
            <a:ext cx="6598041" cy="321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0317" y="888728"/>
            <a:ext cx="7448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Віршовий розмір  – чотиристопний анапест</a:t>
            </a:r>
          </a:p>
          <a:p>
            <a:pPr lvl="0"/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Римування  – паралельне</a:t>
            </a:r>
          </a:p>
        </p:txBody>
      </p:sp>
    </p:spTree>
    <p:extLst>
      <p:ext uri="{BB962C8B-B14F-4D97-AF65-F5344CB8AC3E}">
        <p14:creationId xmlns:p14="http://schemas.microsoft.com/office/powerpoint/2010/main" val="238057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" b="100000" l="0" r="100000"/>
                    </a14:imgEffect>
                  </a14:imgLayer>
                </a14:imgProps>
              </a:ext>
            </a:extLst>
          </a:blip>
          <a:srcRect l="1368" t="18497" r="3445" b="14624"/>
          <a:stretch/>
        </p:blipFill>
        <p:spPr>
          <a:xfrm rot="1199617">
            <a:off x="8361277" y="1274885"/>
            <a:ext cx="3735093" cy="17451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6751" y="535209"/>
            <a:ext cx="43156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</a:t>
            </a:r>
            <a:r>
              <a:rPr lang="ru-RU" sz="54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лях </a:t>
            </a:r>
            <a:r>
              <a:rPr lang="ru-RU" sz="54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горіха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8641587">
            <a:off x="1010949" y="587100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9472281">
            <a:off x="2276326" y="4727266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862346">
            <a:off x="10008456" y="573862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Куртизанка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30340">
            <a:off x="6497202" y="3855261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Роксана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1234919">
            <a:off x="3848668" y="3894490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Олександер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780634">
            <a:off x="8371386" y="444110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Птоломей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974821" y="5312955"/>
            <a:ext cx="321883" cy="294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319518" y="4337846"/>
            <a:ext cx="513093" cy="294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66561" y="4021384"/>
            <a:ext cx="635271" cy="259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72356" y="4110497"/>
            <a:ext cx="606252" cy="1914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784222" y="5034673"/>
            <a:ext cx="424983" cy="370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2"/>
          </p:cNvCxnSpPr>
          <p:nvPr/>
        </p:nvCxnSpPr>
        <p:spPr>
          <a:xfrm flipH="1">
            <a:off x="1681365" y="4481097"/>
            <a:ext cx="3204004" cy="1720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959458" y="4377632"/>
            <a:ext cx="6183824" cy="22171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625" y="240884"/>
            <a:ext cx="11699309" cy="2673935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47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880" y="191239"/>
            <a:ext cx="88016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Сюжетні елементи композиції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Експозиція: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Олександер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Великий весь світ звоював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 отсе в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Вавілоні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мов бог раював.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 побожний аскет вік в пустині прожив.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Зав’язка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На ж тобі сей малий золотистий горіх.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Розвиток дії і кульмінація: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 без щастя, без віри й любові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внутрі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Вічно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— се горіть вік у вік на кострі!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Ні, богине! Візьми свій дарунок назад!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Розв’язка: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Прояснів його ум, серце збулось химер,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 в опівніч саму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Олександер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умер.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71" y="2054270"/>
            <a:ext cx="4145877" cy="27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1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782122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dirty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Ключовий образ</a:t>
            </a:r>
            <a:br>
              <a:rPr lang="uk-UA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ГОРІХ – символ багатства для когось, а не для себе. Він – </a:t>
            </a:r>
            <a:br>
              <a:rPr lang="uk-UA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багате дерево, яке бідне саме по собі: дає поживний і багатий</a:t>
            </a:r>
            <a:br>
              <a:rPr lang="uk-UA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урожай своїх плодів, але це не збагачує його власних сил і не зміцнює його стійкості. Дерево часто ламають вітри і дуже вражають морози. 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Тож він уособлює характер тих людей, які можуть багато зробити для інших, але не в силі ні забезпечити, ні захистити себе самих….</a:t>
            </a:r>
            <a:br>
              <a:rPr lang="uk-UA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330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486" y="363839"/>
            <a:ext cx="868334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Підсумуймо</a:t>
            </a:r>
            <a:r>
              <a:rPr lang="uk-UA" dirty="0"/>
              <a:t>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24417" y="2510216"/>
            <a:ext cx="8534400" cy="3474720"/>
          </a:xfrm>
        </p:spPr>
        <p:txBody>
          <a:bodyPr/>
          <a:lstStyle/>
          <a:p>
            <a:r>
              <a:rPr lang="uk-UA" dirty="0"/>
              <a:t>І в «Легенді про вічне життя», і в поезіях збірки «Зів’яле листя» розкривається драматизм людських стосунків.</a:t>
            </a:r>
          </a:p>
          <a:p>
            <a:r>
              <a:rPr lang="uk-UA" dirty="0"/>
              <a:t>Твори сповнені роздумами про взаємність кохання.</a:t>
            </a:r>
          </a:p>
          <a:p>
            <a:r>
              <a:rPr lang="uk-UA" dirty="0"/>
              <a:t>Оспівано кохання, без якого життя втрачає сенс.</a:t>
            </a:r>
          </a:p>
        </p:txBody>
      </p:sp>
    </p:spTree>
    <p:extLst>
      <p:ext uri="{BB962C8B-B14F-4D97-AF65-F5344CB8AC3E}">
        <p14:creationId xmlns:p14="http://schemas.microsoft.com/office/powerpoint/2010/main" val="390004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41" y="4222606"/>
            <a:ext cx="3056523" cy="2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4360" y="428569"/>
            <a:ext cx="4435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Домашнє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завдання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4360" y="1386881"/>
            <a:ext cx="10990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Проаналізуйте проблематику «Легенди про вічне життя».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Дайте відповідь на питання: «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 саме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перегукуються мотиви </a:t>
            </a:r>
            <a:r>
              <a:rPr lang="uk-U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«Легенди про вічне життя» з мотивами збірки «Зів’яле листя».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94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02219" y="3846274"/>
            <a:ext cx="9567135" cy="179316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4332" y="764087"/>
            <a:ext cx="7516013" cy="5325267"/>
          </a:xfrm>
        </p:spPr>
        <p:txBody>
          <a:bodyPr>
            <a:normAutofit/>
          </a:bodyPr>
          <a:lstStyle/>
          <a:p>
            <a:r>
              <a:rPr lang="uk" sz="2800" kern="0" dirty="0">
                <a:solidFill>
                  <a:srgbClr val="000000"/>
                </a:solidFill>
                <a:latin typeface="Calibri"/>
                <a:sym typeface="Calibri"/>
              </a:rPr>
              <a:t>Література:</a:t>
            </a:r>
          </a:p>
          <a:p>
            <a:r>
              <a:rPr lang="uk" sz="2800" kern="0" dirty="0">
                <a:solidFill>
                  <a:srgbClr val="000000"/>
                </a:solidFill>
                <a:latin typeface="Calibri"/>
                <a:sym typeface="Calibri"/>
              </a:rPr>
              <a:t>Українська література(рівень стандарту) : підруч. </a:t>
            </a:r>
            <a:r>
              <a:rPr lang="uk-UA" sz="2800" kern="0" dirty="0">
                <a:solidFill>
                  <a:srgbClr val="000000"/>
                </a:solidFill>
                <a:latin typeface="Calibri"/>
                <a:sym typeface="Calibri"/>
              </a:rPr>
              <a:t>Д</a:t>
            </a:r>
            <a:r>
              <a:rPr lang="uk" sz="2800" kern="0" dirty="0">
                <a:solidFill>
                  <a:srgbClr val="000000"/>
                </a:solidFill>
                <a:latin typeface="Calibri"/>
                <a:sym typeface="Calibri"/>
              </a:rPr>
              <a:t>ля 10 кл. </a:t>
            </a:r>
            <a:r>
              <a:rPr lang="uk-UA" sz="2800" kern="0" dirty="0">
                <a:solidFill>
                  <a:srgbClr val="000000"/>
                </a:solidFill>
                <a:latin typeface="Calibri"/>
                <a:sym typeface="Calibri"/>
              </a:rPr>
              <a:t>закладів</a:t>
            </a:r>
            <a:r>
              <a:rPr lang="uk" sz="2800" kern="0" dirty="0">
                <a:solidFill>
                  <a:srgbClr val="000000"/>
                </a:solidFill>
                <a:latin typeface="Calibri"/>
                <a:sym typeface="Calibri"/>
              </a:rPr>
              <a:t> загальної середньої освіти /Л. Т. Коваленко, Н. І. Бернадська. – К. : УОВЦ «Оріон», 2018. – 320с</a:t>
            </a:r>
            <a:r>
              <a:rPr lang="uk" sz="3200" kern="0" dirty="0">
                <a:solidFill>
                  <a:srgbClr val="000000"/>
                </a:solidFill>
                <a:latin typeface="Calibri"/>
                <a:sym typeface="Calibri"/>
              </a:rPr>
              <a:t>. </a:t>
            </a:r>
          </a:p>
          <a:p>
            <a:r>
              <a:rPr lang="uk" sz="3200" kern="0" dirty="0">
                <a:solidFill>
                  <a:schemeClr val="tx1"/>
                </a:solidFill>
                <a:latin typeface="Calibri"/>
                <a:sym typeface="Calibri"/>
                <a:hlinkClick r:id="rId2"/>
              </a:rPr>
              <a:t>Інттернет-джерела</a:t>
            </a:r>
            <a:endParaRPr lang="uk-UA" dirty="0">
              <a:solidFill>
                <a:schemeClr val="tx1"/>
              </a:solidFill>
              <a:hlinkClick r:id="rId2"/>
            </a:endParaRPr>
          </a:p>
          <a:p>
            <a:r>
              <a:rPr lang="en-US" dirty="0">
                <a:hlinkClick r:id="rId2"/>
              </a:rPr>
              <a:t>https://www.factday.net/5-13-oleksandr-makedonskyj-cikavi-fakty.html</a:t>
            </a:r>
            <a:endParaRPr lang="uk-UA" dirty="0"/>
          </a:p>
          <a:p>
            <a:r>
              <a:rPr lang="en-US" dirty="0">
                <a:hlinkClick r:id="rId3"/>
              </a:rPr>
              <a:t>https://jak.koshachek.com/articles/8-cikavih-faktiv-pro-oleksandra-makedonskogo.html</a:t>
            </a:r>
            <a:endParaRPr lang="uk-UA" dirty="0"/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800" dirty="0">
                <a:solidFill>
                  <a:prstClr val="black"/>
                </a:solidFill>
                <a:hlinkClick r:id="rId4"/>
              </a:rPr>
              <a:t>https://dovidka.biz.ua/analiz-ziv-iale-lystia</a:t>
            </a:r>
            <a:r>
              <a:rPr lang="uk-UA" sz="1800" dirty="0">
                <a:solidFill>
                  <a:prstClr val="black"/>
                </a:solidFill>
              </a:rPr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637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372" y="43636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Зів’яле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лірична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 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І. Франка,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виданнями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br>
              <a:rPr lang="ru-RU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7912" y="15905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1896 року – з передмовою, що нібито ці вірші були знайдені в готелі, де закінчив життя через нерозділене кохання їх автор.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7912" y="301350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1911 року – І. Франко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передмову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авторство.</a:t>
            </a:r>
          </a:p>
          <a:p>
            <a:br>
              <a:rPr lang="ru-RU" dirty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10203" y="47055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436" y="2342367"/>
            <a:ext cx="4258849" cy="425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395">
            <a:off x="9409614" y="557063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2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01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62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9" y="2054268"/>
            <a:ext cx="10534388" cy="457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6005" y="4363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br>
              <a:rPr lang="ru-RU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3607" y="1859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6005" y="436365"/>
            <a:ext cx="8683348" cy="1143000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основу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ліричної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драми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Зів’яле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листя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”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лягли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власні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переживання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І. Я. Франка  в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часи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його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юності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та </a:t>
            </a:r>
            <a:r>
              <a:rPr lang="ru-RU" sz="3200" i="1" dirty="0" err="1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зрілості</a:t>
            </a:r>
            <a:r>
              <a:rPr lang="ru-RU" sz="32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3200" b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22959" y="2218378"/>
            <a:ext cx="4462272" cy="63976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971607" y="2182505"/>
            <a:ext cx="4462272" cy="63976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4" y="2004185"/>
            <a:ext cx="2628414" cy="416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97" y="2094998"/>
            <a:ext cx="2655517" cy="424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8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59" y="542294"/>
            <a:ext cx="4249280" cy="57734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3039" y="219128"/>
            <a:ext cx="7304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Збірка</a:t>
            </a:r>
            <a:r>
              <a:rPr lang="ru-RU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</a:t>
            </a:r>
            <a:r>
              <a:rPr lang="ru-RU" sz="3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Мій</a:t>
            </a:r>
            <a:r>
              <a:rPr lang="ru-RU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Ізмарагд</a:t>
            </a:r>
            <a:r>
              <a:rPr lang="ru-RU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(1898)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9713" y="1033042"/>
            <a:ext cx="7163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Ізмарагди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староруській літературі збірки статей і притч морального характеру, у яких читач знаходив відповіді на ті чи інші питання повсякденного життя.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9712" y="2883691"/>
            <a:ext cx="7163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Вірші збірки автор назвав «дітьми страждань».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9712" y="3995677"/>
            <a:ext cx="7048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just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Збірка поділяється на шість циклів: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  <a:tab pos="352425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Поклони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Паренетик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Притчі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Легенди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селах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R="269240" indent="1700213" algn="just">
              <a:tabLst>
                <a:tab pos="273050" algn="l"/>
              </a:tabLs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·</a:t>
            </a:r>
            <a:r>
              <a:rPr lang="uk-UA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Бразилії</a:t>
            </a:r>
            <a:endParaRPr lang="uk-UA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5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57" y="536593"/>
            <a:ext cx="489271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Македонський</a:t>
            </a: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(кінець липня 356р. до н.е. – 10 червня 323р. до н.е.) – </a:t>
            </a: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</a:t>
            </a:r>
            <a:r>
              <a:rPr lang="en-US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err="1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ятнадцятий</a:t>
            </a:r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цар Македонії, син царя Філіпа ІІ Македонського та Олімпіади, царівни </a:t>
            </a:r>
            <a:r>
              <a:rPr lang="uk-UA" b="1" dirty="0" err="1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Епіру</a:t>
            </a:r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Македонський.</a:t>
            </a:r>
            <a:br>
              <a:rPr lang="uk-UA" sz="16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Рембрандт</a:t>
            </a:r>
            <a:br>
              <a:rPr lang="uk-UA" sz="16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76" y="717746"/>
            <a:ext cx="4071938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477838"/>
            <a:ext cx="465137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013" y="1366886"/>
            <a:ext cx="3600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Македонський і Роксана</a:t>
            </a:r>
            <a:br>
              <a:rPr lang="uk-UA" sz="24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24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картини – італійський художник </a:t>
            </a:r>
            <a:r>
              <a:rPr lang="uk-UA" b="1" dirty="0" err="1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Пьєтро</a:t>
            </a:r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Ротарі</a:t>
            </a: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63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3" y="350729"/>
            <a:ext cx="10102450" cy="55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7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560388"/>
            <a:ext cx="40354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175" y="1364003"/>
            <a:ext cx="40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Птолемей</a:t>
            </a:r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 і цар Єгипту, воєначальник Олександра Македонського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3749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825</TotalTime>
  <Words>746</Words>
  <Application>Microsoft Office PowerPoint</Application>
  <PresentationFormat>Широкоэкранный</PresentationFormat>
  <Paragraphs>88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В основу ліричної драми “Зів’яле листя” лягли власні переживання І. Я. Франка  в часи його юності та зрілості.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Підсумуймо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Olena Suslina</cp:lastModifiedBy>
  <cp:revision>62</cp:revision>
  <dcterms:created xsi:type="dcterms:W3CDTF">2018-12-01T10:03:31Z</dcterms:created>
  <dcterms:modified xsi:type="dcterms:W3CDTF">2023-11-29T19:50:55Z</dcterms:modified>
</cp:coreProperties>
</file>