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b="1" dirty="0" smtClean="0"/>
              <a:t>Тема: </a:t>
            </a:r>
            <a:r>
              <a:rPr lang="uk-UA" b="1" dirty="0" err="1" smtClean="0"/>
              <a:t>“Практична</a:t>
            </a:r>
            <a:r>
              <a:rPr lang="uk-UA" b="1" dirty="0" smtClean="0"/>
              <a:t> робота. Замок. Рицарські традиції. Життя </a:t>
            </a:r>
            <a:r>
              <a:rPr lang="uk-UA" b="1" dirty="0" err="1" smtClean="0"/>
              <a:t>селян”</a:t>
            </a:r>
            <a:endParaRPr lang="uk-UA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uk-UA" b="1" dirty="0" smtClean="0"/>
              <a:t>Рицарська література</a:t>
            </a:r>
            <a:endParaRPr lang="uk-UA" b="1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24936" cy="2949316"/>
          </a:xfrm>
        </p:spPr>
      </p:pic>
      <p:pic>
        <p:nvPicPr>
          <p:cNvPr id="6" name="Рисунок 5" descr="001-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012003"/>
            <a:ext cx="5112568" cy="2845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237067" cy="3789040"/>
          </a:xfrm>
        </p:spPr>
      </p:pic>
      <p:sp>
        <p:nvSpPr>
          <p:cNvPr id="6" name="TextBox 5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Працюємо разом!!!!</a:t>
            </a:r>
            <a:endParaRPr lang="uk-UA" sz="4800" b="1" dirty="0"/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85184"/>
            <a:ext cx="9144000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-1"/>
            <a:ext cx="7992888" cy="4620361"/>
          </a:xfr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107" y="4149080"/>
            <a:ext cx="3611893" cy="2708920"/>
          </a:xfrm>
          <a:prstGeom prst="rect">
            <a:avLst/>
          </a:prstGeom>
        </p:spPr>
      </p:pic>
      <p:pic>
        <p:nvPicPr>
          <p:cNvPr id="7" name="Рисунок 6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3795"/>
            <a:ext cx="4586608" cy="24942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1048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Домашнє завдання: </a:t>
            </a:r>
            <a:r>
              <a:rPr lang="uk-UA" sz="3600" dirty="0" smtClean="0"/>
              <a:t>Параграф №</a:t>
            </a:r>
            <a:r>
              <a:rPr lang="uk-UA" sz="3600" dirty="0" smtClean="0"/>
              <a:t>11 читати. </a:t>
            </a:r>
            <a:r>
              <a:rPr lang="uk-UA" sz="3600" dirty="0" smtClean="0"/>
              <a:t>Виконати </a:t>
            </a:r>
            <a:r>
              <a:rPr lang="uk-UA" sz="3600" dirty="0" smtClean="0"/>
              <a:t>практичну роботу в </a:t>
            </a:r>
            <a:r>
              <a:rPr lang="uk-UA" sz="3600" dirty="0" smtClean="0"/>
              <a:t>зошиті:</a:t>
            </a:r>
            <a:br>
              <a:rPr lang="uk-UA" sz="3600" dirty="0" smtClean="0"/>
            </a:br>
            <a:r>
              <a:rPr lang="uk-UA" sz="3600" dirty="0" smtClean="0"/>
              <a:t>1.</a:t>
            </a:r>
            <a:r>
              <a:rPr lang="ru-RU" sz="3600" i="1" dirty="0" err="1" smtClean="0"/>
              <a:t>Підготуйте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розповідь</a:t>
            </a:r>
            <a:r>
              <a:rPr lang="ru-RU" sz="3600" i="1" dirty="0" smtClean="0"/>
              <a:t> на </a:t>
            </a:r>
            <a:r>
              <a:rPr lang="ru-RU" sz="3600" i="1" dirty="0"/>
              <a:t>тему «</a:t>
            </a:r>
            <a:r>
              <a:rPr lang="ru-RU" sz="3600" i="1" dirty="0" err="1"/>
              <a:t>Життя</a:t>
            </a:r>
            <a:r>
              <a:rPr lang="ru-RU" sz="3600" i="1" dirty="0"/>
              <a:t> в </a:t>
            </a:r>
            <a:r>
              <a:rPr lang="ru-RU" sz="3600" i="1" dirty="0" err="1"/>
              <a:t>середньовічному</a:t>
            </a:r>
            <a:r>
              <a:rPr lang="ru-RU" sz="3600" i="1" dirty="0"/>
              <a:t> замку</a:t>
            </a:r>
            <a:r>
              <a:rPr lang="ru-RU" sz="3600" i="1" dirty="0" smtClean="0"/>
              <a:t>».</a:t>
            </a:r>
            <a:br>
              <a:rPr lang="ru-RU" sz="3600" i="1" dirty="0" smtClean="0"/>
            </a:br>
            <a:r>
              <a:rPr lang="ru-RU" sz="3600" i="1" dirty="0" smtClean="0"/>
              <a:t>2. У</a:t>
            </a:r>
            <a:r>
              <a:rPr lang="uk-UA" sz="3600" i="1" dirty="0" smtClean="0"/>
              <a:t>кладіть </a:t>
            </a:r>
            <a:r>
              <a:rPr lang="uk-UA" sz="3600" i="1" dirty="0"/>
              <a:t>перелік «10 відмінностей між життям середньовічних селян і рицарів».</a:t>
            </a:r>
            <a:r>
              <a:rPr lang="ru-RU" sz="3600" i="1" dirty="0"/>
              <a:t> </a:t>
            </a:r>
            <a:endParaRPr lang="uk-UA" sz="3600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8306519" cy="20882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b="1" dirty="0" smtClean="0"/>
              <a:t>Феодальний замок</a:t>
            </a:r>
            <a:endParaRPr lang="uk-UA" b="1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9080"/>
            <a:ext cx="4283968" cy="379007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124744"/>
            <a:ext cx="4680520" cy="56166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b="1" dirty="0" smtClean="0"/>
              <a:t>Головні функції феодальних замків з передмістями:</a:t>
            </a:r>
          </a:p>
          <a:p>
            <a:r>
              <a:rPr lang="uk-UA" dirty="0" smtClean="0"/>
              <a:t>воєнні (засіб контролю над територією, центр воєнних операцій),</a:t>
            </a:r>
          </a:p>
          <a:p>
            <a:r>
              <a:rPr lang="uk-UA" dirty="0" smtClean="0"/>
              <a:t>адміністративно-політичні (адміністративний центр навколишньої території, місце, де концентрувалось політичне життя країни),</a:t>
            </a:r>
          </a:p>
          <a:p>
            <a:r>
              <a:rPr lang="uk-UA" dirty="0" smtClean="0"/>
              <a:t>житлові (місце проживання поважних осіб та великих землевласників).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aeL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106601" cy="3429000"/>
          </a:xfrm>
        </p:spPr>
      </p:pic>
      <p:sp>
        <p:nvSpPr>
          <p:cNvPr id="7" name="TextBox 6"/>
          <p:cNvSpPr txBox="1"/>
          <p:nvPr/>
        </p:nvSpPr>
        <p:spPr>
          <a:xfrm>
            <a:off x="6084168" y="332656"/>
            <a:ext cx="3059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Замок </a:t>
            </a:r>
            <a:r>
              <a:rPr lang="uk-UA" sz="2000" b="1" dirty="0" err="1" smtClean="0"/>
              <a:t>Шийон</a:t>
            </a:r>
            <a:r>
              <a:rPr lang="uk-UA" sz="2000" b="1" dirty="0" smtClean="0"/>
              <a:t>, Швейцарія</a:t>
            </a:r>
          </a:p>
          <a:p>
            <a:r>
              <a:rPr lang="uk-UA" sz="2000" b="1" dirty="0" smtClean="0"/>
              <a:t>ХІІ ст.</a:t>
            </a:r>
          </a:p>
          <a:p>
            <a:endParaRPr lang="uk-UA" dirty="0"/>
          </a:p>
        </p:txBody>
      </p:sp>
      <p:pic>
        <p:nvPicPr>
          <p:cNvPr id="9" name="Содержимое 8" descr="XP0h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320988"/>
            <a:ext cx="4716016" cy="3537012"/>
          </a:xfrm>
        </p:spPr>
      </p:pic>
      <p:sp>
        <p:nvSpPr>
          <p:cNvPr id="10" name="TextBox 9"/>
          <p:cNvSpPr txBox="1"/>
          <p:nvPr/>
        </p:nvSpPr>
        <p:spPr>
          <a:xfrm>
            <a:off x="0" y="4293096"/>
            <a:ext cx="44279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Замок </a:t>
            </a:r>
            <a:r>
              <a:rPr lang="uk-UA" sz="3200" b="1" dirty="0" err="1" smtClean="0"/>
              <a:t>Чоха</a:t>
            </a:r>
            <a:r>
              <a:rPr lang="uk-UA" sz="3200" b="1" dirty="0" smtClean="0"/>
              <a:t>, Польща</a:t>
            </a:r>
          </a:p>
          <a:p>
            <a:r>
              <a:rPr lang="uk-UA" sz="3200" b="1" dirty="0" smtClean="0"/>
              <a:t>ХІІІ ст.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8478" cy="3429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1"/>
            <a:ext cx="3347864" cy="3428999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Замок </a:t>
            </a:r>
            <a:r>
              <a:rPr lang="uk-UA" b="1" dirty="0" err="1" smtClean="0"/>
              <a:t>Лідс</a:t>
            </a:r>
            <a:r>
              <a:rPr lang="uk-UA" b="1" dirty="0" smtClean="0"/>
              <a:t>, </a:t>
            </a:r>
          </a:p>
          <a:p>
            <a:pPr>
              <a:buNone/>
            </a:pPr>
            <a:r>
              <a:rPr lang="uk-UA" b="1" dirty="0" smtClean="0"/>
              <a:t>Велика Британія</a:t>
            </a:r>
          </a:p>
          <a:p>
            <a:pPr>
              <a:buNone/>
            </a:pPr>
            <a:r>
              <a:rPr lang="uk-UA" b="1" dirty="0" smtClean="0"/>
              <a:t>Кінець ХІІ ст.</a:t>
            </a:r>
            <a:endParaRPr lang="uk-UA" dirty="0"/>
          </a:p>
        </p:txBody>
      </p:sp>
      <p:pic>
        <p:nvPicPr>
          <p:cNvPr id="6" name="Рисунок 5" descr="1920px-Zamek_w_Kamieńcu_Podolskim_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7287" y="3429000"/>
            <a:ext cx="5636713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437112"/>
            <a:ext cx="349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Кам’янець-Подільська фортеця, Україна, </a:t>
            </a:r>
            <a:r>
              <a:rPr lang="en-US" sz="2400" b="1" dirty="0" smtClean="0"/>
              <a:t>XIV </a:t>
            </a:r>
            <a:r>
              <a:rPr lang="uk-UA" sz="2400" b="1" dirty="0" smtClean="0"/>
              <a:t>ст.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uk-UA" sz="2800" b="1" dirty="0" err="1" smtClean="0"/>
              <a:t>Донжон</a:t>
            </a:r>
            <a:r>
              <a:rPr lang="uk-UA" sz="2800" b="1" dirty="0" smtClean="0"/>
              <a:t>(</a:t>
            </a:r>
            <a:r>
              <a:rPr lang="uk-UA" sz="2800" dirty="0" smtClean="0"/>
              <a:t>(від </a:t>
            </a:r>
            <a:r>
              <a:rPr lang="uk-UA" sz="2800" dirty="0" err="1" smtClean="0"/>
              <a:t>фр</a:t>
            </a:r>
            <a:r>
              <a:rPr lang="uk-UA" sz="2800" dirty="0" smtClean="0"/>
              <a:t>. </a:t>
            </a:r>
            <a:r>
              <a:rPr lang="en-US" sz="2800" i="1" dirty="0" smtClean="0"/>
              <a:t>donjon</a:t>
            </a:r>
            <a:r>
              <a:rPr lang="en-US" sz="2800" dirty="0" smtClean="0"/>
              <a:t> — «</a:t>
            </a:r>
            <a:r>
              <a:rPr lang="uk-UA" sz="2800" dirty="0" smtClean="0"/>
              <a:t>володіння»)</a:t>
            </a:r>
            <a:r>
              <a:rPr lang="uk-UA" sz="2800" b="1" dirty="0" smtClean="0"/>
              <a:t> – </a:t>
            </a:r>
            <a:r>
              <a:rPr lang="uk-UA" sz="2800" dirty="0" smtClean="0"/>
              <a:t>головна вежа замку.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ворог </a:t>
            </a:r>
            <a:r>
              <a:rPr lang="ru-RU" sz="2800" dirty="0" err="1" smtClean="0"/>
              <a:t>захоплював</a:t>
            </a:r>
            <a:r>
              <a:rPr lang="ru-RU" sz="2800" dirty="0" smtClean="0"/>
              <a:t> замок, то донжон </a:t>
            </a:r>
            <a:r>
              <a:rPr lang="ru-RU" sz="2800" dirty="0" err="1" smtClean="0"/>
              <a:t>залишався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останнім</a:t>
            </a:r>
            <a:r>
              <a:rPr lang="ru-RU" sz="2800" dirty="0" smtClean="0"/>
              <a:t> «</a:t>
            </a:r>
            <a:r>
              <a:rPr lang="ru-RU" sz="2800" dirty="0" err="1" smtClean="0"/>
              <a:t>володінням</a:t>
            </a:r>
            <a:r>
              <a:rPr lang="ru-RU" sz="2800" dirty="0" smtClean="0"/>
              <a:t>», </a:t>
            </a:r>
            <a:r>
              <a:rPr lang="ru-RU" sz="2800" dirty="0" err="1" smtClean="0"/>
              <a:t>звідси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назва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2483768" cy="5366712"/>
          </a:xfrm>
        </p:spPr>
      </p:pic>
      <p:pic>
        <p:nvPicPr>
          <p:cNvPr id="6" name="Содержимое 5" descr="Rouen_-_Tour_Jeanne_d'Arc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484784"/>
            <a:ext cx="2912929" cy="4525963"/>
          </a:xfrm>
        </p:spPr>
      </p:pic>
      <p:pic>
        <p:nvPicPr>
          <p:cNvPr id="7" name="Рисунок 6" descr="Plan.donjon.chateau.Rouen.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556792"/>
            <a:ext cx="2219325" cy="2181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414908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Донжон </a:t>
            </a:r>
            <a:r>
              <a:rPr lang="ru-RU" sz="2400" b="1" dirty="0" err="1" smtClean="0"/>
              <a:t>Руенського</a:t>
            </a:r>
            <a:r>
              <a:rPr lang="ru-RU" sz="2400" b="1" dirty="0" smtClean="0"/>
              <a:t> замка, </a:t>
            </a:r>
            <a:r>
              <a:rPr lang="ru-RU" sz="2400" b="1" dirty="0" err="1" smtClean="0"/>
              <a:t>Франція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Раннє</a:t>
            </a:r>
            <a:r>
              <a:rPr lang="ru-RU" sz="2400" b="1" dirty="0" smtClean="0"/>
              <a:t> ХІІІ ст.</a:t>
            </a:r>
            <a:endParaRPr lang="uk-UA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/>
              <a:t>Лицарські турніри - військове змагання лицарів у середньовічній Західній Європі. Імовірно, турніри почали проводитись з другої половини </a:t>
            </a:r>
            <a:r>
              <a:rPr lang="en-US" sz="2800" dirty="0" smtClean="0"/>
              <a:t>XI </a:t>
            </a:r>
            <a:r>
              <a:rPr lang="uk-UA" sz="2800" dirty="0" smtClean="0"/>
              <a:t>століття. Батьківщина турнірів — Франція.</a:t>
            </a:r>
            <a:endParaRPr lang="uk-UA" sz="2800" dirty="0"/>
          </a:p>
        </p:txBody>
      </p:sp>
      <p:pic>
        <p:nvPicPr>
          <p:cNvPr id="5" name="Содержимое 4" descr="800px-Codex_Manesse_(Herzog)_von_Anha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3347864" cy="4586574"/>
          </a:xfrm>
        </p:spPr>
      </p:pic>
      <p:pic>
        <p:nvPicPr>
          <p:cNvPr id="6" name="Содержимое 5" descr="Jousting_renfai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5856" y="2267300"/>
            <a:ext cx="5868144" cy="32641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just"/>
            <a:r>
              <a:rPr lang="uk-UA" sz="3600" b="1" dirty="0" err="1" smtClean="0"/>
              <a:t>Геральди</a:t>
            </a:r>
            <a:r>
              <a:rPr lang="uk-UA" sz="3600" dirty="0" smtClean="0"/>
              <a:t> – спеціальні оповісники, які оголошували імена лицарів, що ставали до бою</a:t>
            </a:r>
            <a:endParaRPr lang="uk-UA" sz="3600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580032" cy="4176464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90799" y="1052736"/>
            <a:ext cx="2053201" cy="3600400"/>
          </a:xfrm>
        </p:spPr>
      </p:pic>
      <p:pic>
        <p:nvPicPr>
          <p:cNvPr id="7" name="Рисунок 6" descr="800px-Royal_Arms_of_Englan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996952"/>
            <a:ext cx="2384504" cy="2780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6027003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Герб короля </a:t>
            </a:r>
            <a:r>
              <a:rPr lang="uk-UA" sz="2400" b="1" dirty="0" err="1" smtClean="0"/>
              <a:t>Річарда</a:t>
            </a:r>
            <a:r>
              <a:rPr lang="uk-UA" sz="2400" b="1" dirty="0" smtClean="0"/>
              <a:t> І</a:t>
            </a:r>
            <a:endParaRPr lang="uk-UA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3203848" cy="4175049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9768"/>
            <a:ext cx="8501332" cy="2088232"/>
          </a:xfr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276872"/>
            <a:ext cx="5431007" cy="2226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0"/>
            <a:ext cx="70922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/>
              <a:t>Геральдика</a:t>
            </a:r>
            <a:r>
              <a:rPr lang="uk-UA" sz="1900" dirty="0" smtClean="0"/>
              <a:t> - гербознавство, спеціальна історична дисципліна, що вивчає герби, кольорові емблеми, які належать особам, родам чи спільнотам; досліджує історію виникнення та розвиток гербової традиції, закони складання гербів та їх використання. </a:t>
            </a:r>
            <a:endParaRPr lang="uk-UA" sz="19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134076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Стаття в </a:t>
            </a:r>
            <a:r>
              <a:rPr lang="uk-UA" b="1" dirty="0" err="1" smtClean="0"/>
              <a:t>Вікіпедії</a:t>
            </a:r>
            <a:r>
              <a:rPr lang="uk-UA" b="1" dirty="0" smtClean="0"/>
              <a:t> про герби, для тих кому цікаво:</a:t>
            </a:r>
          </a:p>
          <a:p>
            <a:r>
              <a:rPr lang="en-US" dirty="0" smtClean="0"/>
              <a:t>https://uk.wikipedia.org/wiki/%D0%93%D0%B5%D1%80%D0%B1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275" r="40440" b="18945"/>
          <a:stretch>
            <a:fillRect/>
          </a:stretch>
        </p:blipFill>
        <p:spPr>
          <a:xfrm>
            <a:off x="0" y="0"/>
            <a:ext cx="4499992" cy="4294126"/>
          </a:xfrm>
        </p:spPr>
      </p:pic>
      <p:pic>
        <p:nvPicPr>
          <p:cNvPr id="6" name="Содержимое 5" descr="1024px-Dresden-Zwinger-Armoury-Tournament.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7" y="0"/>
            <a:ext cx="4499993" cy="3533198"/>
          </a:xfrm>
        </p:spPr>
      </p:pic>
      <p:pic>
        <p:nvPicPr>
          <p:cNvPr id="7" name="Рисунок 6" descr="395px-codex_manesse_ulrich_von_liechtenstein.jpg"/>
          <p:cNvPicPr>
            <a:picLocks noChangeAspect="1"/>
          </p:cNvPicPr>
          <p:nvPr/>
        </p:nvPicPr>
        <p:blipFill>
          <a:blip r:embed="rId4" cstate="print"/>
          <a:srcRect l="4370" t="8389" r="1678"/>
          <a:stretch>
            <a:fillRect/>
          </a:stretch>
        </p:blipFill>
        <p:spPr>
          <a:xfrm>
            <a:off x="5220072" y="2916100"/>
            <a:ext cx="2664296" cy="3941900"/>
          </a:xfrm>
          <a:prstGeom prst="rect">
            <a:avLst/>
          </a:prstGeom>
        </p:spPr>
      </p:pic>
      <p:pic>
        <p:nvPicPr>
          <p:cNvPr id="8" name="Рисунок 7" descr="630_360_1622216222-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221088"/>
            <a:ext cx="4614596" cy="26369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Тема: “Практична робота. Замок. Рицарські традиції. Життя селян”</vt:lpstr>
      <vt:lpstr>Феодальний замок</vt:lpstr>
      <vt:lpstr>Презентация PowerPoint</vt:lpstr>
      <vt:lpstr>Презентация PowerPoint</vt:lpstr>
      <vt:lpstr>Донжон((від фр. donjon — «володіння») – головна вежа замку. Якщо ворог захоплював замок, то донжон залишався останнім «володінням», звідси й назва.</vt:lpstr>
      <vt:lpstr>Лицарські турніри - військове змагання лицарів у середньовічній Західній Європі. Імовірно, турніри почали проводитись з другої половини XI століття. Батьківщина турнірів — Франція.</vt:lpstr>
      <vt:lpstr>Геральди – спеціальні оповісники, які оголошували імена лицарів, що ставали до бою</vt:lpstr>
      <vt:lpstr>Презентация PowerPoint</vt:lpstr>
      <vt:lpstr>Презентация PowerPoint</vt:lpstr>
      <vt:lpstr>Рицарська література</vt:lpstr>
      <vt:lpstr>Презентация PowerPoint</vt:lpstr>
      <vt:lpstr>Презентация PowerPoint</vt:lpstr>
      <vt:lpstr>Домашнє завдання: Параграф №11 читати. Виконати практичну роботу в зошиті: 1.Підготуйте розповідь на тему «Життя в середньовічному замку». 2. Укладіть перелік «10 відмінностей між життям середньовічних селян і рицарів».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“Практична робота. Замок. Рицарські традиції. Життя селян”</dc:title>
  <dc:creator>Крехелєв Володимир</dc:creator>
  <cp:lastModifiedBy>DELL-3</cp:lastModifiedBy>
  <cp:revision>9</cp:revision>
  <dcterms:created xsi:type="dcterms:W3CDTF">2021-11-04T08:30:58Z</dcterms:created>
  <dcterms:modified xsi:type="dcterms:W3CDTF">2021-12-03T06:12:54Z</dcterms:modified>
</cp:coreProperties>
</file>