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9" r:id="rId8"/>
    <p:sldId id="270" r:id="rId9"/>
    <p:sldId id="260" r:id="rId10"/>
    <p:sldId id="263" r:id="rId11"/>
    <p:sldId id="265" r:id="rId12"/>
    <p:sldId id="266" r:id="rId13"/>
    <p:sldId id="264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81699" autoAdjust="0"/>
  </p:normalViewPr>
  <p:slideViewPr>
    <p:cSldViewPr snapToGrid="0" snapToObjects="1">
      <p:cViewPr varScale="1">
        <p:scale>
          <a:sx n="67" d="100"/>
          <a:sy n="67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275B8-7CBF-DD30-A0E7-5C2482C6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ED1EC3-5CD0-F26C-5204-02984A348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D9D95-8F56-ABEA-5A67-7A186E41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CCF4C-7322-475F-E151-8CFF116F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CFA77D-19D5-C35B-04E2-2606514A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7449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74E60-49F2-B0B9-BE8A-1379CB00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8802C6-787F-9E24-A50D-5A63B0797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9C5D00-B858-D2EE-EF86-3105858F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51192-F850-A91B-4F86-14012629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B1AD2-2EF3-564D-8A3C-50A51188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2242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DC68F4-24AA-D990-2C11-0A5AC58D2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D54E9C-E674-9B7E-E4D4-D40B61305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2BCB1-B5AE-35DE-D31A-2942C8E4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B3898-AAD1-1E2D-BDD5-4DFBB0D5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C5388-BFCC-7823-19ED-EBC05C0B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712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22501-BBD5-92E3-BAC5-C3F6BC1F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3B337-958E-FA86-AB6A-2C624EBF1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84FA0-4AAA-E3E5-B7AC-11E0FD43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76EFB-DA94-AF61-9517-B8E82BF3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7AAB7-32E3-1A65-A20C-AFE39BC3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274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61337-6123-55BE-D988-96B01C66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37F2C-BE7D-BA95-EE1B-4C956AEAA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074B8-9C7A-6D01-76D0-177D9BD9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3A96E-09C8-DC40-7D15-C8490233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AFE90C-DFB1-D213-ACBE-18D6060F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7548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AC50D-BE5F-032C-076C-287B1359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4F16F-E383-42AC-B1CD-2DE69C52A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D4D8C8-36C3-BB46-C05F-5249BE7F4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19282E-674B-0824-E455-798739B4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E861E-0F50-7A70-3672-B4FC7AC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FD1A87-FB47-2D6D-393C-1615E8F3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8307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3DC31-67CF-4122-103D-0BB4E1F1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4E2422-E5DF-D2C8-8A3E-04E6A4CB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37FDB7-527B-3F8C-0728-AEF14FAE5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215DA5-5092-213C-AEAF-DE2A40122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7575AD-208F-7F0E-AC85-D297C01E9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1584C3-205A-F8BB-2BFF-37FA860A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F63E0-1C23-53DB-6395-B84E4E21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94863-9EC8-7B52-29F5-3212BF40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505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D8658-D818-3726-373A-AB7941FB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E3F7CA-1206-F08B-2C28-76E53F03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7B1E2E-F08C-BE9E-B9D2-0F7914BA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36BF22-3CDF-0958-C12B-DE5F5FB2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3338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858919-EAA4-C511-5474-013D79B7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52B0C4-38C0-05CD-9CF5-9408F56B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82A729-5224-E3C7-4D14-020C3CCE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302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B578A-5634-C5E2-225E-B42A165A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0DBC0-1867-FAF0-4D57-430CB6A1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4A78DA-95A9-BC1E-EEF7-3CBAFF11A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AFFA5B-E47D-0DB8-E897-C5DD1227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A68FA6-EEBE-22D7-E3CE-5E7F1FB8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B0E59-41C2-6219-E2AA-4D530DA2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1947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62D0-C156-0F3C-FD54-C87C796F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6F6CD-B2FF-BC5B-C327-38088CFF2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3A2D49-4D08-CEFA-C565-ADF31D9DB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BD1BEB-E1D1-AEF1-63E6-5B9907CE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AC5ED4-92E8-E83F-316F-66BC9F8D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EE8C21-6B85-A7BC-F22D-A38B718E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3604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F95D6-65B5-C3C5-310D-5A663080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53831-D284-FB5A-F87C-35681FFA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E1B1-150E-0606-3374-62E6C1F15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6A5CE-24BA-B740-B30E-68E2F4FE1B23}" type="datetimeFigureOut">
              <a:rPr lang="en-UA" smtClean="0"/>
              <a:t>11/28/2023</a:t>
            </a:fld>
            <a:endParaRPr lang="en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286BA-52DB-D8C1-1E3B-3B6565C9D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A4FE97-2D83-E428-6826-8C5700FDB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0947-6555-4A4B-83D1-9E2D12C5A0C5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93561DC-C826-57B0-010B-0650ED2F53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20BEF-E510-5540-B603-290ED625D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70" y="1146412"/>
            <a:ext cx="11590020" cy="2402006"/>
          </a:xfrm>
        </p:spPr>
        <p:txBody>
          <a:bodyPr anchor="b">
            <a:no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Складнопідрядне речення (СПР). </a:t>
            </a: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будова й засоби зв’язку в ньому. </a:t>
            </a: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СПР</a:t>
            </a:r>
            <a:endParaRPr lang="en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B7F99-DBBD-DD42-A47A-D1D67A5D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/>
          <a:lstStyle/>
          <a:p>
            <a:pPr algn="l"/>
            <a:r>
              <a:rPr lang="uk-UA">
                <a:solidFill>
                  <a:srgbClr val="FFFFFF"/>
                </a:solidFill>
              </a:rPr>
              <a:t>(дистанційне навчання)</a:t>
            </a:r>
            <a:endParaRPr lang="en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9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95E07-F2F1-FEAD-A46F-B46430E2E04C}"/>
              </a:ext>
            </a:extLst>
          </p:cNvPr>
          <p:cNvSpPr txBox="1"/>
          <p:nvPr/>
        </p:nvSpPr>
        <p:spPr>
          <a:xfrm>
            <a:off x="240030" y="1126164"/>
            <a:ext cx="11761470" cy="477053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тип підрядних частин у складно­підрядних реченнях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А чи сумуєш ти від того, що в нас в садку не­має пташок співучих, не чуть пісень сріблястих про ночі зоряні, про сонце, про кохання? </a:t>
            </a:r>
          </a:p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А проте я не боюсь їх і добре знаю, хто вони. </a:t>
            </a:r>
          </a:p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Якось не помітили, коли почала йти, ішла й пройшла перед очима вся череда. 4. Тарас Шевченко ще змалку ку­пався у тих віршах невідомих поетів, що звуть їх на­родними піснями. </a:t>
            </a:r>
          </a:p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Тільки той, хто засвоює мовну культуру в усій її сукупності й багатогранно­сті, здатен стати творцем мовних цінностей і найпов­ніше виразити себе як особистість у будь-якій галузі суспільної діяльності.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F638B3-ADC8-F16D-85F3-8C7FB3B7B882}"/>
              </a:ext>
            </a:extLst>
          </p:cNvPr>
          <p:cNvSpPr txBox="1">
            <a:spLocks/>
          </p:cNvSpPr>
          <p:nvPr/>
        </p:nvSpPr>
        <p:spPr>
          <a:xfrm>
            <a:off x="158798" y="141792"/>
            <a:ext cx="4054877" cy="821913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Поміркуй</a:t>
            </a:r>
            <a:endParaRPr lang="ru-RU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1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DA9A3-DF62-013C-CB92-C429DCDD4FD9}"/>
              </a:ext>
            </a:extLst>
          </p:cNvPr>
          <p:cNvSpPr txBox="1"/>
          <p:nvPr/>
        </p:nvSpPr>
        <p:spPr>
          <a:xfrm>
            <a:off x="302951" y="2007556"/>
            <a:ext cx="609452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lain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нам шлях показала, який під  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зірницями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lain" startAt="2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Може, й тобі, моя панно, колись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доведеться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тую конвалію, як  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щастя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минеться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lain" startAt="3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 шукаю точних слів для книжки, щоб   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душі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зачаровувать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 Знаєш ти, що таке Батьківщина?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06110-47E1-0BDE-D4C3-DDA54ACEA832}"/>
              </a:ext>
            </a:extLst>
          </p:cNvPr>
          <p:cNvSpPr txBox="1"/>
          <p:nvPr/>
        </p:nvSpPr>
        <p:spPr>
          <a:xfrm>
            <a:off x="302951" y="250314"/>
            <a:ext cx="6094520" cy="1261884"/>
          </a:xfrm>
          <a:prstGeom prst="rect">
            <a:avLst/>
          </a:prstGeom>
          <a:solidFill>
            <a:srgbClr val="0066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 уважним»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Знайди відповідність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2BDEF-73AF-8A0C-DCED-D2A765F8338B}"/>
              </a:ext>
            </a:extLst>
          </p:cNvPr>
          <p:cNvSpPr txBox="1"/>
          <p:nvPr/>
        </p:nvSpPr>
        <p:spPr>
          <a:xfrm>
            <a:off x="6709299" y="2007556"/>
            <a:ext cx="510688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з підрядним означальним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  з підрядним мети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 з підрядним умови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  з підрядним часу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  з підрядним з’ясувальним</a:t>
            </a:r>
          </a:p>
        </p:txBody>
      </p:sp>
    </p:spTree>
    <p:extLst>
      <p:ext uri="{BB962C8B-B14F-4D97-AF65-F5344CB8AC3E}">
        <p14:creationId xmlns:p14="http://schemas.microsoft.com/office/powerpoint/2010/main" val="211693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C2AEC3-5A5D-6631-9F77-6640AD7D265E}"/>
              </a:ext>
            </a:extLst>
          </p:cNvPr>
          <p:cNvSpPr txBox="1"/>
          <p:nvPr/>
        </p:nvSpPr>
        <p:spPr>
          <a:xfrm>
            <a:off x="783455" y="325799"/>
            <a:ext cx="5803776" cy="769441"/>
          </a:xfrm>
          <a:prstGeom prst="rect">
            <a:avLst/>
          </a:prstGeom>
          <a:solidFill>
            <a:srgbClr val="0066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4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моделювання.</a:t>
            </a:r>
            <a:endParaRPr lang="uk-U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B19A7-C5C7-3B4C-2DB7-70D6974110F6}"/>
              </a:ext>
            </a:extLst>
          </p:cNvPr>
          <p:cNvSpPr txBox="1"/>
          <p:nvPr/>
        </p:nvSpPr>
        <p:spPr>
          <a:xfrm>
            <a:off x="365760" y="1401710"/>
            <a:ext cx="11612880" cy="507831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6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поданих речень </a:t>
            </a:r>
            <a:r>
              <a:rPr lang="uk-UA" sz="36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утворіть</a:t>
            </a:r>
            <a:r>
              <a:rPr lang="uk-UA" sz="36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складне речення, використовуючи сполучники або сполучні слова (що, який або інші). Накресліть схему.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3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Всі звичаї і народні обряди віють на серце кожного з нас </a:t>
            </a:r>
            <a:r>
              <a:rPr lang="uk-UA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чаром</a:t>
            </a:r>
            <a:r>
              <a:rPr lang="uk-UA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рідної стихії і є для душі бальзамом. Цей бальзам сповнює її могутньою силою. Звичаї і народні обряди на перший погляд не мають ніякого значення в житті людини.</a:t>
            </a:r>
          </a:p>
        </p:txBody>
      </p:sp>
    </p:spTree>
    <p:extLst>
      <p:ext uri="{BB962C8B-B14F-4D97-AF65-F5344CB8AC3E}">
        <p14:creationId xmlns:p14="http://schemas.microsoft.com/office/powerpoint/2010/main" val="96031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41E4C8-1135-6CD2-249D-F6B68B7F22A7}"/>
              </a:ext>
            </a:extLst>
          </p:cNvPr>
          <p:cNvSpPr txBox="1"/>
          <p:nvPr/>
        </p:nvSpPr>
        <p:spPr>
          <a:xfrm>
            <a:off x="445770" y="1514968"/>
            <a:ext cx="11201400" cy="473975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Складне речення має дві і більше граматичні основи.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складнопідрядному реченні частини нерівноправні.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Підрядні речення поділяються на з’ясувальні, означальні, обставинні.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 ставимо від головної частини до підрядної.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Підрядне речення завжди стоїть після головної частини.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Підрядне речення пояснює тільки один член головного речення.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 у складнопідрядному реченні виступають членом речення.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12BD95-96C4-F6AF-C5E7-1DAF0E3B2250}"/>
              </a:ext>
            </a:extLst>
          </p:cNvPr>
          <p:cNvSpPr txBox="1">
            <a:spLocks/>
          </p:cNvSpPr>
          <p:nvPr/>
        </p:nvSpPr>
        <p:spPr>
          <a:xfrm>
            <a:off x="188280" y="172386"/>
            <a:ext cx="5678010" cy="1292428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Займи позицію</a:t>
            </a:r>
          </a:p>
          <a:p>
            <a:pPr algn="ctr" rtl="0"/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«Так – Ні»</a:t>
            </a:r>
            <a:endParaRPr lang="ru-RU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6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619F-C880-C9AF-6509-F78508976145}"/>
              </a:ext>
            </a:extLst>
          </p:cNvPr>
          <p:cNvSpPr txBox="1">
            <a:spLocks/>
          </p:cNvSpPr>
          <p:nvPr/>
        </p:nvSpPr>
        <p:spPr>
          <a:xfrm>
            <a:off x="1822326" y="1876895"/>
            <a:ext cx="8547347" cy="2064787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  <a:p>
            <a:pPr rtl="0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п. 17-18 (за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О.Авраменком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rtl="0"/>
            <a:r>
              <a:rPr lang="uk-UA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аву       на ст. 69 (А,Б), </a:t>
            </a:r>
          </a:p>
          <a:p>
            <a:pPr rtl="0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впр.7 на ст.69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Дитячі будиночки для дачі купити в інтернет-магазині Fairy-House">
            <a:extLst>
              <a:ext uri="{FF2B5EF4-FFF2-40B4-BE49-F238E27FC236}">
                <a16:creationId xmlns:a16="http://schemas.microsoft.com/office/drawing/2014/main" id="{3BC377EB-3878-EEA4-CF60-4B3196119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7049" r="9197" b="8447"/>
          <a:stretch/>
        </p:blipFill>
        <p:spPr bwMode="auto">
          <a:xfrm>
            <a:off x="5684743" y="3057625"/>
            <a:ext cx="544345" cy="5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9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F444-C0AC-DF41-BCD8-C1170D8E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73" y="167300"/>
            <a:ext cx="5678010" cy="851116"/>
          </a:xfrm>
          <a:solidFill>
            <a:srgbClr val="0070C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Tx/>
              <a:buNone/>
            </a:pPr>
            <a:r>
              <a:rPr lang="ru-RU" alt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Незакінчене речення</a:t>
            </a:r>
            <a:endParaRPr lang="uk-UA" altLang="uk-UA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C9AF1173-AE8E-8C47-997D-BB53CC4C5023}"/>
              </a:ext>
            </a:extLst>
          </p:cNvPr>
          <p:cNvGrpSpPr>
            <a:grpSpLocks/>
          </p:cNvGrpSpPr>
          <p:nvPr/>
        </p:nvGrpSpPr>
        <p:grpSpPr bwMode="auto">
          <a:xfrm>
            <a:off x="3407844" y="3940392"/>
            <a:ext cx="7672396" cy="590550"/>
            <a:chOff x="1248" y="1440"/>
            <a:chExt cx="4833" cy="372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FAE37345-725D-8142-81AC-8052BD9D558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58C9782-408F-BC4A-A128-C6278640469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7F5B0E6B-3EE5-164F-AB67-30C70A390F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38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Складні речення поділяються на …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5B9A9BF6-F894-6545-9CB3-9DEF98BB1F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2A1E96F-D1D4-A442-937B-0011FBEAF00E}"/>
              </a:ext>
            </a:extLst>
          </p:cNvPr>
          <p:cNvGrpSpPr>
            <a:grpSpLocks/>
          </p:cNvGrpSpPr>
          <p:nvPr/>
        </p:nvGrpSpPr>
        <p:grpSpPr bwMode="auto">
          <a:xfrm>
            <a:off x="3522282" y="1340676"/>
            <a:ext cx="5105401" cy="650875"/>
            <a:chOff x="1248" y="2030"/>
            <a:chExt cx="3216" cy="41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58DE5F42-A699-6E46-AA05-D1DE3DEA798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00976B7-331B-E449-BC6C-7B73AF28E4E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0FD39EF4-7CE1-B142-A755-F3E094516AC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92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Речення – це …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6A5B734E-EB7A-3240-80BD-500F2D1011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0BEE5CEA-3411-134A-925C-3541895CF669}"/>
              </a:ext>
            </a:extLst>
          </p:cNvPr>
          <p:cNvGrpSpPr>
            <a:grpSpLocks/>
          </p:cNvGrpSpPr>
          <p:nvPr/>
        </p:nvGrpSpPr>
        <p:grpSpPr bwMode="auto">
          <a:xfrm>
            <a:off x="3453210" y="2216646"/>
            <a:ext cx="8026405" cy="590550"/>
            <a:chOff x="1248" y="2640"/>
            <a:chExt cx="5056" cy="372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9EE563CB-F75A-E549-A152-3F6701BFF3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56E9729D-FD4F-AC43-97ED-B6E1E02078A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223843F5-FF68-8E4E-B4B0-A721B1FDBD6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40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будовою речення поділяються на …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AD5BE454-F513-D54C-A397-CA5E426A0A6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C45CF919-EF57-F64A-8CC9-CF382C02100E}"/>
              </a:ext>
            </a:extLst>
          </p:cNvPr>
          <p:cNvGrpSpPr>
            <a:grpSpLocks/>
          </p:cNvGrpSpPr>
          <p:nvPr/>
        </p:nvGrpSpPr>
        <p:grpSpPr bwMode="auto">
          <a:xfrm>
            <a:off x="3433716" y="3061323"/>
            <a:ext cx="7078663" cy="590550"/>
            <a:chOff x="1248" y="3230"/>
            <a:chExt cx="4459" cy="372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0CD09FC1-1974-FD41-9718-A32612FC0D1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2953AC4B-85C3-9145-8FED-861FD6C053B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C59F567F-0001-9740-A201-E18404DF1B3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345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Складне речення – це речення…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7EE8B5B5-FDAF-184B-BA0C-610C3CACED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990CED3E-E75F-FF44-85AD-7647A1631099}"/>
              </a:ext>
            </a:extLst>
          </p:cNvPr>
          <p:cNvGrpSpPr>
            <a:grpSpLocks/>
          </p:cNvGrpSpPr>
          <p:nvPr/>
        </p:nvGrpSpPr>
        <p:grpSpPr bwMode="auto">
          <a:xfrm>
            <a:off x="3499071" y="4755345"/>
            <a:ext cx="5105408" cy="628650"/>
            <a:chOff x="1248" y="3230"/>
            <a:chExt cx="3216" cy="396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1D57E8CA-89DF-DD49-B187-06ABB999D97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57ADFE9B-44E8-8D4A-ACAD-C8FF2ACA6A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D9AD11C5-C206-9741-AC4E-66FC4589A49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10" y="3296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2199D139-206A-264F-9486-5A52D72F9A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1028" name="Picture 4" descr="ماذا يعني ظهور علامة تعجب على الإنترنت؟ - تقنية">
            <a:extLst>
              <a:ext uri="{FF2B5EF4-FFF2-40B4-BE49-F238E27FC236}">
                <a16:creationId xmlns:a16="http://schemas.microsoft.com/office/drawing/2014/main" id="{F80EA96C-9BB1-263D-2CED-76CD7C91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6" y="1732748"/>
            <a:ext cx="2996417" cy="31226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2">
            <a:extLst>
              <a:ext uri="{FF2B5EF4-FFF2-40B4-BE49-F238E27FC236}">
                <a16:creationId xmlns:a16="http://schemas.microsoft.com/office/drawing/2014/main" id="{90D0924B-FB08-3B68-6D89-AAEBF03B003A}"/>
              </a:ext>
            </a:extLst>
          </p:cNvPr>
          <p:cNvGrpSpPr>
            <a:grpSpLocks/>
          </p:cNvGrpSpPr>
          <p:nvPr/>
        </p:nvGrpSpPr>
        <p:grpSpPr bwMode="auto">
          <a:xfrm>
            <a:off x="3592563" y="5759410"/>
            <a:ext cx="8586801" cy="1058863"/>
            <a:chOff x="1248" y="3230"/>
            <a:chExt cx="5409" cy="667"/>
          </a:xfrm>
        </p:grpSpPr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6E28C1B8-3D66-AB83-1A12-E9F3636CDEA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B6949C37-234A-EAFC-FE3D-5990C55F61A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 Box 25">
              <a:extLst>
                <a:ext uri="{FF2B5EF4-FFF2-40B4-BE49-F238E27FC236}">
                  <a16:creationId xmlns:a16="http://schemas.microsoft.com/office/drawing/2014/main" id="{C83FB6A4-5321-7B5F-3FD4-73E16D81148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10" y="3296"/>
              <a:ext cx="464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 частинами ССР бувають такі смислові </a:t>
              </a:r>
            </a:p>
            <a:p>
              <a:pPr algn="l"/>
              <a:r>
                <a:rPr lang="uk-UA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відношення: …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Text Box 26">
              <a:extLst>
                <a:ext uri="{FF2B5EF4-FFF2-40B4-BE49-F238E27FC236}">
                  <a16:creationId xmlns:a16="http://schemas.microsoft.com/office/drawing/2014/main" id="{A2D29E6D-C4B3-214C-9E4B-7D356B7888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chemeClr val="bg1"/>
                  </a:solidFill>
                </a:rPr>
                <a:t>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7" name="TextBox 1026">
            <a:extLst>
              <a:ext uri="{FF2B5EF4-FFF2-40B4-BE49-F238E27FC236}">
                <a16:creationId xmlns:a16="http://schemas.microsoft.com/office/drawing/2014/main" id="{09D31654-2A27-20D3-57E8-AA056814F0D9}"/>
              </a:ext>
            </a:extLst>
          </p:cNvPr>
          <p:cNvSpPr txBox="1"/>
          <p:nvPr/>
        </p:nvSpPr>
        <p:spPr>
          <a:xfrm>
            <a:off x="5008045" y="4855403"/>
            <a:ext cx="611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Складносурядне речення – це …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29949A-1692-EB78-EEEE-183C1236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10" y="148589"/>
            <a:ext cx="8789670" cy="65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D164FA-C12F-5B1E-B857-62FF439C3AE1}"/>
              </a:ext>
            </a:extLst>
          </p:cNvPr>
          <p:cNvSpPr txBox="1"/>
          <p:nvPr/>
        </p:nvSpPr>
        <p:spPr>
          <a:xfrm>
            <a:off x="332173" y="1108294"/>
            <a:ext cx="1089807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0"/>
            <a:r>
              <a:rPr lang="ru-RU" b="0" i="0" dirty="0">
                <a:solidFill>
                  <a:srgbClr val="8F8F8F"/>
                </a:solidFill>
                <a:effectLst/>
                <a:latin typeface="Droid Sans"/>
              </a:rPr>
              <a:t>► 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Позначте цифрами: 1 — просте речення; 2 — складне речення.</a:t>
            </a:r>
          </a:p>
          <a:p>
            <a:pPr algn="just" rtl="0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 теплий ранок, дихає свіжістю земля.</a:t>
            </a:r>
          </a:p>
          <a:p>
            <a:pPr algn="just" rtl="0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Кленовий листочок покружляв у повітрі й упав у калюжу.</a:t>
            </a:r>
          </a:p>
          <a:p>
            <a:pPr algn="just" rtl="0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лісі сльозяться крихітні струмки, розквітає кожна квітка.</a:t>
            </a:r>
          </a:p>
          <a:p>
            <a:pPr algn="just" rtl="0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селом починався гай, і вузенька стежка вела через нього.</a:t>
            </a:r>
          </a:p>
          <a:p>
            <a:pPr algn="just" rtl="0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багато віків Київ пережив і побачив немало.</a:t>
            </a:r>
          </a:p>
          <a:p>
            <a:pPr algn="just" rtl="0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року в рік Київ прикрашається новими будинками, парками, проспектами.</a:t>
            </a:r>
          </a:p>
          <a:p>
            <a:pPr algn="just" rtl="0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Злетіла пташка високо, а людина ходить тільки по землі.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FD0633-B00B-3E80-D40C-A2B4496EF5CA}"/>
              </a:ext>
            </a:extLst>
          </p:cNvPr>
          <p:cNvSpPr txBox="1">
            <a:spLocks/>
          </p:cNvSpPr>
          <p:nvPr/>
        </p:nvSpPr>
        <p:spPr>
          <a:xfrm>
            <a:off x="332173" y="172387"/>
            <a:ext cx="5678010" cy="851116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 тест</a:t>
            </a:r>
            <a:endParaRPr lang="ru-RU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7969B3-0B97-D0C1-5158-361BD072A745}"/>
              </a:ext>
            </a:extLst>
          </p:cNvPr>
          <p:cNvSpPr txBox="1">
            <a:spLocks/>
          </p:cNvSpPr>
          <p:nvPr/>
        </p:nvSpPr>
        <p:spPr>
          <a:xfrm>
            <a:off x="417989" y="4699323"/>
            <a:ext cx="5678011" cy="851116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2, 1, 2, 2, 1, 1, 2.</a:t>
            </a:r>
            <a:endParaRPr lang="ru-RU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1812CA-914C-BFDE-4F0A-0E8B84D7B1BA}"/>
              </a:ext>
            </a:extLst>
          </p:cNvPr>
          <p:cNvSpPr txBox="1">
            <a:spLocks/>
          </p:cNvSpPr>
          <p:nvPr/>
        </p:nvSpPr>
        <p:spPr>
          <a:xfrm>
            <a:off x="417989" y="5749706"/>
            <a:ext cx="5678011" cy="851116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ССР, визначте смислові зв’язки.</a:t>
            </a:r>
            <a:endParaRPr lang="ru-RU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55DA9-807C-24BC-1662-6853DD5C2507}"/>
              </a:ext>
            </a:extLst>
          </p:cNvPr>
          <p:cNvSpPr txBox="1"/>
          <p:nvPr/>
        </p:nvSpPr>
        <p:spPr>
          <a:xfrm>
            <a:off x="738327" y="529743"/>
            <a:ext cx="10715346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Складнопідрядне речення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це речення, що складається з двох або більше частин, одна з яких -  головна, інша — залежна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4E2CF-1975-B25B-73D4-0B8C3C7BFE06}"/>
              </a:ext>
            </a:extLst>
          </p:cNvPr>
          <p:cNvSpPr txBox="1"/>
          <p:nvPr/>
        </p:nvSpPr>
        <p:spPr>
          <a:xfrm>
            <a:off x="702557" y="1811407"/>
            <a:ext cx="10715346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Раптом вітер зняв хмару пилу, (яку?) яка закрила все 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(М. Коцюбинський)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altLang="uk-UA" sz="2800" b="1" i="1" dirty="0">
                <a:latin typeface="Calibri" panose="020F0502020204030204" pitchFamily="34" charset="0"/>
              </a:rPr>
              <a:t>[…],(</a:t>
            </a:r>
            <a:r>
              <a:rPr lang="uk-UA" altLang="uk-UA" sz="2800" b="1" i="1" dirty="0">
                <a:latin typeface="Calibri" panose="020F0502020204030204" pitchFamily="34" charset="0"/>
              </a:rPr>
              <a:t>яка…)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DF54E55E-53B8-970F-91A7-35933D5A61F8}"/>
              </a:ext>
            </a:extLst>
          </p:cNvPr>
          <p:cNvCxnSpPr/>
          <p:nvPr/>
        </p:nvCxnSpPr>
        <p:spPr>
          <a:xfrm>
            <a:off x="2592280" y="2325950"/>
            <a:ext cx="41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D3113942-0629-E1B1-5A2B-495B91727219}"/>
              </a:ext>
            </a:extLst>
          </p:cNvPr>
          <p:cNvCxnSpPr/>
          <p:nvPr/>
        </p:nvCxnSpPr>
        <p:spPr>
          <a:xfrm>
            <a:off x="2095130" y="2325950"/>
            <a:ext cx="8167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EC8A3AB8-E6AB-B6F4-4E22-4BAB8CF21C65}"/>
              </a:ext>
            </a:extLst>
          </p:cNvPr>
          <p:cNvCxnSpPr/>
          <p:nvPr/>
        </p:nvCxnSpPr>
        <p:spPr>
          <a:xfrm>
            <a:off x="2960703" y="2353382"/>
            <a:ext cx="8167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2878D2AB-2716-2129-65EB-F3C03658413F}"/>
              </a:ext>
            </a:extLst>
          </p:cNvPr>
          <p:cNvCxnSpPr>
            <a:cxnSpLocks/>
          </p:cNvCxnSpPr>
          <p:nvPr/>
        </p:nvCxnSpPr>
        <p:spPr>
          <a:xfrm>
            <a:off x="7322598" y="2392280"/>
            <a:ext cx="1257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DC5A2A5B-6E69-C510-9A7F-99A52F86D372}"/>
              </a:ext>
            </a:extLst>
          </p:cNvPr>
          <p:cNvCxnSpPr/>
          <p:nvPr/>
        </p:nvCxnSpPr>
        <p:spPr>
          <a:xfrm>
            <a:off x="2960703" y="2288460"/>
            <a:ext cx="8167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4037267B-51C0-55F7-A9FA-F38925480BAD}"/>
              </a:ext>
            </a:extLst>
          </p:cNvPr>
          <p:cNvCxnSpPr>
            <a:cxnSpLocks/>
          </p:cNvCxnSpPr>
          <p:nvPr/>
        </p:nvCxnSpPr>
        <p:spPr>
          <a:xfrm>
            <a:off x="7322598" y="2288460"/>
            <a:ext cx="1257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723DB0-B383-B1E3-A446-E95264DD12BE}"/>
              </a:ext>
            </a:extLst>
          </p:cNvPr>
          <p:cNvSpPr txBox="1"/>
          <p:nvPr/>
        </p:nvSpPr>
        <p:spPr>
          <a:xfrm>
            <a:off x="738327" y="3094738"/>
            <a:ext cx="10715346" cy="138499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 була рання весна, але  надворі було вже гаряче (незважаючи на що?). </a:t>
            </a:r>
            <a:r>
              <a:rPr lang="uk-UA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(І. Нечуй-Левицький)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800" b="1" i="1" dirty="0">
                <a:latin typeface="Calibri" panose="020F0502020204030204" pitchFamily="34" charset="0"/>
              </a:rPr>
              <a:t>									</a:t>
            </a:r>
            <a:r>
              <a:rPr lang="en-US" altLang="uk-UA" sz="2800" b="1" i="1" dirty="0">
                <a:latin typeface="Calibri" panose="020F0502020204030204" pitchFamily="34" charset="0"/>
              </a:rPr>
              <a:t>[</a:t>
            </a:r>
            <a:r>
              <a:rPr lang="uk-UA" altLang="uk-UA" sz="2800" b="1" i="1" dirty="0">
                <a:latin typeface="Calibri" panose="020F0502020204030204" pitchFamily="34" charset="0"/>
              </a:rPr>
              <a:t>Хоч</a:t>
            </a:r>
            <a:r>
              <a:rPr lang="en-US" altLang="uk-UA" sz="2800" b="1" i="1" dirty="0">
                <a:latin typeface="Calibri" panose="020F0502020204030204" pitchFamily="34" charset="0"/>
              </a:rPr>
              <a:t>…],(</a:t>
            </a:r>
            <a:r>
              <a:rPr lang="uk-UA" altLang="uk-UA" sz="2800" b="1" i="1" dirty="0">
                <a:latin typeface="Calibri" panose="020F0502020204030204" pitchFamily="34" charset="0"/>
              </a:rPr>
              <a:t>але…)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2DDCF25C-B776-3B29-AAB9-CC80402290A2}"/>
              </a:ext>
            </a:extLst>
          </p:cNvPr>
          <p:cNvCxnSpPr/>
          <p:nvPr/>
        </p:nvCxnSpPr>
        <p:spPr>
          <a:xfrm>
            <a:off x="3369076" y="3543670"/>
            <a:ext cx="8167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0E93D8A7-2721-530F-E455-D026098559F0}"/>
              </a:ext>
            </a:extLst>
          </p:cNvPr>
          <p:cNvCxnSpPr>
            <a:cxnSpLocks/>
          </p:cNvCxnSpPr>
          <p:nvPr/>
        </p:nvCxnSpPr>
        <p:spPr>
          <a:xfrm>
            <a:off x="1521040" y="3614692"/>
            <a:ext cx="18169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7522F0F4-403D-8A0E-E14D-CF46E63355C5}"/>
              </a:ext>
            </a:extLst>
          </p:cNvPr>
          <p:cNvCxnSpPr>
            <a:cxnSpLocks/>
          </p:cNvCxnSpPr>
          <p:nvPr/>
        </p:nvCxnSpPr>
        <p:spPr>
          <a:xfrm>
            <a:off x="1521040" y="3543670"/>
            <a:ext cx="18169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2AFA9F18-8427-888A-8356-6125C2EA48BC}"/>
              </a:ext>
            </a:extLst>
          </p:cNvPr>
          <p:cNvCxnSpPr>
            <a:cxnSpLocks/>
          </p:cNvCxnSpPr>
          <p:nvPr/>
        </p:nvCxnSpPr>
        <p:spPr>
          <a:xfrm>
            <a:off x="6193396" y="3614692"/>
            <a:ext cx="7131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BC48CF5E-64BB-D0E6-BB1A-02C29BE8ED1B}"/>
              </a:ext>
            </a:extLst>
          </p:cNvPr>
          <p:cNvCxnSpPr>
            <a:cxnSpLocks/>
          </p:cNvCxnSpPr>
          <p:nvPr/>
        </p:nvCxnSpPr>
        <p:spPr>
          <a:xfrm>
            <a:off x="6193396" y="3519553"/>
            <a:ext cx="7131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36E7781D-14AA-3047-4C5B-EA4750EF39BD}"/>
              </a:ext>
            </a:extLst>
          </p:cNvPr>
          <p:cNvCxnSpPr>
            <a:cxnSpLocks/>
          </p:cNvCxnSpPr>
          <p:nvPr/>
        </p:nvCxnSpPr>
        <p:spPr>
          <a:xfrm>
            <a:off x="7706594" y="3640364"/>
            <a:ext cx="10386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0B6190FB-0FA8-77F1-CC4A-5A85AEDD2E34}"/>
              </a:ext>
            </a:extLst>
          </p:cNvPr>
          <p:cNvCxnSpPr>
            <a:cxnSpLocks/>
          </p:cNvCxnSpPr>
          <p:nvPr/>
        </p:nvCxnSpPr>
        <p:spPr>
          <a:xfrm>
            <a:off x="7706594" y="3515114"/>
            <a:ext cx="1038688" cy="4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9064E3-B952-6665-82FD-F5433D0DCE71}"/>
              </a:ext>
            </a:extLst>
          </p:cNvPr>
          <p:cNvSpPr txBox="1"/>
          <p:nvPr/>
        </p:nvSpPr>
        <p:spPr>
          <a:xfrm>
            <a:off x="277834" y="131113"/>
            <a:ext cx="11674136" cy="526297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Засобом зв’язку підрядного речення з головним виступають підрядні сполучники та сполучні слова. На відміну від складносурядних речень, у складнопідрядних сполучники і сполучні слова належать до підрядної частини речення. </a:t>
            </a:r>
            <a:endParaRPr lang="en-US" alt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Підрядні сполучники </a:t>
            </a:r>
            <a:r>
              <a:rPr lang="ru-RU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бувають членами речення. За будовою вони поділяються на</a:t>
            </a:r>
            <a:r>
              <a:rPr lang="ru-RU" alt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alt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uk-UA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що, як, щоб, якщо, якби, хоч, ніж, мов, чи</a:t>
            </a:r>
            <a:r>
              <a:rPr lang="ru-RU" alt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uk-UA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 що, тому що, у зв’язку з тим що, незважаючи на те що</a:t>
            </a:r>
            <a:r>
              <a:rPr lang="ru-RU" alt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 eaLnBrk="1" hangingPunct="1"/>
            <a:r>
              <a:rPr lang="ru-RU" alt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Сполучні слова </a:t>
            </a:r>
            <a:r>
              <a:rPr lang="ru-RU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повнозначні слова; вони, на відміну від сполучників, є членами речення. У ролі сполучних слів виступають відносні займенники і </a:t>
            </a:r>
            <a:r>
              <a:rPr lang="ru-RU" alt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прислівники: </a:t>
            </a:r>
            <a:r>
              <a:rPr lang="ru-RU" altLang="uk-UA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хто, що, який, чий, котрий, де, куди, звідки, як, чому, коли.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5E49-F683-958F-4FD7-5582EDACB138}"/>
              </a:ext>
            </a:extLst>
          </p:cNvPr>
          <p:cNvSpPr txBox="1"/>
          <p:nvPr/>
        </p:nvSpPr>
        <p:spPr>
          <a:xfrm>
            <a:off x="242876" y="5519822"/>
            <a:ext cx="11709094" cy="110799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altLang="uk-UA" sz="24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uk-UA" altLang="uk-UA" sz="24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квіти доглядає, той насолоджується життям.</a:t>
            </a:r>
          </a:p>
          <a:p>
            <a:pPr algn="ctr"/>
            <a:r>
              <a:rPr lang="uk-UA" altLang="uk-UA" sz="24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квіти своєї землі, </a:t>
            </a:r>
            <a:r>
              <a:rPr lang="uk-UA" altLang="uk-UA" sz="2400" b="1" i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uk-UA" altLang="uk-UA" sz="24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для мене найкращі.</a:t>
            </a:r>
            <a:endParaRPr lang="uk-UA" altLang="uk-UA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72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F71F7E-C343-E51D-E200-8B949216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64"/>
            <a:ext cx="12192000" cy="68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9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17553-CC69-DA0D-E801-DBC35DB5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28574"/>
            <a:ext cx="11841480" cy="67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B59A-067B-36F3-3F2F-AC99B4178FC1}"/>
              </a:ext>
            </a:extLst>
          </p:cNvPr>
          <p:cNvSpPr txBox="1">
            <a:spLocks/>
          </p:cNvSpPr>
          <p:nvPr/>
        </p:nvSpPr>
        <p:spPr>
          <a:xfrm>
            <a:off x="332173" y="172387"/>
            <a:ext cx="5678010" cy="851116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штурм</a:t>
            </a:r>
            <a:endParaRPr lang="ru-RU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Страница 63 | Учебник Українська мова 9 класс О.М. Авраменко 2017">
            <a:extLst>
              <a:ext uri="{FF2B5EF4-FFF2-40B4-BE49-F238E27FC236}">
                <a16:creationId xmlns:a16="http://schemas.microsoft.com/office/drawing/2014/main" id="{BFEC8879-5E58-2B50-74EF-596A55B0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31456" r="11548" b="30356"/>
          <a:stretch/>
        </p:blipFill>
        <p:spPr bwMode="auto">
          <a:xfrm>
            <a:off x="332173" y="1154096"/>
            <a:ext cx="8838460" cy="54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2E67EC-6782-89F3-CA0A-1F96BBC492C5}"/>
              </a:ext>
            </a:extLst>
          </p:cNvPr>
          <p:cNvSpPr txBox="1">
            <a:spLocks/>
          </p:cNvSpPr>
          <p:nvPr/>
        </p:nvSpPr>
        <p:spPr>
          <a:xfrm>
            <a:off x="9587882" y="5461279"/>
            <a:ext cx="2140999" cy="957276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– усно</a:t>
            </a:r>
          </a:p>
          <a:p>
            <a:pPr algn="ctr" rt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письмово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70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126</TotalTime>
  <Words>806</Words>
  <Application>Microsoft Office PowerPoint</Application>
  <PresentationFormat>Широкоэкранный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Droid Sans</vt:lpstr>
      <vt:lpstr>Times New Roman</vt:lpstr>
      <vt:lpstr>Wingdings</vt:lpstr>
      <vt:lpstr>Тема Office</vt:lpstr>
      <vt:lpstr>Складнопідрядне речення (СПР).  Його будова й засоби зв’язку в ньому.  Основні види СПР</vt:lpstr>
      <vt:lpstr>Незакінчене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Olena Suslina</cp:lastModifiedBy>
  <cp:revision>4</cp:revision>
  <dcterms:created xsi:type="dcterms:W3CDTF">2022-01-31T14:31:56Z</dcterms:created>
  <dcterms:modified xsi:type="dcterms:W3CDTF">2023-11-28T16:15:03Z</dcterms:modified>
</cp:coreProperties>
</file>