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1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DBD13D"/>
    <a:srgbClr val="DD99A6"/>
    <a:srgbClr val="FFFFFF"/>
    <a:srgbClr val="EDB788"/>
    <a:srgbClr val="FE8642"/>
    <a:srgbClr val="00113F"/>
    <a:srgbClr val="EC620D"/>
    <a:srgbClr val="200835"/>
    <a:srgbClr val="FD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6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CF638-1993-4B59-B0E0-8186AC5B9A18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3B31A-F5C9-4B16-974C-D8494511787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5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3B31A-F5C9-4B16-974C-D8494511787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2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3B31A-F5C9-4B16-974C-D8494511787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57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18B-CD02-4BF8-A902-E073AC30354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D184-2B13-4047-BBA8-DA92F2120E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0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18B-CD02-4BF8-A902-E073AC30354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D184-2B13-4047-BBA8-DA92F2120E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0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18B-CD02-4BF8-A902-E073AC30354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D184-2B13-4047-BBA8-DA92F2120E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01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18B-CD02-4BF8-A902-E073AC30354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D184-2B13-4047-BBA8-DA92F2120E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18B-CD02-4BF8-A902-E073AC30354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D184-2B13-4047-BBA8-DA92F2120E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56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18B-CD02-4BF8-A902-E073AC30354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D184-2B13-4047-BBA8-DA92F2120E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0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18B-CD02-4BF8-A902-E073AC30354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D184-2B13-4047-BBA8-DA92F2120E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1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18B-CD02-4BF8-A902-E073AC30354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D184-2B13-4047-BBA8-DA92F2120E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5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18B-CD02-4BF8-A902-E073AC30354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D184-2B13-4047-BBA8-DA92F2120E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2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18B-CD02-4BF8-A902-E073AC30354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D184-2B13-4047-BBA8-DA92F2120E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9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18B-CD02-4BF8-A902-E073AC30354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D184-2B13-4047-BBA8-DA92F2120E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3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3518B-CD02-4BF8-A902-E073AC30354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ED184-2B13-4047-BBA8-DA92F2120E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46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8jjeAC7_ck8&amp;t=12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7795"/>
          <a:stretch/>
        </p:blipFill>
        <p:spPr>
          <a:xfrm>
            <a:off x="69027" y="600675"/>
            <a:ext cx="8852743" cy="56477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6330" y="2110872"/>
            <a:ext cx="6024283" cy="238760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rgbClr val="FE8642"/>
                </a:solidFill>
                <a:latin typeface="Comic Sans MS" panose="030F0702030302020204" pitchFamily="66" charset="0"/>
              </a:rPr>
              <a:t>Будова та функції сечовидільної системи</a:t>
            </a:r>
            <a:endParaRPr lang="ru-RU" dirty="0">
              <a:solidFill>
                <a:srgbClr val="FE86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8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573" y="442243"/>
            <a:ext cx="1102329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5050"/>
                </a:solidFill>
                <a:latin typeface="Comic Sans MS" panose="030F0702030302020204" pitchFamily="66" charset="0"/>
              </a:rPr>
              <a:t>Склад </a:t>
            </a:r>
            <a:r>
              <a:rPr lang="ru-RU" sz="4000" dirty="0" err="1">
                <a:solidFill>
                  <a:srgbClr val="FF5050"/>
                </a:solidFill>
                <a:latin typeface="Comic Sans MS" panose="030F0702030302020204" pitchFamily="66" charset="0"/>
              </a:rPr>
              <a:t>плазми</a:t>
            </a:r>
            <a:r>
              <a:rPr lang="ru-RU" sz="4000" dirty="0">
                <a:solidFill>
                  <a:srgbClr val="FF5050"/>
                </a:solidFill>
                <a:latin typeface="Comic Sans MS" panose="030F0702030302020204" pitchFamily="66" charset="0"/>
              </a:rPr>
              <a:t> </a:t>
            </a:r>
            <a:r>
              <a:rPr lang="ru-RU" sz="4000" dirty="0" err="1">
                <a:solidFill>
                  <a:srgbClr val="FF5050"/>
                </a:solidFill>
                <a:latin typeface="Comic Sans MS" panose="030F0702030302020204" pitchFamily="66" charset="0"/>
              </a:rPr>
              <a:t>крові</a:t>
            </a:r>
            <a:r>
              <a:rPr lang="ru-RU" sz="4000" dirty="0">
                <a:solidFill>
                  <a:srgbClr val="FF5050"/>
                </a:solidFill>
                <a:latin typeface="Comic Sans MS" panose="030F0702030302020204" pitchFamily="66" charset="0"/>
              </a:rPr>
              <a:t>, </a:t>
            </a:r>
            <a:r>
              <a:rPr lang="ru-RU" sz="4000" dirty="0" err="1">
                <a:solidFill>
                  <a:srgbClr val="FF5050"/>
                </a:solidFill>
                <a:latin typeface="Comic Sans MS" panose="030F0702030302020204" pitchFamily="66" charset="0"/>
              </a:rPr>
              <a:t>первинної</a:t>
            </a:r>
            <a:r>
              <a:rPr lang="ru-RU" sz="4000" dirty="0">
                <a:solidFill>
                  <a:srgbClr val="FF5050"/>
                </a:solidFill>
                <a:latin typeface="Comic Sans MS" panose="030F0702030302020204" pitchFamily="66" charset="0"/>
              </a:rPr>
              <a:t> та </a:t>
            </a:r>
            <a:r>
              <a:rPr lang="ru-RU" sz="4000" dirty="0" err="1">
                <a:solidFill>
                  <a:srgbClr val="FF5050"/>
                </a:solidFill>
                <a:latin typeface="Comic Sans MS" panose="030F0702030302020204" pitchFamily="66" charset="0"/>
              </a:rPr>
              <a:t>вторинної</a:t>
            </a:r>
            <a:r>
              <a:rPr lang="ru-RU" sz="4000" dirty="0">
                <a:solidFill>
                  <a:srgbClr val="FF5050"/>
                </a:solidFill>
                <a:latin typeface="Comic Sans MS" panose="030F0702030302020204" pitchFamily="66" charset="0"/>
              </a:rPr>
              <a:t> </a:t>
            </a:r>
            <a:r>
              <a:rPr lang="ru-RU" sz="4000" dirty="0" err="1">
                <a:solidFill>
                  <a:srgbClr val="FF5050"/>
                </a:solidFill>
                <a:latin typeface="Comic Sans MS" panose="030F0702030302020204" pitchFamily="66" charset="0"/>
              </a:rPr>
              <a:t>сечі</a:t>
            </a:r>
            <a:r>
              <a:rPr lang="ru-RU" sz="4000" dirty="0">
                <a:solidFill>
                  <a:srgbClr val="FF5050"/>
                </a:solidFill>
                <a:latin typeface="Comic Sans MS" panose="030F0702030302020204" pitchFamily="66" charset="0"/>
              </a:rPr>
              <a:t> (у </a:t>
            </a:r>
            <a:r>
              <a:rPr lang="ru-RU" sz="4000" dirty="0" err="1">
                <a:solidFill>
                  <a:srgbClr val="FF5050"/>
                </a:solidFill>
                <a:latin typeface="Comic Sans MS" panose="030F0702030302020204" pitchFamily="66" charset="0"/>
              </a:rPr>
              <a:t>масових</a:t>
            </a:r>
            <a:r>
              <a:rPr lang="ru-RU" sz="4000" dirty="0">
                <a:solidFill>
                  <a:srgbClr val="FF5050"/>
                </a:solidFill>
                <a:latin typeface="Comic Sans MS" panose="030F0702030302020204" pitchFamily="66" charset="0"/>
              </a:rPr>
              <a:t> %)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7449" y="1105024"/>
            <a:ext cx="102677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Comic Sans MS" panose="030F0702030302020204" pitchFamily="66" charset="0"/>
            </a:endParaRPr>
          </a:p>
          <a:p>
            <a:r>
              <a:rPr lang="ru-RU" sz="2400" dirty="0" err="1">
                <a:latin typeface="Comic Sans MS" panose="030F0702030302020204" pitchFamily="66" charset="0"/>
              </a:rPr>
              <a:t>Речовини</a:t>
            </a:r>
            <a:r>
              <a:rPr lang="ru-RU" sz="2400" dirty="0">
                <a:latin typeface="Comic Sans MS" panose="030F0702030302020204" pitchFamily="66" charset="0"/>
              </a:rPr>
              <a:t>	      Плазма </a:t>
            </a:r>
            <a:r>
              <a:rPr lang="ru-RU" sz="2400" dirty="0" err="1">
                <a:latin typeface="Comic Sans MS" panose="030F0702030302020204" pitchFamily="66" charset="0"/>
              </a:rPr>
              <a:t>крові</a:t>
            </a:r>
            <a:r>
              <a:rPr lang="ru-RU" sz="2400" dirty="0">
                <a:latin typeface="Comic Sans MS" panose="030F0702030302020204" pitchFamily="66" charset="0"/>
              </a:rPr>
              <a:t>	     </a:t>
            </a:r>
            <a:r>
              <a:rPr lang="ru-RU" sz="2400" dirty="0" err="1">
                <a:latin typeface="Comic Sans MS" panose="030F0702030302020204" pitchFamily="66" charset="0"/>
              </a:rPr>
              <a:t>Первинна</a:t>
            </a:r>
            <a:r>
              <a:rPr lang="ru-RU" sz="2400" dirty="0">
                <a:latin typeface="Comic Sans MS" panose="030F0702030302020204" pitchFamily="66" charset="0"/>
              </a:rPr>
              <a:t> сеча        </a:t>
            </a:r>
            <a:r>
              <a:rPr lang="ru-RU" sz="2400" dirty="0" err="1">
                <a:latin typeface="Comic Sans MS" panose="030F0702030302020204" pitchFamily="66" charset="0"/>
              </a:rPr>
              <a:t>Вторинна</a:t>
            </a:r>
            <a:r>
              <a:rPr lang="ru-RU" sz="2400" dirty="0">
                <a:latin typeface="Comic Sans MS" panose="030F0702030302020204" pitchFamily="66" charset="0"/>
              </a:rPr>
              <a:t> сеча</a:t>
            </a:r>
          </a:p>
          <a:p>
            <a:endParaRPr lang="ru-RU" sz="2400" dirty="0">
              <a:latin typeface="Comic Sans MS" panose="030F0702030302020204" pitchFamily="66" charset="0"/>
            </a:endParaRPr>
          </a:p>
          <a:p>
            <a:r>
              <a:rPr lang="ru-RU" sz="2400" dirty="0">
                <a:latin typeface="Comic Sans MS" panose="030F0702030302020204" pitchFamily="66" charset="0"/>
              </a:rPr>
              <a:t>Вода	                    90,0-91,0 	            99,0	                        96,0</a:t>
            </a:r>
          </a:p>
          <a:p>
            <a:r>
              <a:rPr lang="ru-RU" sz="2400" dirty="0" err="1">
                <a:latin typeface="Comic Sans MS" panose="030F0702030302020204" pitchFamily="66" charset="0"/>
              </a:rPr>
              <a:t>Білки</a:t>
            </a:r>
            <a:r>
              <a:rPr lang="ru-RU" sz="2400" dirty="0">
                <a:latin typeface="Comic Sans MS" panose="030F0702030302020204" pitchFamily="66" charset="0"/>
              </a:rPr>
              <a:t>                       7,0-8,0                     —	                          —</a:t>
            </a:r>
          </a:p>
          <a:p>
            <a:r>
              <a:rPr lang="ru-RU" sz="2400" dirty="0">
                <a:latin typeface="Comic Sans MS" panose="030F0702030302020204" pitchFamily="66" charset="0"/>
              </a:rPr>
              <a:t>Глюкоза	              0,12	            0,10                            —</a:t>
            </a:r>
          </a:p>
          <a:p>
            <a:r>
              <a:rPr lang="ru-RU" sz="2400" dirty="0" err="1">
                <a:latin typeface="Comic Sans MS" panose="030F0702030302020204" pitchFamily="66" charset="0"/>
              </a:rPr>
              <a:t>Йони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Натрію</a:t>
            </a:r>
            <a:r>
              <a:rPr lang="ru-RU" sz="2400" dirty="0">
                <a:latin typeface="Comic Sans MS" panose="030F0702030302020204" pitchFamily="66" charset="0"/>
              </a:rPr>
              <a:t>           </a:t>
            </a:r>
            <a:r>
              <a:rPr lang="uk-UA" sz="2400" dirty="0">
                <a:latin typeface="Comic Sans MS" panose="030F0702030302020204" pitchFamily="66" charset="0"/>
              </a:rPr>
              <a:t>  </a:t>
            </a:r>
            <a:r>
              <a:rPr lang="en-US" sz="2400" dirty="0">
                <a:latin typeface="Comic Sans MS" panose="030F0702030302020204" pitchFamily="66" charset="0"/>
              </a:rPr>
              <a:t>0,30	</a:t>
            </a:r>
            <a:r>
              <a:rPr lang="uk-UA" sz="2400" dirty="0">
                <a:latin typeface="Comic Sans MS" panose="030F0702030302020204" pitchFamily="66" charset="0"/>
              </a:rPr>
              <a:t>           </a:t>
            </a:r>
            <a:r>
              <a:rPr lang="en-US" sz="2400" dirty="0">
                <a:latin typeface="Comic Sans MS" panose="030F0702030302020204" pitchFamily="66" charset="0"/>
              </a:rPr>
              <a:t> 0,30	</a:t>
            </a:r>
            <a:r>
              <a:rPr lang="uk-UA" sz="2400" dirty="0">
                <a:latin typeface="Comic Sans MS" panose="030F0702030302020204" pitchFamily="66" charset="0"/>
              </a:rPr>
              <a:t>          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uk-UA" sz="2400" dirty="0">
                <a:latin typeface="Comic Sans MS" panose="030F0702030302020204" pitchFamily="66" charset="0"/>
              </a:rPr>
              <a:t>             </a:t>
            </a:r>
            <a:r>
              <a:rPr lang="en-US" sz="2400" dirty="0">
                <a:latin typeface="Comic Sans MS" panose="030F0702030302020204" pitchFamily="66" charset="0"/>
              </a:rPr>
              <a:t>0,40</a:t>
            </a:r>
          </a:p>
          <a:p>
            <a:r>
              <a:rPr lang="ru-RU" sz="2400" dirty="0" err="1">
                <a:latin typeface="Comic Sans MS" panose="030F0702030302020204" pitchFamily="66" charset="0"/>
              </a:rPr>
              <a:t>Йони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Калію</a:t>
            </a:r>
            <a:r>
              <a:rPr lang="ru-RU" sz="2400" dirty="0">
                <a:latin typeface="Comic Sans MS" panose="030F0702030302020204" pitchFamily="66" charset="0"/>
              </a:rPr>
              <a:t> 	    0,02	            0,02	                        0,15</a:t>
            </a:r>
          </a:p>
          <a:p>
            <a:r>
              <a:rPr lang="ru-RU" sz="2400" dirty="0" err="1">
                <a:latin typeface="Comic Sans MS" panose="030F0702030302020204" pitchFamily="66" charset="0"/>
              </a:rPr>
              <a:t>Йони</a:t>
            </a:r>
            <a:r>
              <a:rPr lang="ru-RU" sz="2400" dirty="0">
                <a:latin typeface="Comic Sans MS" panose="030F0702030302020204" pitchFamily="66" charset="0"/>
              </a:rPr>
              <a:t> Хлору 	    0,40	            0,40	                        0,70</a:t>
            </a:r>
          </a:p>
          <a:p>
            <a:r>
              <a:rPr lang="ru-RU" sz="2400" dirty="0" err="1">
                <a:latin typeface="Comic Sans MS" panose="030F0702030302020204" pitchFamily="66" charset="0"/>
              </a:rPr>
              <a:t>Сечовина</a:t>
            </a:r>
            <a:r>
              <a:rPr lang="ru-RU" sz="2400" dirty="0">
                <a:latin typeface="Comic Sans MS" panose="030F0702030302020204" pitchFamily="66" charset="0"/>
              </a:rPr>
              <a:t>	              0,03	            0,03	                        2,00</a:t>
            </a:r>
          </a:p>
          <a:p>
            <a:r>
              <a:rPr lang="ru-RU" sz="2400" dirty="0" err="1">
                <a:latin typeface="Comic Sans MS" panose="030F0702030302020204" pitchFamily="66" charset="0"/>
              </a:rPr>
              <a:t>Сечова</a:t>
            </a:r>
            <a:r>
              <a:rPr lang="ru-RU" sz="2400" dirty="0">
                <a:latin typeface="Comic Sans MS" panose="030F0702030302020204" pitchFamily="66" charset="0"/>
              </a:rPr>
              <a:t> кислота	   0,004	           0,004	                        0,05</a:t>
            </a:r>
          </a:p>
          <a:p>
            <a:r>
              <a:rPr lang="ru-RU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4573" y="5414644"/>
            <a:ext cx="115787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На </a:t>
            </a:r>
            <a:r>
              <a:rPr lang="ru-RU" sz="2400" b="1" dirty="0" err="1">
                <a:latin typeface="Comic Sans MS" panose="030F0702030302020204" pitchFamily="66" charset="0"/>
              </a:rPr>
              <a:t>сечоутворення</a:t>
            </a:r>
            <a:r>
              <a:rPr lang="ru-RU" sz="2400" b="1" dirty="0">
                <a:latin typeface="Comic Sans MS" panose="030F0702030302020204" pitchFamily="66" charset="0"/>
              </a:rPr>
              <a:t> та </a:t>
            </a:r>
            <a:r>
              <a:rPr lang="ru-RU" sz="2400" b="1" dirty="0" err="1">
                <a:latin typeface="Comic Sans MS" panose="030F0702030302020204" pitchFamily="66" charset="0"/>
              </a:rPr>
              <a:t>сечовиділення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впливає</a:t>
            </a:r>
            <a:r>
              <a:rPr lang="ru-RU" sz="2400" b="1" dirty="0">
                <a:latin typeface="Comic Sans MS" panose="030F0702030302020204" pitchFamily="66" charset="0"/>
              </a:rPr>
              <a:t>: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</a:p>
          <a:p>
            <a:r>
              <a:rPr lang="ru-RU" dirty="0">
                <a:latin typeface="Comic Sans MS" panose="030F0702030302020204" pitchFamily="66" charset="0"/>
              </a:rPr>
              <a:t>• </a:t>
            </a:r>
            <a:r>
              <a:rPr lang="ru-RU" dirty="0" err="1">
                <a:latin typeface="Comic Sans MS" panose="030F0702030302020204" pitchFamily="66" charset="0"/>
              </a:rPr>
              <a:t>кількість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випитої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рідини</a:t>
            </a:r>
            <a:r>
              <a:rPr lang="ru-RU" dirty="0">
                <a:latin typeface="Comic Sans MS" panose="030F0702030302020204" pitchFamily="66" charset="0"/>
              </a:rPr>
              <a:t>;</a:t>
            </a:r>
          </a:p>
          <a:p>
            <a:r>
              <a:rPr lang="ru-RU" dirty="0">
                <a:latin typeface="Comic Sans MS" panose="030F0702030302020204" pitchFamily="66" charset="0"/>
              </a:rPr>
              <a:t>• </a:t>
            </a:r>
            <a:r>
              <a:rPr lang="ru-RU" dirty="0" err="1">
                <a:latin typeface="Comic Sans MS" panose="030F0702030302020204" pitchFamily="66" charset="0"/>
              </a:rPr>
              <a:t>вміст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кухонної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солі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концентрації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мінеральних</a:t>
            </a:r>
            <a:r>
              <a:rPr lang="ru-RU" dirty="0">
                <a:latin typeface="Comic Sans MS" panose="030F0702030302020204" pitchFamily="66" charset="0"/>
              </a:rPr>
              <a:t> солей у </a:t>
            </a:r>
            <a:r>
              <a:rPr lang="ru-RU" dirty="0" err="1">
                <a:latin typeface="Comic Sans MS" panose="030F0702030302020204" pitchFamily="66" charset="0"/>
              </a:rPr>
              <a:t>крові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змінюється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концентрація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сечі</a:t>
            </a:r>
            <a:r>
              <a:rPr lang="ru-RU" dirty="0">
                <a:latin typeface="Comic Sans MS" panose="030F0702030302020204" pitchFamily="66" charset="0"/>
              </a:rPr>
              <a:t>);</a:t>
            </a:r>
          </a:p>
          <a:p>
            <a:r>
              <a:rPr lang="ru-RU" dirty="0">
                <a:latin typeface="Comic Sans MS" panose="030F0702030302020204" pitchFamily="66" charset="0"/>
              </a:rPr>
              <a:t>• температура </a:t>
            </a:r>
            <a:r>
              <a:rPr lang="ru-RU" dirty="0" err="1">
                <a:latin typeface="Comic Sans MS" panose="030F0702030302020204" pitchFamily="66" charset="0"/>
              </a:rPr>
              <a:t>навколишнього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середовища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тощо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338256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428" y="55298"/>
            <a:ext cx="10515600" cy="791646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rgbClr val="FF5050"/>
                </a:solidFill>
                <a:latin typeface="Comic Sans MS" panose="030F0702030302020204" pitchFamily="66" charset="0"/>
              </a:rPr>
              <a:t>Регуляція сечоутворення і сечовиділення</a:t>
            </a:r>
            <a:endParaRPr lang="ru-RU" sz="3600" dirty="0">
              <a:solidFill>
                <a:srgbClr val="FF5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5" b="31568"/>
          <a:stretch/>
        </p:blipFill>
        <p:spPr>
          <a:xfrm>
            <a:off x="1674445" y="1409872"/>
            <a:ext cx="4131562" cy="5280253"/>
          </a:xfrm>
        </p:spPr>
      </p:pic>
      <p:sp>
        <p:nvSpPr>
          <p:cNvPr id="5" name="TextBox 4"/>
          <p:cNvSpPr txBox="1"/>
          <p:nvPr/>
        </p:nvSpPr>
        <p:spPr>
          <a:xfrm>
            <a:off x="6374873" y="982886"/>
            <a:ext cx="556113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>
                <a:latin typeface="Comic Sans MS" panose="030F0702030302020204" pitchFamily="66" charset="0"/>
              </a:rPr>
              <a:t>Гуморальна регуляція </a:t>
            </a:r>
          </a:p>
          <a:p>
            <a:pPr algn="ctr"/>
            <a:r>
              <a:rPr lang="uk-UA" sz="2000" b="1" dirty="0">
                <a:latin typeface="Comic Sans MS" panose="030F0702030302020204" pitchFamily="66" charset="0"/>
              </a:rPr>
              <a:t>здійснюється гормонами: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    - </a:t>
            </a:r>
            <a:r>
              <a:rPr lang="uk-UA" sz="2000" dirty="0">
                <a:solidFill>
                  <a:srgbClr val="FF5050"/>
                </a:solidFill>
                <a:latin typeface="Comic Sans MS" panose="030F0702030302020204" pitchFamily="66" charset="0"/>
              </a:rPr>
              <a:t>вазопресин</a:t>
            </a:r>
            <a:r>
              <a:rPr lang="uk-UA" sz="2000" dirty="0">
                <a:latin typeface="Comic Sans MS" panose="030F0702030302020204" pitchFamily="66" charset="0"/>
              </a:rPr>
              <a:t> (антидіуретичний гормон)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      стимулює </a:t>
            </a:r>
            <a:r>
              <a:rPr lang="uk-UA" sz="2000" dirty="0" err="1">
                <a:latin typeface="Comic Sans MS" panose="030F0702030302020204" pitchFamily="66" charset="0"/>
              </a:rPr>
              <a:t>зворотнє</a:t>
            </a:r>
            <a:r>
              <a:rPr lang="uk-UA" sz="2000" dirty="0">
                <a:latin typeface="Comic Sans MS" panose="030F0702030302020204" pitchFamily="66" charset="0"/>
              </a:rPr>
              <a:t> всмоктування води;</a:t>
            </a:r>
          </a:p>
          <a:p>
            <a:r>
              <a:rPr lang="uk-UA" sz="2400" dirty="0">
                <a:latin typeface="Comic Sans MS" panose="030F0702030302020204" pitchFamily="66" charset="0"/>
              </a:rPr>
              <a:t>    </a:t>
            </a:r>
            <a:r>
              <a:rPr lang="uk-UA" sz="2000" dirty="0">
                <a:latin typeface="Comic Sans MS" panose="030F0702030302020204" pitchFamily="66" charset="0"/>
              </a:rPr>
              <a:t>- </a:t>
            </a:r>
            <a:r>
              <a:rPr lang="uk-UA" sz="2000" dirty="0">
                <a:solidFill>
                  <a:srgbClr val="FF5050"/>
                </a:solidFill>
                <a:latin typeface="Comic Sans MS" panose="030F0702030302020204" pitchFamily="66" charset="0"/>
              </a:rPr>
              <a:t>тироксин</a:t>
            </a:r>
            <a:r>
              <a:rPr lang="uk-UA" sz="2000" dirty="0">
                <a:latin typeface="Comic Sans MS" panose="030F0702030302020204" pitchFamily="66" charset="0"/>
              </a:rPr>
              <a:t> посилює сечоутворення;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    - </a:t>
            </a:r>
            <a:r>
              <a:rPr lang="uk-UA" sz="2000" dirty="0">
                <a:solidFill>
                  <a:srgbClr val="FF5050"/>
                </a:solidFill>
                <a:latin typeface="Comic Sans MS" panose="030F0702030302020204" pitchFamily="66" charset="0"/>
              </a:rPr>
              <a:t>адреналін</a:t>
            </a:r>
            <a:r>
              <a:rPr lang="uk-UA" sz="2000" dirty="0">
                <a:latin typeface="Comic Sans MS" panose="030F0702030302020204" pitchFamily="66" charset="0"/>
              </a:rPr>
              <a:t> послаблює сечоутворення</a:t>
            </a:r>
          </a:p>
          <a:p>
            <a:r>
              <a:rPr lang="uk-UA" sz="2400" dirty="0">
                <a:latin typeface="Comic Sans MS" panose="030F0702030302020204" pitchFamily="66" charset="0"/>
              </a:rPr>
              <a:t>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016" y="972876"/>
            <a:ext cx="2803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сигнал про збільшення </a:t>
            </a:r>
          </a:p>
          <a:p>
            <a:r>
              <a:rPr lang="uk-UA" dirty="0">
                <a:latin typeface="Comic Sans MS" panose="030F0702030302020204" pitchFamily="66" charset="0"/>
              </a:rPr>
              <a:t>концентрації солей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066362" y="1409872"/>
            <a:ext cx="740915" cy="7268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55515" y="1893846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проміжний </a:t>
            </a:r>
          </a:p>
          <a:p>
            <a:r>
              <a:rPr lang="uk-UA" dirty="0">
                <a:latin typeface="Comic Sans MS" panose="030F0702030302020204" pitchFamily="66" charset="0"/>
              </a:rPr>
              <a:t>   мозок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716065" y="2167826"/>
            <a:ext cx="192676" cy="2415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48269" y="2224358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Comic Sans MS" panose="030F0702030302020204" pitchFamily="66" charset="0"/>
              </a:rPr>
              <a:t>гіпофіз</a:t>
            </a:r>
            <a:endParaRPr lang="ru-RU" b="1" dirty="0">
              <a:latin typeface="Comic Sans MS" panose="030F0702030302020204" pitchFamily="66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948269" y="2540177"/>
            <a:ext cx="248463" cy="2670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98918" y="2832631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АДГ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1277957" y="3175220"/>
            <a:ext cx="275423" cy="2840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9679" y="3414441"/>
            <a:ext cx="1638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концентрація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сечі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збільшується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128974" y="4337771"/>
            <a:ext cx="0" cy="4076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6661" y="4774767"/>
            <a:ext cx="1444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надлишок 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солей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виводиться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61" b="29213" l="59360" r="70036">
                        <a14:backgroundMark x1="60407" y1="28214" x2="60407" y2="28214"/>
                        <a14:backgroundMark x1="61312" y1="28548" x2="61312" y2="28548"/>
                        <a14:backgroundMark x1="60633" y1="28214" x2="60860" y2="28214"/>
                        <a14:backgroundMark x1="66742" y1="28548" x2="66742" y2="28548"/>
                        <a14:backgroundMark x1="68778" y1="28548" x2="68778" y2="28548"/>
                        <a14:backgroundMark x1="69231" y1="28214" x2="69231" y2="27713"/>
                        <a14:backgroundMark x1="69231" y1="26210" x2="69231" y2="26210"/>
                        <a14:backgroundMark x1="69231" y1="24875" x2="69231" y2="24875"/>
                        <a14:backgroundMark x1="60407" y1="24541" x2="60407" y2="24541"/>
                        <a14:backgroundMark x1="59729" y1="25543" x2="59729" y2="25543"/>
                        <a14:backgroundMark x1="61991" y1="24374" x2="61991" y2="24374"/>
                        <a14:backgroundMark x1="63348" y1="24207" x2="63348" y2="24207"/>
                        <a14:backgroundMark x1="64706" y1="24374" x2="64706" y2="24374"/>
                        <a14:backgroundMark x1="59729" y1="27045" x2="59729" y2="27045"/>
                      </a14:backgroundRemoval>
                    </a14:imgEffect>
                  </a14:imgLayer>
                </a14:imgProps>
              </a:ext>
            </a:extLst>
          </a:blip>
          <a:srcRect l="58025" t="23305" r="28630" b="70130"/>
          <a:stretch/>
        </p:blipFill>
        <p:spPr>
          <a:xfrm>
            <a:off x="3340284" y="3167369"/>
            <a:ext cx="943151" cy="628769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3492035" y="3459296"/>
            <a:ext cx="88579" cy="98729"/>
          </a:xfrm>
          <a:prstGeom prst="ellipse">
            <a:avLst/>
          </a:prstGeom>
          <a:solidFill>
            <a:srgbClr val="DBD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521080" y="2796438"/>
            <a:ext cx="1616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>
                <a:latin typeface="Comic Sans MS" panose="030F0702030302020204" pitchFamily="66" charset="0"/>
              </a:rPr>
              <a:t>щито</a:t>
            </a:r>
            <a:r>
              <a:rPr lang="uk-UA" b="1" dirty="0">
                <a:latin typeface="Comic Sans MS" panose="030F0702030302020204" pitchFamily="66" charset="0"/>
              </a:rPr>
              <a:t>подібна</a:t>
            </a:r>
          </a:p>
          <a:p>
            <a:pPr algn="ctr"/>
            <a:r>
              <a:rPr lang="uk-UA" b="1" dirty="0">
                <a:latin typeface="Comic Sans MS" panose="030F0702030302020204" pitchFamily="66" charset="0"/>
              </a:rPr>
              <a:t> залоза</a:t>
            </a:r>
            <a:endParaRPr lang="ru-RU" b="1" dirty="0">
              <a:latin typeface="Comic Sans MS" panose="030F0702030302020204" pitchFamily="66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920187" y="3175220"/>
            <a:ext cx="928211" cy="306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0937" y="6069223"/>
            <a:ext cx="1510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Comic Sans MS" panose="030F0702030302020204" pitchFamily="66" charset="0"/>
              </a:rPr>
              <a:t>надниркові </a:t>
            </a:r>
          </a:p>
          <a:p>
            <a:r>
              <a:rPr lang="uk-UA" b="1" dirty="0">
                <a:latin typeface="Comic Sans MS" panose="030F0702030302020204" pitchFamily="66" charset="0"/>
              </a:rPr>
              <a:t>  залози</a:t>
            </a:r>
            <a:endParaRPr lang="ru-RU" b="1" dirty="0">
              <a:latin typeface="Comic Sans MS" panose="030F0702030302020204" pitchFamily="66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674445" y="5553635"/>
            <a:ext cx="1793792" cy="8387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81534" y="3414441"/>
            <a:ext cx="5937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Comic Sans MS" panose="030F0702030302020204" pitchFamily="66" charset="0"/>
              </a:rPr>
              <a:t>Нервова регуляція здійснюється</a:t>
            </a:r>
          </a:p>
          <a:p>
            <a:pPr algn="ctr"/>
            <a:r>
              <a:rPr lang="uk-UA" sz="2000" b="1" dirty="0">
                <a:latin typeface="Comic Sans MS" panose="030F0702030302020204" pitchFamily="66" charset="0"/>
              </a:rPr>
              <a:t> вегетативною нервовою системою:</a:t>
            </a:r>
          </a:p>
          <a:p>
            <a:r>
              <a:rPr lang="uk-UA" b="1" dirty="0">
                <a:latin typeface="Comic Sans MS" panose="030F0702030302020204" pitchFamily="66" charset="0"/>
              </a:rPr>
              <a:t> - </a:t>
            </a:r>
            <a:r>
              <a:rPr lang="uk-UA" sz="2000" dirty="0">
                <a:latin typeface="Comic Sans MS" panose="030F0702030302020204" pitchFamily="66" charset="0"/>
              </a:rPr>
              <a:t>симпатична нервова система гальмує сечоутворення, звужуючи </a:t>
            </a:r>
            <a:r>
              <a:rPr lang="uk-UA" sz="2000" dirty="0" err="1">
                <a:latin typeface="Comic Sans MS" panose="030F0702030302020204" pitchFamily="66" charset="0"/>
              </a:rPr>
              <a:t>приності</a:t>
            </a:r>
            <a:r>
              <a:rPr lang="uk-UA" sz="2000" dirty="0">
                <a:latin typeface="Comic Sans MS" panose="030F0702030302020204" pitchFamily="66" charset="0"/>
              </a:rPr>
              <a:t> артеріоли;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 - парасимпатична нервова система посилює сечоутворення. 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6394" y="5683431"/>
            <a:ext cx="5067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Comic Sans MS" panose="030F0702030302020204" pitchFamily="66" charset="0"/>
              </a:rPr>
              <a:t>Центр сечовиділення знаходиться в крижовому відділі </a:t>
            </a:r>
            <a:r>
              <a:rPr lang="uk-UA" sz="2000" b="1" dirty="0" err="1">
                <a:latin typeface="Comic Sans MS" panose="030F0702030302020204" pitchFamily="66" charset="0"/>
              </a:rPr>
              <a:t>спиного</a:t>
            </a:r>
            <a:r>
              <a:rPr lang="uk-UA" sz="2000" b="1" dirty="0">
                <a:latin typeface="Comic Sans MS" panose="030F0702030302020204" pitchFamily="66" charset="0"/>
              </a:rPr>
              <a:t> мозку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6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3" grpId="0"/>
      <p:bldP spid="16" grpId="0"/>
      <p:bldP spid="24" grpId="0"/>
      <p:bldP spid="30" grpId="0"/>
      <p:bldP spid="32" grpId="0" animBg="1"/>
      <p:bldP spid="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635" y="22297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6600" dirty="0">
                <a:solidFill>
                  <a:srgbClr val="FF5050"/>
                </a:solidFill>
                <a:latin typeface="Comic Sans MS" panose="030F0702030302020204" pitchFamily="66" charset="0"/>
              </a:rPr>
              <a:t>Чи є запитання?</a:t>
            </a:r>
            <a:endParaRPr lang="ru-RU" sz="6600" dirty="0">
              <a:solidFill>
                <a:srgbClr val="FF5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70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1325563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5050"/>
                </a:solidFill>
                <a:latin typeface="Comic Sans MS" panose="030F0702030302020204" pitchFamily="66" charset="0"/>
              </a:rPr>
              <a:t>Відео до уроку ви можете переглянути за посиланням:</a:t>
            </a:r>
            <a:endParaRPr lang="ru-RU" dirty="0">
              <a:solidFill>
                <a:srgbClr val="FF5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482757"/>
            <a:ext cx="10515600" cy="186783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https://www.youtube.com/watch?v=8jjeAC7_ck8&amp;t=12s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168" y="370354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532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4599" y="1324464"/>
            <a:ext cx="4522693" cy="1325563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uk-UA" sz="3200" b="1" dirty="0">
                <a:solidFill>
                  <a:srgbClr val="FF5050"/>
                </a:solidFill>
                <a:latin typeface="Comic Sans MS" panose="030F0702030302020204" pitchFamily="66" charset="0"/>
                <a:ea typeface="+mn-ea"/>
                <a:cs typeface="+mn-cs"/>
              </a:rPr>
              <a:t>Виділення</a:t>
            </a:r>
            <a:r>
              <a:rPr lang="uk-UA" sz="2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– процес, </a:t>
            </a:r>
            <a:br>
              <a:rPr lang="uk-UA" sz="28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що забезпечує виведення продуктів обміну і надлишкових речовин, які утворюються в процесі життєдіяльності організму</a:t>
            </a:r>
            <a:br>
              <a:rPr lang="ru-RU" sz="2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49" y="221877"/>
            <a:ext cx="5962650" cy="643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1219" y="887029"/>
            <a:ext cx="13580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5050"/>
                </a:solidFill>
                <a:latin typeface="Comic Sans MS" panose="030F0702030302020204" pitchFamily="66" charset="0"/>
              </a:rPr>
              <a:t>шкіра</a:t>
            </a:r>
            <a:r>
              <a:rPr lang="uk-UA" sz="2000" b="1" dirty="0">
                <a:latin typeface="Comic Sans MS" panose="030F0702030302020204" pitchFamily="66" charset="0"/>
              </a:rPr>
              <a:t> </a:t>
            </a:r>
            <a:r>
              <a:rPr lang="uk-UA" dirty="0">
                <a:latin typeface="Comic Sans MS" panose="030F0702030302020204" pitchFamily="66" charset="0"/>
              </a:rPr>
              <a:t>–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вода, солі,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сечовина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729413" y="1841136"/>
            <a:ext cx="552618" cy="5250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3994728"/>
            <a:ext cx="21194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5050"/>
                </a:solidFill>
                <a:latin typeface="Comic Sans MS" panose="030F0702030302020204" pitchFamily="66" charset="0"/>
              </a:rPr>
              <a:t>печінка</a:t>
            </a:r>
            <a:r>
              <a:rPr lang="uk-UA" dirty="0">
                <a:latin typeface="Comic Sans MS" panose="030F0702030302020204" pitchFamily="66" charset="0"/>
              </a:rPr>
              <a:t> –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жовчні пігменти, 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жовчні кислоти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4753" y="5236303"/>
            <a:ext cx="316464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5050"/>
                </a:solidFill>
                <a:latin typeface="Comic Sans MS" panose="030F0702030302020204" pitchFamily="66" charset="0"/>
              </a:rPr>
              <a:t>кишечник </a:t>
            </a:r>
            <a:r>
              <a:rPr lang="uk-UA" dirty="0">
                <a:latin typeface="Comic Sans MS" panose="030F0702030302020204" pitchFamily="66" charset="0"/>
              </a:rPr>
              <a:t>–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продукти розпаду, 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які не всмоктались в кров, 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солі важких металів,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холестерин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674267" y="3946374"/>
            <a:ext cx="755168" cy="345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361930" y="5208492"/>
            <a:ext cx="1365646" cy="2577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4301" y="963836"/>
            <a:ext cx="20922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5050"/>
                </a:solidFill>
                <a:latin typeface="Comic Sans MS" panose="030F0702030302020204" pitchFamily="66" charset="0"/>
              </a:rPr>
              <a:t>легені</a:t>
            </a:r>
            <a:r>
              <a:rPr lang="uk-UA" dirty="0">
                <a:latin typeface="Comic Sans MS" panose="030F0702030302020204" pitchFamily="66" charset="0"/>
              </a:rPr>
              <a:t> –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вуглекислий газ,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вода, амоніак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1391949" y="1917943"/>
            <a:ext cx="1037486" cy="9238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60779" y="3537461"/>
            <a:ext cx="257153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5050"/>
                </a:solidFill>
                <a:latin typeface="Comic Sans MS" panose="030F0702030302020204" pitchFamily="66" charset="0"/>
              </a:rPr>
              <a:t>нирки</a:t>
            </a:r>
            <a:r>
              <a:rPr lang="uk-UA" dirty="0"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вода, сечовина, 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сечова кислота,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солі, чужорідні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та шкідливі речовини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248400" y="4356847"/>
            <a:ext cx="1479176" cy="3361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7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59" y="142873"/>
            <a:ext cx="6634443" cy="66344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0636" y="224722"/>
            <a:ext cx="5033682" cy="1325563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5050"/>
                </a:solidFill>
                <a:latin typeface="Comic Sans MS" panose="030F0702030302020204" pitchFamily="66" charset="0"/>
              </a:rPr>
              <a:t>Органи видільної системи</a:t>
            </a:r>
            <a:endParaRPr lang="ru-RU" dirty="0">
              <a:solidFill>
                <a:srgbClr val="FF5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753" y="887504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нирки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75468" y="1252807"/>
            <a:ext cx="878541" cy="6275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575468" y="1118338"/>
            <a:ext cx="2788023" cy="1367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4423" y="2969108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сечоводи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228893" y="3448772"/>
            <a:ext cx="694764" cy="5291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0" idx="3"/>
          </p:cNvCxnSpPr>
          <p:nvPr/>
        </p:nvCxnSpPr>
        <p:spPr>
          <a:xfrm>
            <a:off x="2228893" y="3199941"/>
            <a:ext cx="1921765" cy="5580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2565" y="4953945"/>
            <a:ext cx="231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сечовий міхур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cxnSp>
        <p:nvCxnSpPr>
          <p:cNvPr id="17" name="Прямая соединительная линия 16"/>
          <p:cNvCxnSpPr>
            <a:stCxn id="15" idx="3"/>
          </p:cNvCxnSpPr>
          <p:nvPr/>
        </p:nvCxnSpPr>
        <p:spPr>
          <a:xfrm>
            <a:off x="2547622" y="5184778"/>
            <a:ext cx="517791" cy="1770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39663" y="5929919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сечівник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679047" y="6160751"/>
            <a:ext cx="7878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88389" y="1805713"/>
            <a:ext cx="5976316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Нирки регулюють:</a:t>
            </a:r>
          </a:p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- видалення продуктів обміну,</a:t>
            </a:r>
          </a:p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 токсичних і сторонніх речовин;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водний баланс організму;</a:t>
            </a:r>
          </a:p>
          <a:p>
            <a:pPr marL="285750" indent="-285750">
              <a:buFontTx/>
              <a:buChar char="-"/>
            </a:pP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йонний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баланс організму;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осмотичний тиск </a:t>
            </a:r>
          </a:p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  рідин внутрішнього середовища;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обмін речовин органічних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сполук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  (білків, ліпідів, вуглеводів, </a:t>
            </a:r>
          </a:p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  нуклеїнових кислот);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гомеостаз – підтримання постійного </a:t>
            </a:r>
          </a:p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  складу внутрішнього середовища 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0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412" y="144757"/>
            <a:ext cx="3950465" cy="648427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5050"/>
                </a:solidFill>
                <a:latin typeface="Comic Sans MS" panose="030F0702030302020204" pitchFamily="66" charset="0"/>
              </a:rPr>
              <a:t>Будова </a:t>
            </a:r>
            <a:r>
              <a:rPr lang="ru-RU" sz="4000" dirty="0" err="1">
                <a:solidFill>
                  <a:srgbClr val="FF5050"/>
                </a:solidFill>
                <a:latin typeface="Comic Sans MS" panose="030F0702030302020204" pitchFamily="66" charset="0"/>
              </a:rPr>
              <a:t>нирки</a:t>
            </a:r>
            <a:endParaRPr lang="ru-RU" sz="4000" dirty="0">
              <a:solidFill>
                <a:srgbClr val="FF5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662" r="11168"/>
          <a:stretch/>
        </p:blipFill>
        <p:spPr>
          <a:xfrm>
            <a:off x="253388" y="3386778"/>
            <a:ext cx="4693186" cy="325231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774347" y="1252354"/>
            <a:ext cx="395973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Нирка</a:t>
            </a:r>
            <a:r>
              <a:rPr lang="ru-RU" sz="2400" dirty="0">
                <a:latin typeface="Comic Sans MS" panose="030F0702030302020204" pitchFamily="66" charset="0"/>
              </a:rPr>
              <a:t> – </a:t>
            </a:r>
            <a:r>
              <a:rPr lang="ru-RU" sz="2400" dirty="0" err="1">
                <a:latin typeface="Comic Sans MS" panose="030F0702030302020204" pitchFamily="66" charset="0"/>
              </a:rPr>
              <a:t>парний</a:t>
            </a:r>
            <a:r>
              <a:rPr lang="ru-RU" sz="2400" dirty="0">
                <a:latin typeface="Comic Sans MS" panose="030F0702030302020204" pitchFamily="66" charset="0"/>
              </a:rPr>
              <a:t> орган </a:t>
            </a: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бобоподібної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форми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</a:p>
          <a:p>
            <a:pPr algn="ctr"/>
            <a:r>
              <a:rPr lang="uk-UA" sz="2400" dirty="0">
                <a:latin typeface="Comic Sans MS" panose="030F0702030302020204" pitchFamily="66" charset="0"/>
              </a:rPr>
              <a:t>червоно-бурого кольору, </a:t>
            </a:r>
          </a:p>
          <a:p>
            <a:pPr algn="ctr"/>
            <a:r>
              <a:rPr lang="uk-UA" sz="2400" dirty="0">
                <a:latin typeface="Comic Sans MS" panose="030F0702030302020204" pitchFamily="66" charset="0"/>
              </a:rPr>
              <a:t>масою 120-200 г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68" y="2754"/>
            <a:ext cx="60693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4450881" y="2470533"/>
            <a:ext cx="1474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Comic Sans MS" panose="030F0702030302020204" pitchFamily="66" charset="0"/>
              </a:rPr>
              <a:t>ниркова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артерія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5695721" y="2555913"/>
            <a:ext cx="947450" cy="3276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64412" y="4263528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ниркова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 вена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081311" y="3723701"/>
            <a:ext cx="402115" cy="6614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76419" y="555295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сечовід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6356733" y="5243467"/>
            <a:ext cx="661012" cy="3794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95721" y="124823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кірковий шар нирки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7171311" y="494156"/>
            <a:ext cx="716766" cy="673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flipH="1">
            <a:off x="10004964" y="5737622"/>
            <a:ext cx="208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мозковий шар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(піраміди)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992299" y="4263528"/>
            <a:ext cx="782197" cy="14740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20632" y="214522"/>
            <a:ext cx="229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ниркова</a:t>
            </a:r>
            <a:r>
              <a:rPr lang="ru-RU" dirty="0">
                <a:latin typeface="Comic Sans MS" panose="030F0702030302020204" pitchFamily="66" charset="0"/>
              </a:rPr>
              <a:t> чашечка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9363667" y="590185"/>
            <a:ext cx="1367595" cy="17343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42549" y="1512948"/>
            <a:ext cx="179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ниркова миска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6813598" y="1868415"/>
            <a:ext cx="1931084" cy="13374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10575" y="6306757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капсула нирки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8196549" y="6060787"/>
            <a:ext cx="66102" cy="3231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325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4" grpId="0"/>
      <p:bldP spid="17" grpId="0"/>
      <p:bldP spid="21" grpId="0"/>
      <p:bldP spid="7" grpId="0"/>
      <p:bldP spid="1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193" y="2853263"/>
            <a:ext cx="2824827" cy="3921970"/>
          </a:xfrm>
          <a:prstGeom prst="rect">
            <a:avLst/>
          </a:prstGeom>
        </p:spPr>
      </p:pic>
      <p:sp>
        <p:nvSpPr>
          <p:cNvPr id="7" name="Трапеция 6"/>
          <p:cNvSpPr/>
          <p:nvPr/>
        </p:nvSpPr>
        <p:spPr>
          <a:xfrm rot="5400000">
            <a:off x="4161304" y="870054"/>
            <a:ext cx="6379950" cy="5171870"/>
          </a:xfrm>
          <a:prstGeom prst="trapezoid">
            <a:avLst>
              <a:gd name="adj" fmla="val 54488"/>
            </a:avLst>
          </a:prstGeom>
          <a:solidFill>
            <a:schemeClr val="accent3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307" b="86475" l="6104" r="57666"/>
                    </a14:imgEffect>
                  </a14:imgLayer>
                </a14:imgProps>
              </a:ext>
            </a:extLst>
          </a:blip>
          <a:srcRect t="11992" r="38602" b="10054"/>
          <a:stretch/>
        </p:blipFill>
        <p:spPr>
          <a:xfrm rot="21221177">
            <a:off x="529643" y="-121146"/>
            <a:ext cx="5672054" cy="71777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82159" y="1521818"/>
            <a:ext cx="380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капсула </a:t>
            </a:r>
            <a:r>
              <a:rPr lang="uk-UA" dirty="0" err="1">
                <a:latin typeface="Comic Sans MS" panose="030F0702030302020204" pitchFamily="66" charset="0"/>
              </a:rPr>
              <a:t>Боумена-Шумлянського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0" name="Прямая соединительная линия 9"/>
          <p:cNvCxnSpPr>
            <a:endCxn id="8" idx="1"/>
          </p:cNvCxnSpPr>
          <p:nvPr/>
        </p:nvCxnSpPr>
        <p:spPr>
          <a:xfrm>
            <a:off x="3911437" y="1608463"/>
            <a:ext cx="2070722" cy="980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flipH="1">
            <a:off x="5697623" y="2152459"/>
            <a:ext cx="287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звивистий каналець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першого порядку 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902506" y="2518632"/>
            <a:ext cx="1079653" cy="205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9562" y="2621313"/>
            <a:ext cx="1217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кірковий 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шар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 rot="20757178">
            <a:off x="1246982" y="1277865"/>
            <a:ext cx="610432" cy="3333227"/>
          </a:xfrm>
          <a:prstGeom prst="leftBrace">
            <a:avLst>
              <a:gd name="adj1" fmla="val 8333"/>
              <a:gd name="adj2" fmla="val 5032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49562" y="5642516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мозковий шар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20641812">
            <a:off x="1917761" y="4478615"/>
            <a:ext cx="731698" cy="242507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192520" y="548145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петля </a:t>
            </a:r>
            <a:r>
              <a:rPr lang="uk-UA" dirty="0" err="1">
                <a:latin typeface="Comic Sans MS" panose="030F0702030302020204" pitchFamily="66" charset="0"/>
              </a:rPr>
              <a:t>Генле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3911437" y="5691152"/>
            <a:ext cx="1281083" cy="3503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 rot="7371695">
            <a:off x="3479899" y="6132869"/>
            <a:ext cx="471462" cy="669133"/>
          </a:xfrm>
          <a:prstGeom prst="arc">
            <a:avLst/>
          </a:prstGeom>
          <a:ln w="57150">
            <a:solidFill>
              <a:srgbClr val="EDB7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53696" y="3329908"/>
            <a:ext cx="2419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звивистий каналець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другого порядку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3459806" y="3634535"/>
            <a:ext cx="1982528" cy="211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flipH="1">
            <a:off x="5325570" y="4240088"/>
            <a:ext cx="301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збірна ниркова трубочка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33" name="Прямая соединительная линия 32"/>
          <p:cNvCxnSpPr>
            <a:endCxn id="31" idx="3"/>
          </p:cNvCxnSpPr>
          <p:nvPr/>
        </p:nvCxnSpPr>
        <p:spPr>
          <a:xfrm flipV="1">
            <a:off x="4630000" y="4424754"/>
            <a:ext cx="695570" cy="982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12665" y="47673"/>
            <a:ext cx="5695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FF5050"/>
                </a:solidFill>
                <a:latin typeface="Comic Sans MS" panose="030F0702030302020204" pitchFamily="66" charset="0"/>
              </a:rPr>
              <a:t>Нефрон – структурна одиниця нирки </a:t>
            </a:r>
            <a:endParaRPr lang="ru-RU" sz="3600" dirty="0">
              <a:solidFill>
                <a:srgbClr val="FF5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02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 animBg="1"/>
      <p:bldP spid="17" grpId="0"/>
      <p:bldP spid="19" grpId="0" animBg="1"/>
      <p:bldP spid="20" grpId="0"/>
      <p:bldP spid="24" grpId="0"/>
      <p:bldP spid="31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 r="14686"/>
          <a:stretch/>
        </p:blipFill>
        <p:spPr>
          <a:xfrm>
            <a:off x="2094891" y="730636"/>
            <a:ext cx="7966393" cy="61273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8632" y="2798285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приносна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</a:p>
          <a:p>
            <a:r>
              <a:rPr lang="ru-RU" dirty="0" err="1">
                <a:latin typeface="Comic Sans MS" panose="030F0702030302020204" pitchFamily="66" charset="0"/>
              </a:rPr>
              <a:t>артеріола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625" y="1261953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виносна артеріола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44048" y="1454227"/>
            <a:ext cx="381352" cy="1770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8788" y="278699"/>
            <a:ext cx="383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капсула </a:t>
            </a:r>
            <a:r>
              <a:rPr lang="uk-UA" dirty="0" err="1">
                <a:latin typeface="Comic Sans MS" panose="030F0702030302020204" pitchFamily="66" charset="0"/>
              </a:rPr>
              <a:t>Боумена-Шумлянського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475723" y="730636"/>
            <a:ext cx="636406" cy="5448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46894" y="714681"/>
            <a:ext cx="248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клубочок капілярів –</a:t>
            </a:r>
          </a:p>
          <a:p>
            <a:pPr algn="ctr"/>
            <a:r>
              <a:rPr lang="uk-UA" dirty="0" err="1">
                <a:latin typeface="Comic Sans MS" panose="030F0702030302020204" pitchFamily="66" charset="0"/>
              </a:rPr>
              <a:t>мальпігіїв</a:t>
            </a:r>
            <a:r>
              <a:rPr lang="uk-UA" dirty="0">
                <a:latin typeface="Comic Sans MS" panose="030F0702030302020204" pitchFamily="66" charset="0"/>
              </a:rPr>
              <a:t> клубочок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315371" y="1075948"/>
            <a:ext cx="1766464" cy="6610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авая фигурная скобка 15"/>
          <p:cNvSpPr/>
          <p:nvPr/>
        </p:nvSpPr>
        <p:spPr>
          <a:xfrm>
            <a:off x="8596963" y="286606"/>
            <a:ext cx="172176" cy="111988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900304" y="633707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ниркове тільце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91167" y="5862049"/>
            <a:ext cx="3432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сітка капілярів 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навколо звивистих канальців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6781463" y="5375547"/>
            <a:ext cx="842209" cy="486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право 25"/>
          <p:cNvSpPr/>
          <p:nvPr/>
        </p:nvSpPr>
        <p:spPr>
          <a:xfrm>
            <a:off x="9950968" y="3367498"/>
            <a:ext cx="486575" cy="157900"/>
          </a:xfrm>
          <a:prstGeom prst="rightArrow">
            <a:avLst/>
          </a:prstGeom>
          <a:solidFill>
            <a:srgbClr val="DD99A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0437543" y="3247878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ниркова вена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4708" y="4569388"/>
            <a:ext cx="3440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latin typeface="Comic Sans MS" panose="030F0702030302020204" pitchFamily="66" charset="0"/>
              </a:rPr>
              <a:t>У одній нирці –</a:t>
            </a:r>
            <a:r>
              <a:rPr lang="uk-UA" sz="2400" dirty="0">
                <a:solidFill>
                  <a:srgbClr val="FF505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uk-UA" sz="2400" dirty="0">
                <a:solidFill>
                  <a:srgbClr val="FF5050"/>
                </a:solidFill>
                <a:latin typeface="Comic Sans MS" panose="030F0702030302020204" pitchFamily="66" charset="0"/>
              </a:rPr>
              <a:t>1 000 000 нефронів</a:t>
            </a:r>
          </a:p>
          <a:p>
            <a:pPr algn="ctr"/>
            <a:endParaRPr lang="uk-UA" sz="2400" dirty="0">
              <a:solidFill>
                <a:srgbClr val="FF5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2400" dirty="0">
                <a:solidFill>
                  <a:srgbClr val="FF5050"/>
                </a:solidFill>
                <a:latin typeface="Comic Sans MS" panose="030F0702030302020204" pitchFamily="66" charset="0"/>
              </a:rPr>
              <a:t>За 1 хв нирка отримує</a:t>
            </a:r>
          </a:p>
          <a:p>
            <a:pPr algn="ctr"/>
            <a:r>
              <a:rPr lang="uk-UA" sz="2400" dirty="0">
                <a:solidFill>
                  <a:srgbClr val="FF5050"/>
                </a:solidFill>
                <a:latin typeface="Comic Sans MS" panose="030F0702030302020204" pitchFamily="66" charset="0"/>
              </a:rPr>
              <a:t> 1200 – 1400 мл крові</a:t>
            </a:r>
            <a:endParaRPr lang="ru-RU" sz="2400" dirty="0">
              <a:solidFill>
                <a:srgbClr val="FF5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5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1" grpId="0"/>
      <p:bldP spid="16" grpId="0" animBg="1"/>
      <p:bldP spid="17" grpId="0"/>
      <p:bldP spid="21" grpId="0"/>
      <p:bldP spid="2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 r="14686"/>
          <a:stretch/>
        </p:blipFill>
        <p:spPr>
          <a:xfrm>
            <a:off x="2094891" y="730636"/>
            <a:ext cx="7966393" cy="6127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371" y="46164"/>
            <a:ext cx="119875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FF5050"/>
                </a:solidFill>
                <a:latin typeface="Comic Sans MS" panose="030F0702030302020204" pitchFamily="66" charset="0"/>
              </a:rPr>
              <a:t>Сечоутворення                  Перший етап – фільтрація-</a:t>
            </a:r>
          </a:p>
          <a:p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                                                                   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це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перенесення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розчину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речовин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                                                                 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крізь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стінку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за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рахунок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різниці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тисків</a:t>
            </a:r>
            <a:endParaRPr lang="ru-RU" sz="2400" dirty="0">
              <a:solidFill>
                <a:srgbClr val="FF5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155893" y="1608462"/>
            <a:ext cx="638979" cy="26440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667241" y="5638014"/>
            <a:ext cx="4033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latin typeface="Comic Sans MS" panose="030F0702030302020204" pitchFamily="66" charset="0"/>
              </a:rPr>
              <a:t>Тиск у капсулі </a:t>
            </a:r>
            <a:r>
              <a:rPr lang="uk-UA" sz="2400" dirty="0" err="1">
                <a:latin typeface="Comic Sans MS" panose="030F0702030302020204" pitchFamily="66" charset="0"/>
              </a:rPr>
              <a:t>нефрона</a:t>
            </a:r>
            <a:r>
              <a:rPr lang="uk-UA" sz="2400" dirty="0"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uk-UA" sz="2400" dirty="0">
                <a:latin typeface="Comic Sans MS" panose="030F0702030302020204" pitchFamily="66" charset="0"/>
              </a:rPr>
              <a:t>70-90 мм </a:t>
            </a:r>
            <a:r>
              <a:rPr lang="uk-UA" sz="2400" dirty="0" err="1">
                <a:latin typeface="Comic Sans MS" panose="030F0702030302020204" pitchFamily="66" charset="0"/>
              </a:rPr>
              <a:t>рт.ст</a:t>
            </a:r>
            <a:r>
              <a:rPr lang="uk-UA" sz="2400" dirty="0">
                <a:latin typeface="Comic Sans MS" panose="030F0702030302020204" pitchFamily="66" charset="0"/>
              </a:rPr>
              <a:t>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6265" y="2705950"/>
            <a:ext cx="319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більший діаметр артеріоли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242371" y="1119256"/>
            <a:ext cx="230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менший діаметр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артеріоли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305511" y="1376967"/>
            <a:ext cx="550000" cy="231495"/>
          </a:xfrm>
          <a:prstGeom prst="rightArrow">
            <a:avLst/>
          </a:prstGeom>
          <a:solidFill>
            <a:srgbClr val="DD99A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37038" y="4219599"/>
            <a:ext cx="3515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solidFill>
                  <a:srgbClr val="FF5050"/>
                </a:solidFill>
                <a:latin typeface="Comic Sans MS" panose="030F0702030302020204" pitchFamily="66" charset="0"/>
              </a:rPr>
              <a:t>Об</a:t>
            </a:r>
            <a:r>
              <a:rPr lang="en-US" sz="2400" dirty="0">
                <a:solidFill>
                  <a:srgbClr val="FF5050"/>
                </a:solidFill>
                <a:latin typeface="Comic Sans MS" panose="030F0702030302020204" pitchFamily="66" charset="0"/>
              </a:rPr>
              <a:t>’</a:t>
            </a:r>
            <a:r>
              <a:rPr lang="uk-UA" sz="2400" dirty="0" err="1">
                <a:solidFill>
                  <a:srgbClr val="FF5050"/>
                </a:solidFill>
                <a:latin typeface="Comic Sans MS" panose="030F0702030302020204" pitchFamily="66" charset="0"/>
              </a:rPr>
              <a:t>єм</a:t>
            </a:r>
            <a:r>
              <a:rPr lang="uk-UA" sz="2400" dirty="0">
                <a:solidFill>
                  <a:srgbClr val="FF5050"/>
                </a:solidFill>
                <a:latin typeface="Comic Sans MS" panose="030F0702030302020204" pitchFamily="66" charset="0"/>
              </a:rPr>
              <a:t> первинної сечі –</a:t>
            </a:r>
          </a:p>
          <a:p>
            <a:pPr algn="ctr"/>
            <a:r>
              <a:rPr lang="uk-UA" sz="2400" dirty="0">
                <a:solidFill>
                  <a:srgbClr val="FF5050"/>
                </a:solidFill>
                <a:latin typeface="Comic Sans MS" panose="030F0702030302020204" pitchFamily="66" charset="0"/>
              </a:rPr>
              <a:t>100 – 150 л за добу </a:t>
            </a:r>
            <a:endParaRPr lang="ru-RU" sz="2400" dirty="0">
              <a:solidFill>
                <a:srgbClr val="FF5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7038" y="5453349"/>
            <a:ext cx="35269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Comic Sans MS" panose="030F0702030302020204" pitchFamily="66" charset="0"/>
              </a:rPr>
              <a:t>За складом </a:t>
            </a:r>
            <a:r>
              <a:rPr lang="uk-UA" sz="2000" dirty="0">
                <a:solidFill>
                  <a:srgbClr val="FF5050"/>
                </a:solidFill>
                <a:latin typeface="Comic Sans MS" panose="030F0702030302020204" pitchFamily="66" charset="0"/>
              </a:rPr>
              <a:t>первинна сеча 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аналогічна плазмі, але</a:t>
            </a:r>
          </a:p>
          <a:p>
            <a:r>
              <a:rPr lang="uk-UA" sz="2000" dirty="0">
                <a:solidFill>
                  <a:srgbClr val="FF5050"/>
                </a:solidFill>
                <a:latin typeface="Comic Sans MS" panose="030F0702030302020204" pitchFamily="66" charset="0"/>
              </a:rPr>
              <a:t>позбавлена ліпідів і білків</a:t>
            </a:r>
            <a:endParaRPr lang="ru-RU" sz="2000" dirty="0">
              <a:solidFill>
                <a:srgbClr val="FF5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8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2" grpId="0"/>
      <p:bldP spid="14" grpId="0"/>
      <p:bldP spid="15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 r="14686"/>
          <a:stretch/>
        </p:blipFill>
        <p:spPr>
          <a:xfrm>
            <a:off x="2058616" y="708831"/>
            <a:ext cx="7966393" cy="6127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371" y="62500"/>
            <a:ext cx="120276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FF5050"/>
                </a:solidFill>
                <a:latin typeface="Comic Sans MS" panose="030F0702030302020204" pitchFamily="66" charset="0"/>
              </a:rPr>
              <a:t>Сечоутворення                 Другий етап – реабсорбція –</a:t>
            </a:r>
          </a:p>
          <a:p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                                                               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це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процес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зворотнього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поглинання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                                                                       в кров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речовин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крізь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стінки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srgbClr val="FF5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377647" y="3814596"/>
            <a:ext cx="80140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26361" y="3372294"/>
            <a:ext cx="1933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глюкоза,</a:t>
            </a:r>
          </a:p>
          <a:p>
            <a:pPr algn="ctr"/>
            <a:r>
              <a:rPr lang="ru-RU" b="1" dirty="0" err="1">
                <a:latin typeface="Comic Sans MS" panose="030F0702030302020204" pitchFamily="66" charset="0"/>
              </a:rPr>
              <a:t>амінокислоти</a:t>
            </a:r>
            <a:r>
              <a:rPr lang="ru-RU" b="1" dirty="0">
                <a:latin typeface="Comic Sans MS" panose="030F0702030302020204" pitchFamily="66" charset="0"/>
              </a:rPr>
              <a:t>, </a:t>
            </a:r>
          </a:p>
          <a:p>
            <a:pPr algn="ctr"/>
            <a:r>
              <a:rPr lang="ru-RU" b="1" dirty="0" err="1">
                <a:latin typeface="Comic Sans MS" panose="030F0702030302020204" pitchFamily="66" charset="0"/>
              </a:rPr>
              <a:t>фосфати</a:t>
            </a:r>
            <a:r>
              <a:rPr lang="ru-RU" b="1" dirty="0">
                <a:latin typeface="Comic Sans MS" panose="030F0702030302020204" pitchFamily="66" charset="0"/>
              </a:rPr>
              <a:t>, </a:t>
            </a:r>
          </a:p>
          <a:p>
            <a:pPr algn="ctr"/>
            <a:r>
              <a:rPr lang="ru-RU" b="1" dirty="0" err="1">
                <a:latin typeface="Comic Sans MS" panose="030F0702030302020204" pitchFamily="66" charset="0"/>
              </a:rPr>
              <a:t>сульфати</a:t>
            </a:r>
            <a:endParaRPr lang="ru-RU" b="1" dirty="0">
              <a:latin typeface="Comic Sans MS" panose="030F0702030302020204" pitchFamily="66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338477" y="2588964"/>
            <a:ext cx="30796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574074" y="2377074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H</a:t>
            </a:r>
            <a:r>
              <a:rPr lang="en-US" b="1" baseline="-25000" dirty="0">
                <a:latin typeface="Comic Sans MS" panose="030F0702030302020204" pitchFamily="66" charset="0"/>
              </a:rPr>
              <a:t>2</a:t>
            </a:r>
            <a:r>
              <a:rPr lang="en-US" b="1" dirty="0">
                <a:latin typeface="Comic Sans MS" panose="030F0702030302020204" pitchFamily="66" charset="0"/>
              </a:rPr>
              <a:t>O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44081" y="4884950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solidFill>
                  <a:srgbClr val="222222"/>
                </a:solidFill>
                <a:latin typeface="Comic Sans MS" panose="030F0702030302020204" pitchFamily="66" charset="0"/>
              </a:rPr>
              <a:t>К</a:t>
            </a:r>
            <a:r>
              <a:rPr lang="en-US" b="1" baseline="30000" dirty="0">
                <a:solidFill>
                  <a:srgbClr val="222222"/>
                </a:solidFill>
                <a:latin typeface="Comic Sans MS" panose="030F0702030302020204" pitchFamily="66" charset="0"/>
              </a:rPr>
              <a:t>+</a:t>
            </a:r>
            <a:endParaRPr lang="ru-RU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4858439" y="5058599"/>
            <a:ext cx="396607" cy="110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324469" y="3294997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 err="1">
                <a:solidFill>
                  <a:srgbClr val="222222"/>
                </a:solidFill>
                <a:latin typeface="Comic Sans MS" panose="030F0702030302020204" pitchFamily="66" charset="0"/>
              </a:rPr>
              <a:t>Са</a:t>
            </a:r>
            <a:r>
              <a:rPr lang="en-US" b="1" baseline="30000" dirty="0">
                <a:solidFill>
                  <a:srgbClr val="222222"/>
                </a:solidFill>
                <a:latin typeface="Comic Sans MS" panose="030F0702030302020204" pitchFamily="66" charset="0"/>
              </a:rPr>
              <a:t>+</a:t>
            </a:r>
            <a:r>
              <a:rPr lang="uk-UA" b="1" baseline="30000" dirty="0">
                <a:solidFill>
                  <a:srgbClr val="222222"/>
                </a:solidFill>
                <a:latin typeface="Comic Sans MS" panose="030F0702030302020204" pitchFamily="66" charset="0"/>
              </a:rPr>
              <a:t>2</a:t>
            </a:r>
            <a:endParaRPr lang="ru-RU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779278" y="3554796"/>
            <a:ext cx="33050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492461" y="3468232"/>
            <a:ext cx="48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222222"/>
                </a:solidFill>
                <a:latin typeface="Comic Sans MS" panose="030F0702030302020204" pitchFamily="66" charset="0"/>
              </a:rPr>
              <a:t>Cl</a:t>
            </a:r>
            <a:r>
              <a:rPr lang="uk-UA" b="1" baseline="30000" dirty="0">
                <a:solidFill>
                  <a:srgbClr val="222222"/>
                </a:solidFill>
                <a:latin typeface="Comic Sans MS" panose="030F0702030302020204" pitchFamily="66" charset="0"/>
              </a:rPr>
              <a:t>-</a:t>
            </a:r>
            <a:endParaRPr lang="ru-RU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9141" y="439653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222222"/>
                </a:solidFill>
                <a:latin typeface="Comic Sans MS" panose="030F0702030302020204" pitchFamily="66" charset="0"/>
              </a:rPr>
              <a:t>Na</a:t>
            </a:r>
            <a:r>
              <a:rPr lang="en-US" b="1" baseline="30000" dirty="0">
                <a:solidFill>
                  <a:srgbClr val="222222"/>
                </a:solidFill>
                <a:latin typeface="Comic Sans MS" panose="030F0702030302020204" pitchFamily="66" charset="0"/>
              </a:rPr>
              <a:t>+</a:t>
            </a:r>
            <a:endParaRPr lang="ru-RU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328" y="3526361"/>
            <a:ext cx="481626" cy="33530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328" y="4420638"/>
            <a:ext cx="481626" cy="33530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524" y="6136747"/>
            <a:ext cx="481626" cy="33530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504064" y="610012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H</a:t>
            </a:r>
            <a:r>
              <a:rPr lang="en-US" b="1" baseline="-25000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O</a:t>
            </a:r>
            <a:endParaRPr lang="ru-RU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863" y="3267751"/>
            <a:ext cx="481626" cy="33530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502793" y="326329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mic Sans MS" panose="030F0702030302020204" pitchFamily="66" charset="0"/>
              </a:rPr>
              <a:t>NaCl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5697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 r="14686"/>
          <a:stretch/>
        </p:blipFill>
        <p:spPr>
          <a:xfrm>
            <a:off x="2058616" y="708831"/>
            <a:ext cx="7966393" cy="6127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371" y="62500"/>
            <a:ext cx="118096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FF5050"/>
                </a:solidFill>
                <a:latin typeface="Comic Sans MS" panose="030F0702030302020204" pitchFamily="66" charset="0"/>
              </a:rPr>
              <a:t>Сечоутворення                    Третій етап – секреція –</a:t>
            </a:r>
          </a:p>
          <a:p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                                                               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це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процес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транспортування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речовин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                                                                        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із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судин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у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просвіт</a:t>
            </a:r>
            <a:r>
              <a:rPr lang="ru-RU" sz="2400" dirty="0">
                <a:solidFill>
                  <a:srgbClr val="2F2F2F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2F2F2F"/>
                </a:solidFill>
                <a:latin typeface="Comic Sans MS" panose="030F0702030302020204" pitchFamily="66" charset="0"/>
              </a:rPr>
              <a:t>канальця</a:t>
            </a:r>
            <a:endParaRPr lang="ru-RU" sz="2400" dirty="0">
              <a:solidFill>
                <a:srgbClr val="FF5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9713" y="305751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Comic Sans MS" panose="030F0702030302020204" pitchFamily="66" charset="0"/>
              </a:rPr>
              <a:t>H</a:t>
            </a:r>
            <a:r>
              <a:rPr lang="en-US" b="1" baseline="30000" dirty="0">
                <a:solidFill>
                  <a:srgbClr val="222222"/>
                </a:solidFill>
                <a:latin typeface="Comic Sans MS" panose="030F0702030302020204" pitchFamily="66" charset="0"/>
              </a:rPr>
              <a:t>+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5874" y="1112704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Comic Sans MS" panose="030F0702030302020204" pitchFamily="66" charset="0"/>
              </a:rPr>
              <a:t> NH</a:t>
            </a:r>
            <a:r>
              <a:rPr lang="en-US" b="1" baseline="-25000" dirty="0">
                <a:solidFill>
                  <a:srgbClr val="222222"/>
                </a:solidFill>
                <a:latin typeface="Comic Sans MS" panose="030F0702030302020204" pitchFamily="66" charset="0"/>
              </a:rPr>
              <a:t>3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03449">
            <a:off x="5478792" y="1429136"/>
            <a:ext cx="335309" cy="5182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26813" y="4471805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>
                <a:latin typeface="Comic Sans MS" panose="030F0702030302020204" pitchFamily="66" charset="0"/>
              </a:rPr>
              <a:t>сечова</a:t>
            </a:r>
            <a:r>
              <a:rPr lang="ru-RU" b="1" dirty="0">
                <a:latin typeface="Comic Sans MS" panose="030F0702030302020204" pitchFamily="66" charset="0"/>
              </a:rPr>
              <a:t> кислота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851820" y="2846079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solidFill>
                  <a:srgbClr val="222222"/>
                </a:solidFill>
                <a:latin typeface="Comic Sans MS" panose="030F0702030302020204" pitchFamily="66" charset="0"/>
              </a:rPr>
              <a:t>К</a:t>
            </a:r>
            <a:r>
              <a:rPr lang="en-US" b="1" baseline="30000" dirty="0">
                <a:solidFill>
                  <a:srgbClr val="222222"/>
                </a:solidFill>
                <a:latin typeface="Comic Sans MS" panose="030F0702030302020204" pitchFamily="66" charset="0"/>
              </a:rPr>
              <a:t>+</a:t>
            </a:r>
            <a:endParaRPr lang="ru-RU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7496791" y="3030745"/>
            <a:ext cx="369252" cy="68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6196307" y="4674853"/>
            <a:ext cx="33050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248328" y="4051848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solidFill>
                  <a:srgbClr val="222222"/>
                </a:solidFill>
                <a:latin typeface="Comic Sans MS" panose="030F0702030302020204" pitchFamily="66" charset="0"/>
              </a:rPr>
              <a:t>ліки</a:t>
            </a:r>
            <a:endParaRPr lang="ru-RU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516284" y="3195066"/>
            <a:ext cx="182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Comic Sans MS" panose="030F0702030302020204" pitchFamily="66" charset="0"/>
              </a:rPr>
              <a:t>сечовина</a:t>
            </a:r>
            <a:endParaRPr lang="ru-RU" b="1" dirty="0">
              <a:latin typeface="Comic Sans MS" panose="030F0702030302020204" pitchFamily="66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4725520" y="3426849"/>
            <a:ext cx="46905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934" y="3103594"/>
            <a:ext cx="481626" cy="335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2934" y="4085871"/>
            <a:ext cx="481626" cy="335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821015"/>
            <a:ext cx="4043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dirty="0">
                <a:solidFill>
                  <a:srgbClr val="FF5050"/>
                </a:solidFill>
                <a:latin typeface="Comic Sans MS" panose="030F0702030302020204" pitchFamily="66" charset="0"/>
              </a:rPr>
              <a:t>Об</a:t>
            </a:r>
            <a:r>
              <a:rPr lang="en-US" sz="2400" dirty="0">
                <a:solidFill>
                  <a:srgbClr val="FF5050"/>
                </a:solidFill>
                <a:latin typeface="Comic Sans MS" panose="030F0702030302020204" pitchFamily="66" charset="0"/>
              </a:rPr>
              <a:t>’</a:t>
            </a:r>
            <a:r>
              <a:rPr lang="uk-UA" sz="2400" dirty="0" err="1">
                <a:solidFill>
                  <a:srgbClr val="FF5050"/>
                </a:solidFill>
                <a:latin typeface="Comic Sans MS" panose="030F0702030302020204" pitchFamily="66" charset="0"/>
              </a:rPr>
              <a:t>єм</a:t>
            </a:r>
            <a:r>
              <a:rPr lang="uk-UA" sz="2400" dirty="0">
                <a:solidFill>
                  <a:srgbClr val="FF5050"/>
                </a:solidFill>
                <a:latin typeface="Comic Sans MS" panose="030F0702030302020204" pitchFamily="66" charset="0"/>
              </a:rPr>
              <a:t> вторинної сечі –</a:t>
            </a:r>
          </a:p>
          <a:p>
            <a:pPr lvl="0" algn="ctr"/>
            <a:r>
              <a:rPr lang="uk-UA" sz="2400" dirty="0">
                <a:solidFill>
                  <a:srgbClr val="FF5050"/>
                </a:solidFill>
                <a:latin typeface="Comic Sans MS" panose="030F0702030302020204" pitchFamily="66" charset="0"/>
              </a:rPr>
              <a:t>1,0 – 1,5 л за добу </a:t>
            </a:r>
            <a:endParaRPr lang="ru-RU" sz="2400" dirty="0">
              <a:solidFill>
                <a:srgbClr val="FF5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307" y="561917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2000" dirty="0">
                <a:latin typeface="Comic Sans MS" panose="030F0702030302020204" pitchFamily="66" charset="0"/>
              </a:rPr>
              <a:t>Вторинна сеча </a:t>
            </a:r>
            <a:r>
              <a:rPr lang="uk-UA" sz="2000" dirty="0">
                <a:solidFill>
                  <a:srgbClr val="FF5050"/>
                </a:solidFill>
                <a:latin typeface="Comic Sans MS" panose="030F0702030302020204" pitchFamily="66" charset="0"/>
              </a:rPr>
              <a:t>позбавлена</a:t>
            </a:r>
            <a:r>
              <a:rPr lang="uk-UA" sz="2000" dirty="0">
                <a:latin typeface="Comic Sans MS" panose="030F0702030302020204" pitchFamily="66" charset="0"/>
              </a:rPr>
              <a:t> </a:t>
            </a:r>
            <a:r>
              <a:rPr lang="uk-UA" sz="2000" u="sng" dirty="0">
                <a:latin typeface="Comic Sans MS" panose="030F0702030302020204" pitchFamily="66" charset="0"/>
              </a:rPr>
              <a:t>ліпідів, </a:t>
            </a:r>
          </a:p>
          <a:p>
            <a:pPr lvl="0"/>
            <a:r>
              <a:rPr lang="uk-UA" sz="2000" u="sng" dirty="0">
                <a:latin typeface="Comic Sans MS" panose="030F0702030302020204" pitchFamily="66" charset="0"/>
              </a:rPr>
              <a:t>білків, глюкози</a:t>
            </a:r>
            <a:r>
              <a:rPr lang="uk-UA" sz="2000" dirty="0">
                <a:latin typeface="Comic Sans MS" panose="030F0702030302020204" pitchFamily="66" charset="0"/>
              </a:rPr>
              <a:t>, </a:t>
            </a:r>
            <a:r>
              <a:rPr lang="uk-UA" sz="2000" dirty="0">
                <a:solidFill>
                  <a:srgbClr val="FF5050"/>
                </a:solidFill>
                <a:latin typeface="Comic Sans MS" panose="030F0702030302020204" pitchFamily="66" charset="0"/>
              </a:rPr>
              <a:t>містить</a:t>
            </a:r>
            <a:r>
              <a:rPr lang="uk-UA" sz="2000" dirty="0">
                <a:latin typeface="Comic Sans MS" panose="030F0702030302020204" pitchFamily="66" charset="0"/>
              </a:rPr>
              <a:t> більше солей, сечовини, сечової кислоти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73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650</Words>
  <Application>Microsoft Office PowerPoint</Application>
  <PresentationFormat>Широкий екран</PresentationFormat>
  <Paragraphs>170</Paragraphs>
  <Slides>13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Тема Office</vt:lpstr>
      <vt:lpstr>Будова та функції сечовидільної системи</vt:lpstr>
      <vt:lpstr>Виділення – процес,  що забезпечує виведення продуктів обміну і надлишкових речовин, які утворюються в процесі життєдіяльності організму </vt:lpstr>
      <vt:lpstr>Органи видільної системи</vt:lpstr>
      <vt:lpstr>Будова нирки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Склад плазми крові, первинної та вторинної сечі (у масових %) </vt:lpstr>
      <vt:lpstr>Регуляція сечоутворення і сечовиділення</vt:lpstr>
      <vt:lpstr>Чи є запитання?</vt:lpstr>
      <vt:lpstr>Відео до уроку ви можете переглянути за посиланням: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Тетяна Колесник</cp:lastModifiedBy>
  <cp:revision>153</cp:revision>
  <dcterms:created xsi:type="dcterms:W3CDTF">2019-12-23T07:43:55Z</dcterms:created>
  <dcterms:modified xsi:type="dcterms:W3CDTF">2023-11-27T13:04:48Z</dcterms:modified>
</cp:coreProperties>
</file>