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76" r:id="rId6"/>
    <p:sldId id="277" r:id="rId7"/>
    <p:sldId id="260" r:id="rId8"/>
    <p:sldId id="265" r:id="rId9"/>
    <p:sldId id="266" r:id="rId10"/>
    <p:sldId id="283" r:id="rId11"/>
    <p:sldId id="259" r:id="rId12"/>
    <p:sldId id="261" r:id="rId13"/>
    <p:sldId id="267" r:id="rId14"/>
    <p:sldId id="268" r:id="rId15"/>
    <p:sldId id="278" r:id="rId16"/>
    <p:sldId id="273" r:id="rId17"/>
    <p:sldId id="274" r:id="rId18"/>
    <p:sldId id="275" r:id="rId19"/>
    <p:sldId id="269" r:id="rId20"/>
    <p:sldId id="270" r:id="rId21"/>
    <p:sldId id="271" r:id="rId22"/>
    <p:sldId id="272" r:id="rId23"/>
    <p:sldId id="281" r:id="rId24"/>
    <p:sldId id="282" r:id="rId25"/>
    <p:sldId id="284" r:id="rId26"/>
    <p:sldId id="262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>
        <p:scale>
          <a:sx n="70" d="100"/>
          <a:sy n="70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A4D54-B9DA-4E10-9CDA-DDE4D84E7F4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BBF836D-032D-433A-B326-F8332B78BB86}">
      <dgm:prSet phldrT="[Текст]"/>
      <dgm:spPr/>
      <dgm:t>
        <a:bodyPr/>
        <a:lstStyle/>
        <a:p>
          <a:r>
            <a:rPr lang="uk-UA" b="1" dirty="0"/>
            <a:t>Типи РНК</a:t>
          </a:r>
          <a:endParaRPr lang="uk-UA" dirty="0"/>
        </a:p>
      </dgm:t>
    </dgm:pt>
    <dgm:pt modelId="{41413BF8-6D3E-43E6-8B89-09AE8F73A903}" type="parTrans" cxnId="{C76EE213-F737-4FEB-BB89-C7996D01C92F}">
      <dgm:prSet/>
      <dgm:spPr/>
      <dgm:t>
        <a:bodyPr/>
        <a:lstStyle/>
        <a:p>
          <a:endParaRPr lang="uk-UA"/>
        </a:p>
      </dgm:t>
    </dgm:pt>
    <dgm:pt modelId="{454E2B99-C6D4-49D6-AA15-C7F3A9315B70}" type="sibTrans" cxnId="{C76EE213-F737-4FEB-BB89-C7996D01C92F}">
      <dgm:prSet/>
      <dgm:spPr/>
      <dgm:t>
        <a:bodyPr/>
        <a:lstStyle/>
        <a:p>
          <a:endParaRPr lang="uk-UA"/>
        </a:p>
      </dgm:t>
    </dgm:pt>
    <dgm:pt modelId="{223EA660-CDE3-43FF-BE3C-49E6F7710B07}">
      <dgm:prSet phldrT="[Текст]"/>
      <dgm:spPr/>
      <dgm:t>
        <a:bodyPr/>
        <a:lstStyle/>
        <a:p>
          <a:r>
            <a:rPr lang="uk-UA" b="1" dirty="0"/>
            <a:t>іРНК, або мРНК</a:t>
          </a:r>
          <a:endParaRPr lang="uk-UA" dirty="0"/>
        </a:p>
      </dgm:t>
    </dgm:pt>
    <dgm:pt modelId="{B05A2361-B977-4EB4-896C-77052030991E}" type="parTrans" cxnId="{F7DF8562-D03F-4016-86E2-9C593168292A}">
      <dgm:prSet/>
      <dgm:spPr/>
      <dgm:t>
        <a:bodyPr/>
        <a:lstStyle/>
        <a:p>
          <a:endParaRPr lang="uk-UA"/>
        </a:p>
      </dgm:t>
    </dgm:pt>
    <dgm:pt modelId="{444C20C9-D9DB-410B-AD15-14CFB75FC7EB}" type="sibTrans" cxnId="{F7DF8562-D03F-4016-86E2-9C593168292A}">
      <dgm:prSet/>
      <dgm:spPr/>
      <dgm:t>
        <a:bodyPr/>
        <a:lstStyle/>
        <a:p>
          <a:endParaRPr lang="uk-UA"/>
        </a:p>
      </dgm:t>
    </dgm:pt>
    <dgm:pt modelId="{D4D34EE7-059C-45F5-9C0C-B20947C0AC9C}">
      <dgm:prSet phldrT="[Текст]"/>
      <dgm:spPr/>
      <dgm:t>
        <a:bodyPr/>
        <a:lstStyle/>
        <a:p>
          <a:r>
            <a:rPr lang="uk-UA" b="1" cap="small" dirty="0">
              <a:latin typeface="+mj-lt"/>
              <a:ea typeface="+mj-ea"/>
              <a:cs typeface="+mj-cs"/>
            </a:rPr>
            <a:t>рРНК</a:t>
          </a:r>
          <a:endParaRPr lang="uk-UA" dirty="0"/>
        </a:p>
      </dgm:t>
    </dgm:pt>
    <dgm:pt modelId="{7C222B58-413B-4ED1-B45D-F5B6864EB496}" type="parTrans" cxnId="{D4E30203-B98A-4678-975D-70D740D7D682}">
      <dgm:prSet/>
      <dgm:spPr/>
      <dgm:t>
        <a:bodyPr/>
        <a:lstStyle/>
        <a:p>
          <a:endParaRPr lang="uk-UA"/>
        </a:p>
      </dgm:t>
    </dgm:pt>
    <dgm:pt modelId="{88113E76-4BD2-429A-8E1A-42CBA88A261E}" type="sibTrans" cxnId="{D4E30203-B98A-4678-975D-70D740D7D682}">
      <dgm:prSet/>
      <dgm:spPr/>
      <dgm:t>
        <a:bodyPr/>
        <a:lstStyle/>
        <a:p>
          <a:endParaRPr lang="uk-UA"/>
        </a:p>
      </dgm:t>
    </dgm:pt>
    <dgm:pt modelId="{356C5B57-CC9E-4DD8-8ACB-80107522C0B1}">
      <dgm:prSet phldrT="[Текст]"/>
      <dgm:spPr/>
      <dgm:t>
        <a:bodyPr/>
        <a:lstStyle/>
        <a:p>
          <a:r>
            <a:rPr lang="uk-UA" b="1" dirty="0"/>
            <a:t>тРНК</a:t>
          </a:r>
          <a:endParaRPr lang="uk-UA" dirty="0"/>
        </a:p>
      </dgm:t>
    </dgm:pt>
    <dgm:pt modelId="{9C892F48-FDC3-415D-9B8E-EAB88F17A46F}" type="parTrans" cxnId="{05381399-1ADC-4644-A0FE-157C27C1D6D7}">
      <dgm:prSet/>
      <dgm:spPr/>
      <dgm:t>
        <a:bodyPr/>
        <a:lstStyle/>
        <a:p>
          <a:endParaRPr lang="uk-UA"/>
        </a:p>
      </dgm:t>
    </dgm:pt>
    <dgm:pt modelId="{482D858B-C05A-488A-BE1C-7D1D2993AC11}" type="sibTrans" cxnId="{05381399-1ADC-4644-A0FE-157C27C1D6D7}">
      <dgm:prSet/>
      <dgm:spPr/>
      <dgm:t>
        <a:bodyPr/>
        <a:lstStyle/>
        <a:p>
          <a:endParaRPr lang="uk-UA"/>
        </a:p>
      </dgm:t>
    </dgm:pt>
    <dgm:pt modelId="{DE4004EE-6D4A-47B8-AA4F-42B3B3984C2C}">
      <dgm:prSet phldrT="[Текст]"/>
      <dgm:spPr/>
      <dgm:t>
        <a:bodyPr/>
        <a:lstStyle/>
        <a:p>
          <a:r>
            <a:rPr lang="uk-UA" b="1" dirty="0"/>
            <a:t>мяРНК</a:t>
          </a:r>
          <a:endParaRPr lang="uk-UA" dirty="0"/>
        </a:p>
      </dgm:t>
    </dgm:pt>
    <dgm:pt modelId="{D6BFB3C2-34B5-4059-A1C5-E22FA0424780}" type="parTrans" cxnId="{41078439-35A5-44B1-9D18-7D8CD213623C}">
      <dgm:prSet/>
      <dgm:spPr/>
      <dgm:t>
        <a:bodyPr/>
        <a:lstStyle/>
        <a:p>
          <a:endParaRPr lang="uk-UA"/>
        </a:p>
      </dgm:t>
    </dgm:pt>
    <dgm:pt modelId="{33DD3B7D-6023-442A-9799-C7F15398C056}" type="sibTrans" cxnId="{41078439-35A5-44B1-9D18-7D8CD213623C}">
      <dgm:prSet/>
      <dgm:spPr/>
      <dgm:t>
        <a:bodyPr/>
        <a:lstStyle/>
        <a:p>
          <a:endParaRPr lang="uk-UA"/>
        </a:p>
      </dgm:t>
    </dgm:pt>
    <dgm:pt modelId="{602713E4-25B4-4678-94A7-388249C6EF33}" type="pres">
      <dgm:prSet presAssocID="{0ACA4D54-B9DA-4E10-9CDA-DDE4D84E7F4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51D863-B2FE-4223-9F92-EC86279E85F5}" type="pres">
      <dgm:prSet presAssocID="{0ACA4D54-B9DA-4E10-9CDA-DDE4D84E7F41}" presName="matrix" presStyleCnt="0"/>
      <dgm:spPr/>
    </dgm:pt>
    <dgm:pt modelId="{01A00C5C-220C-4DE0-91AB-94F6765849FE}" type="pres">
      <dgm:prSet presAssocID="{0ACA4D54-B9DA-4E10-9CDA-DDE4D84E7F41}" presName="tile1" presStyleLbl="node1" presStyleIdx="0" presStyleCnt="4"/>
      <dgm:spPr/>
    </dgm:pt>
    <dgm:pt modelId="{F365351C-E4C9-4207-8F31-34A5EEABF037}" type="pres">
      <dgm:prSet presAssocID="{0ACA4D54-B9DA-4E10-9CDA-DDE4D84E7F4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DA8F49D-9F35-4858-82BD-95E6286AB6E9}" type="pres">
      <dgm:prSet presAssocID="{0ACA4D54-B9DA-4E10-9CDA-DDE4D84E7F41}" presName="tile2" presStyleLbl="node1" presStyleIdx="1" presStyleCnt="4"/>
      <dgm:spPr/>
    </dgm:pt>
    <dgm:pt modelId="{AA194582-7989-43FA-807F-7D46424244F8}" type="pres">
      <dgm:prSet presAssocID="{0ACA4D54-B9DA-4E10-9CDA-DDE4D84E7F4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EC1ADA-C3E1-4D74-906B-DDD9685C9A30}" type="pres">
      <dgm:prSet presAssocID="{0ACA4D54-B9DA-4E10-9CDA-DDE4D84E7F41}" presName="tile3" presStyleLbl="node1" presStyleIdx="2" presStyleCnt="4"/>
      <dgm:spPr/>
    </dgm:pt>
    <dgm:pt modelId="{B0D5C6C2-BF6F-4364-9415-22DDA2CA4C7A}" type="pres">
      <dgm:prSet presAssocID="{0ACA4D54-B9DA-4E10-9CDA-DDE4D84E7F4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668EAF4-40E8-4507-8A8F-3CD450BC0729}" type="pres">
      <dgm:prSet presAssocID="{0ACA4D54-B9DA-4E10-9CDA-DDE4D84E7F41}" presName="tile4" presStyleLbl="node1" presStyleIdx="3" presStyleCnt="4"/>
      <dgm:spPr/>
    </dgm:pt>
    <dgm:pt modelId="{E7D780DF-FA2D-4CA4-A600-4D5168C8E0CB}" type="pres">
      <dgm:prSet presAssocID="{0ACA4D54-B9DA-4E10-9CDA-DDE4D84E7F4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BD141BF-E104-42BA-818F-38AA41227DD3}" type="pres">
      <dgm:prSet presAssocID="{0ACA4D54-B9DA-4E10-9CDA-DDE4D84E7F4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4E30203-B98A-4678-975D-70D740D7D682}" srcId="{BBBF836D-032D-433A-B326-F8332B78BB86}" destId="{D4D34EE7-059C-45F5-9C0C-B20947C0AC9C}" srcOrd="1" destOrd="0" parTransId="{7C222B58-413B-4ED1-B45D-F5B6864EB496}" sibTransId="{88113E76-4BD2-429A-8E1A-42CBA88A261E}"/>
    <dgm:cxn modelId="{C76EE213-F737-4FEB-BB89-C7996D01C92F}" srcId="{0ACA4D54-B9DA-4E10-9CDA-DDE4D84E7F41}" destId="{BBBF836D-032D-433A-B326-F8332B78BB86}" srcOrd="0" destOrd="0" parTransId="{41413BF8-6D3E-43E6-8B89-09AE8F73A903}" sibTransId="{454E2B99-C6D4-49D6-AA15-C7F3A9315B70}"/>
    <dgm:cxn modelId="{A382A919-C4EA-4441-A79B-E7565976F936}" type="presOf" srcId="{0ACA4D54-B9DA-4E10-9CDA-DDE4D84E7F41}" destId="{602713E4-25B4-4678-94A7-388249C6EF33}" srcOrd="0" destOrd="0" presId="urn:microsoft.com/office/officeart/2005/8/layout/matrix1"/>
    <dgm:cxn modelId="{2830791D-B992-4F87-87B4-6723EB8FCF15}" type="presOf" srcId="{356C5B57-CC9E-4DD8-8ACB-80107522C0B1}" destId="{B0D5C6C2-BF6F-4364-9415-22DDA2CA4C7A}" srcOrd="1" destOrd="0" presId="urn:microsoft.com/office/officeart/2005/8/layout/matrix1"/>
    <dgm:cxn modelId="{9B14391E-B472-454A-90F1-8CB6C8A0D553}" type="presOf" srcId="{BBBF836D-032D-433A-B326-F8332B78BB86}" destId="{4BD141BF-E104-42BA-818F-38AA41227DD3}" srcOrd="0" destOrd="0" presId="urn:microsoft.com/office/officeart/2005/8/layout/matrix1"/>
    <dgm:cxn modelId="{7DB92C37-B333-4478-88BD-89B7A730C0F8}" type="presOf" srcId="{D4D34EE7-059C-45F5-9C0C-B20947C0AC9C}" destId="{AA194582-7989-43FA-807F-7D46424244F8}" srcOrd="1" destOrd="0" presId="urn:microsoft.com/office/officeart/2005/8/layout/matrix1"/>
    <dgm:cxn modelId="{41078439-35A5-44B1-9D18-7D8CD213623C}" srcId="{BBBF836D-032D-433A-B326-F8332B78BB86}" destId="{DE4004EE-6D4A-47B8-AA4F-42B3B3984C2C}" srcOrd="3" destOrd="0" parTransId="{D6BFB3C2-34B5-4059-A1C5-E22FA0424780}" sibTransId="{33DD3B7D-6023-442A-9799-C7F15398C056}"/>
    <dgm:cxn modelId="{F7DF8562-D03F-4016-86E2-9C593168292A}" srcId="{BBBF836D-032D-433A-B326-F8332B78BB86}" destId="{223EA660-CDE3-43FF-BE3C-49E6F7710B07}" srcOrd="0" destOrd="0" parTransId="{B05A2361-B977-4EB4-896C-77052030991E}" sibTransId="{444C20C9-D9DB-410B-AD15-14CFB75FC7EB}"/>
    <dgm:cxn modelId="{87810E78-CA4F-407E-93DA-E217A75B3E7B}" type="presOf" srcId="{356C5B57-CC9E-4DD8-8ACB-80107522C0B1}" destId="{84EC1ADA-C3E1-4D74-906B-DDD9685C9A30}" srcOrd="0" destOrd="0" presId="urn:microsoft.com/office/officeart/2005/8/layout/matrix1"/>
    <dgm:cxn modelId="{2FF4E47D-3391-4D4E-8D67-6269F867624F}" type="presOf" srcId="{DE4004EE-6D4A-47B8-AA4F-42B3B3984C2C}" destId="{E7D780DF-FA2D-4CA4-A600-4D5168C8E0CB}" srcOrd="1" destOrd="0" presId="urn:microsoft.com/office/officeart/2005/8/layout/matrix1"/>
    <dgm:cxn modelId="{1BA9548D-B36D-47C0-AE73-83C790F31DAA}" type="presOf" srcId="{223EA660-CDE3-43FF-BE3C-49E6F7710B07}" destId="{01A00C5C-220C-4DE0-91AB-94F6765849FE}" srcOrd="0" destOrd="0" presId="urn:microsoft.com/office/officeart/2005/8/layout/matrix1"/>
    <dgm:cxn modelId="{1894F28F-F178-4700-82D5-CC1F1F01A770}" type="presOf" srcId="{D4D34EE7-059C-45F5-9C0C-B20947C0AC9C}" destId="{2DA8F49D-9F35-4858-82BD-95E6286AB6E9}" srcOrd="0" destOrd="0" presId="urn:microsoft.com/office/officeart/2005/8/layout/matrix1"/>
    <dgm:cxn modelId="{05381399-1ADC-4644-A0FE-157C27C1D6D7}" srcId="{BBBF836D-032D-433A-B326-F8332B78BB86}" destId="{356C5B57-CC9E-4DD8-8ACB-80107522C0B1}" srcOrd="2" destOrd="0" parTransId="{9C892F48-FDC3-415D-9B8E-EAB88F17A46F}" sibTransId="{482D858B-C05A-488A-BE1C-7D1D2993AC11}"/>
    <dgm:cxn modelId="{3C7AB8DC-F677-40F6-9659-5D6EF9F64F96}" type="presOf" srcId="{223EA660-CDE3-43FF-BE3C-49E6F7710B07}" destId="{F365351C-E4C9-4207-8F31-34A5EEABF037}" srcOrd="1" destOrd="0" presId="urn:microsoft.com/office/officeart/2005/8/layout/matrix1"/>
    <dgm:cxn modelId="{E849C6F2-3BA0-4CAD-8562-395FE2325FBC}" type="presOf" srcId="{DE4004EE-6D4A-47B8-AA4F-42B3B3984C2C}" destId="{3668EAF4-40E8-4507-8A8F-3CD450BC0729}" srcOrd="0" destOrd="0" presId="urn:microsoft.com/office/officeart/2005/8/layout/matrix1"/>
    <dgm:cxn modelId="{DEED5691-5F35-4A84-93FD-375DF429BBDE}" type="presParOf" srcId="{602713E4-25B4-4678-94A7-388249C6EF33}" destId="{3751D863-B2FE-4223-9F92-EC86279E85F5}" srcOrd="0" destOrd="0" presId="urn:microsoft.com/office/officeart/2005/8/layout/matrix1"/>
    <dgm:cxn modelId="{2E0A574B-F1DB-4A93-9BD4-514B8ECC815C}" type="presParOf" srcId="{3751D863-B2FE-4223-9F92-EC86279E85F5}" destId="{01A00C5C-220C-4DE0-91AB-94F6765849FE}" srcOrd="0" destOrd="0" presId="urn:microsoft.com/office/officeart/2005/8/layout/matrix1"/>
    <dgm:cxn modelId="{94EE1A59-0EF1-47D4-BCAA-CAA8EA7523C7}" type="presParOf" srcId="{3751D863-B2FE-4223-9F92-EC86279E85F5}" destId="{F365351C-E4C9-4207-8F31-34A5EEABF037}" srcOrd="1" destOrd="0" presId="urn:microsoft.com/office/officeart/2005/8/layout/matrix1"/>
    <dgm:cxn modelId="{44C6BF57-2E86-4E57-B7AC-A96D57F2389C}" type="presParOf" srcId="{3751D863-B2FE-4223-9F92-EC86279E85F5}" destId="{2DA8F49D-9F35-4858-82BD-95E6286AB6E9}" srcOrd="2" destOrd="0" presId="urn:microsoft.com/office/officeart/2005/8/layout/matrix1"/>
    <dgm:cxn modelId="{C5BFDF85-3512-4FD0-8BC7-3B62CBD9DB54}" type="presParOf" srcId="{3751D863-B2FE-4223-9F92-EC86279E85F5}" destId="{AA194582-7989-43FA-807F-7D46424244F8}" srcOrd="3" destOrd="0" presId="urn:microsoft.com/office/officeart/2005/8/layout/matrix1"/>
    <dgm:cxn modelId="{FF407D23-F087-43EE-9160-1E7260EF32B2}" type="presParOf" srcId="{3751D863-B2FE-4223-9F92-EC86279E85F5}" destId="{84EC1ADA-C3E1-4D74-906B-DDD9685C9A30}" srcOrd="4" destOrd="0" presId="urn:microsoft.com/office/officeart/2005/8/layout/matrix1"/>
    <dgm:cxn modelId="{0689D13B-8A63-4A6C-9625-C2E090A76858}" type="presParOf" srcId="{3751D863-B2FE-4223-9F92-EC86279E85F5}" destId="{B0D5C6C2-BF6F-4364-9415-22DDA2CA4C7A}" srcOrd="5" destOrd="0" presId="urn:microsoft.com/office/officeart/2005/8/layout/matrix1"/>
    <dgm:cxn modelId="{4ED3AA1C-A207-4F09-B2F4-F511A3F74B93}" type="presParOf" srcId="{3751D863-B2FE-4223-9F92-EC86279E85F5}" destId="{3668EAF4-40E8-4507-8A8F-3CD450BC0729}" srcOrd="6" destOrd="0" presId="urn:microsoft.com/office/officeart/2005/8/layout/matrix1"/>
    <dgm:cxn modelId="{6E255460-DBED-42FE-A8AA-7FF27FA66600}" type="presParOf" srcId="{3751D863-B2FE-4223-9F92-EC86279E85F5}" destId="{E7D780DF-FA2D-4CA4-A600-4D5168C8E0CB}" srcOrd="7" destOrd="0" presId="urn:microsoft.com/office/officeart/2005/8/layout/matrix1"/>
    <dgm:cxn modelId="{2F19AC8F-7905-4E8F-8D1E-50660C3AAC78}" type="presParOf" srcId="{602713E4-25B4-4678-94A7-388249C6EF33}" destId="{4BD141BF-E104-42BA-818F-38AA41227D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00C5C-220C-4DE0-91AB-94F6765849FE}">
      <dsp:nvSpPr>
        <dsp:cNvPr id="0" name=""/>
        <dsp:cNvSpPr/>
      </dsp:nvSpPr>
      <dsp:spPr>
        <a:xfrm rot="16200000">
          <a:off x="772621" y="-772621"/>
          <a:ext cx="1934936" cy="34801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 dirty="0"/>
            <a:t>іРНК, або мРНК</a:t>
          </a:r>
          <a:endParaRPr lang="uk-UA" sz="3300" kern="1200" dirty="0"/>
        </a:p>
      </dsp:txBody>
      <dsp:txXfrm rot="5400000">
        <a:off x="0" y="0"/>
        <a:ext cx="3480179" cy="1451202"/>
      </dsp:txXfrm>
    </dsp:sp>
    <dsp:sp modelId="{2DA8F49D-9F35-4858-82BD-95E6286AB6E9}">
      <dsp:nvSpPr>
        <dsp:cNvPr id="0" name=""/>
        <dsp:cNvSpPr/>
      </dsp:nvSpPr>
      <dsp:spPr>
        <a:xfrm>
          <a:off x="3480179" y="0"/>
          <a:ext cx="3480179" cy="19349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 cap="small" dirty="0">
              <a:latin typeface="+mj-lt"/>
              <a:ea typeface="+mj-ea"/>
              <a:cs typeface="+mj-cs"/>
            </a:rPr>
            <a:t>рРНК</a:t>
          </a:r>
          <a:endParaRPr lang="uk-UA" sz="3300" kern="1200" dirty="0"/>
        </a:p>
      </dsp:txBody>
      <dsp:txXfrm>
        <a:off x="3480179" y="0"/>
        <a:ext cx="3480179" cy="1451202"/>
      </dsp:txXfrm>
    </dsp:sp>
    <dsp:sp modelId="{84EC1ADA-C3E1-4D74-906B-DDD9685C9A30}">
      <dsp:nvSpPr>
        <dsp:cNvPr id="0" name=""/>
        <dsp:cNvSpPr/>
      </dsp:nvSpPr>
      <dsp:spPr>
        <a:xfrm rot="10800000">
          <a:off x="0" y="1934936"/>
          <a:ext cx="3480179" cy="19349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 dirty="0"/>
            <a:t>тРНК</a:t>
          </a:r>
          <a:endParaRPr lang="uk-UA" sz="3300" kern="1200" dirty="0"/>
        </a:p>
      </dsp:txBody>
      <dsp:txXfrm rot="10800000">
        <a:off x="0" y="2418669"/>
        <a:ext cx="3480179" cy="1451202"/>
      </dsp:txXfrm>
    </dsp:sp>
    <dsp:sp modelId="{3668EAF4-40E8-4507-8A8F-3CD450BC0729}">
      <dsp:nvSpPr>
        <dsp:cNvPr id="0" name=""/>
        <dsp:cNvSpPr/>
      </dsp:nvSpPr>
      <dsp:spPr>
        <a:xfrm rot="5400000">
          <a:off x="4252800" y="1162314"/>
          <a:ext cx="1934936" cy="34801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 dirty="0"/>
            <a:t>мяРНК</a:t>
          </a:r>
          <a:endParaRPr lang="uk-UA" sz="3300" kern="1200" dirty="0"/>
        </a:p>
      </dsp:txBody>
      <dsp:txXfrm rot="-5400000">
        <a:off x="3480179" y="2418669"/>
        <a:ext cx="3480179" cy="1451202"/>
      </dsp:txXfrm>
    </dsp:sp>
    <dsp:sp modelId="{4BD141BF-E104-42BA-818F-38AA41227DD3}">
      <dsp:nvSpPr>
        <dsp:cNvPr id="0" name=""/>
        <dsp:cNvSpPr/>
      </dsp:nvSpPr>
      <dsp:spPr>
        <a:xfrm>
          <a:off x="2436125" y="1451202"/>
          <a:ext cx="2088107" cy="96746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 dirty="0"/>
            <a:t>Типи РНК</a:t>
          </a:r>
          <a:endParaRPr lang="uk-UA" sz="3300" kern="1200" dirty="0"/>
        </a:p>
      </dsp:txBody>
      <dsp:txXfrm>
        <a:off x="2483353" y="1498430"/>
        <a:ext cx="1993651" cy="87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0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0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33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77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710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84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90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93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76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49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61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38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550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3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86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773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6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3361CD-3136-4BE7-B660-988717C453EF}" type="datetimeFigureOut">
              <a:rPr lang="uk-UA" smtClean="0"/>
              <a:t>10.12.2020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CC05A6-9871-4D67-BC65-F736D4B7DE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4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E6646-2DD8-42FE-9A90-3744F870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6096000" cy="3428999"/>
          </a:xfrm>
        </p:spPr>
        <p:txBody>
          <a:bodyPr>
            <a:normAutofit/>
          </a:bodyPr>
          <a:lstStyle/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Транскрипція. </a:t>
            </a:r>
            <a:br>
              <a:rPr lang="ru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Основні </a:t>
            </a:r>
            <a:br>
              <a:rPr lang="ru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типи РНК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F0882F-74E4-4F17-874C-03345EA2E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94" t="43364" r="28471" b="29343"/>
          <a:stretch/>
        </p:blipFill>
        <p:spPr>
          <a:xfrm>
            <a:off x="4872251" y="1917148"/>
            <a:ext cx="7210567" cy="48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066AD132-35FB-4350-9A7D-E97B76CE7C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9515154"/>
              </p:ext>
            </p:extLst>
          </p:nvPr>
        </p:nvGraphicFramePr>
        <p:xfrm>
          <a:off x="2825088" y="1998663"/>
          <a:ext cx="6960358" cy="386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8" descr="G:\images (3)_cr.jpg">
            <a:extLst>
              <a:ext uri="{FF2B5EF4-FFF2-40B4-BE49-F238E27FC236}">
                <a16:creationId xmlns:a16="http://schemas.microsoft.com/office/drawing/2014/main" id="{F9D9F91A-DFE8-4B0D-9599-C860BE30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071" y="0"/>
            <a:ext cx="2238233" cy="438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Тамара Андріївна\9 клас\220px-Ribosome_shape.png">
            <a:extLst>
              <a:ext uri="{FF2B5EF4-FFF2-40B4-BE49-F238E27FC236}">
                <a16:creationId xmlns:a16="http://schemas.microsoft.com/office/drawing/2014/main" id="{BC0FFBBE-9822-4513-8102-89D56900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7938" y="0"/>
            <a:ext cx="329406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65288144-21BD-4732-8B5A-214407737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4157" r="7392"/>
          <a:stretch/>
        </p:blipFill>
        <p:spPr bwMode="auto">
          <a:xfrm>
            <a:off x="415070" y="4479976"/>
            <a:ext cx="223823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03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C615CB7-DC08-4D8C-9BA7-D405463F37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9853573"/>
              </p:ext>
            </p:extLst>
          </p:nvPr>
        </p:nvGraphicFramePr>
        <p:xfrm>
          <a:off x="0" y="0"/>
          <a:ext cx="12192002" cy="7381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086">
                  <a:extLst>
                    <a:ext uri="{9D8B030D-6E8A-4147-A177-3AD203B41FA5}">
                      <a16:colId xmlns:a16="http://schemas.microsoft.com/office/drawing/2014/main" val="1313993272"/>
                    </a:ext>
                  </a:extLst>
                </a:gridCol>
                <a:gridCol w="3937664">
                  <a:extLst>
                    <a:ext uri="{9D8B030D-6E8A-4147-A177-3AD203B41FA5}">
                      <a16:colId xmlns:a16="http://schemas.microsoft.com/office/drawing/2014/main" val="2055218551"/>
                    </a:ext>
                  </a:extLst>
                </a:gridCol>
                <a:gridCol w="3141377">
                  <a:extLst>
                    <a:ext uri="{9D8B030D-6E8A-4147-A177-3AD203B41FA5}">
                      <a16:colId xmlns:a16="http://schemas.microsoft.com/office/drawing/2014/main" val="2047447768"/>
                    </a:ext>
                  </a:extLst>
                </a:gridCol>
                <a:gridCol w="3016875">
                  <a:extLst>
                    <a:ext uri="{9D8B030D-6E8A-4147-A177-3AD203B41FA5}">
                      <a16:colId xmlns:a16="http://schemas.microsoft.com/office/drawing/2014/main" val="3011211093"/>
                    </a:ext>
                  </a:extLst>
                </a:gridCol>
              </a:tblGrid>
              <a:tr h="3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Ознака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іРНК/мРНК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рРНК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тРНК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extLst>
                  <a:ext uri="{0D108BD9-81ED-4DB2-BD59-A6C34878D82A}">
                    <a16:rowId xmlns:a16="http://schemas.microsoft.com/office/drawing/2014/main" val="1647709393"/>
                  </a:ext>
                </a:extLst>
              </a:tr>
              <a:tr h="1062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Вигляд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мають вигляд одинарних ланцюгів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мають складну форму, утворюють комплекси з білками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формою нагадує трилисник конюшини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extLst>
                  <a:ext uri="{0D108BD9-81ED-4DB2-BD59-A6C34878D82A}">
                    <a16:rowId xmlns:a16="http://schemas.microsoft.com/office/drawing/2014/main" val="3267655467"/>
                  </a:ext>
                </a:extLst>
              </a:tr>
              <a:tr h="1492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Розміри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нуклеотидів коливається від 300 до 30 000, що залежить від складності гена.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– 5 тисяч нуклеотидів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– 90 нуклеотидів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extLst>
                  <a:ext uri="{0D108BD9-81ED-4DB2-BD59-A6C34878D82A}">
                    <a16:rowId xmlns:a16="http://schemas.microsoft.com/office/drawing/2014/main" val="2285517778"/>
                  </a:ext>
                </a:extLst>
              </a:tr>
              <a:tr h="663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Вміст у клітині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близько 5 %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80 % усієї РНК клітини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близько 15 % усієї РНК клітини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extLst>
                  <a:ext uri="{0D108BD9-81ED-4DB2-BD59-A6C34878D82A}">
                    <a16:rowId xmlns:a16="http://schemas.microsoft.com/office/drawing/2014/main" val="3691185113"/>
                  </a:ext>
                </a:extLst>
              </a:tr>
              <a:tr h="192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Функції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перенесення генетичної інформації від ДНК до рибосом та безпосередня участь у синтезі білкових молекул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забезпечують певне розташування іРНК і тРНК під час синтезу білкової молекули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перенесення амінокислот до рибосом, на яких відбувається синтез білкових молекул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extLst>
                  <a:ext uri="{0D108BD9-81ED-4DB2-BD59-A6C34878D82A}">
                    <a16:rowId xmlns:a16="http://schemas.microsoft.com/office/drawing/2014/main" val="1462585498"/>
                  </a:ext>
                </a:extLst>
              </a:tr>
              <a:tr h="192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знаходження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 міститься в цитоплазмі, ядрі, мітохондріях, хлоропластах, утворювати з рибосомами комплекс – полісому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входять до складу рибосом про- та еукаріотичних клітин</a:t>
                      </a:r>
                      <a:endParaRPr lang="uk-UA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цитоплазмі, мітохондріях і хлоропластах</a:t>
                      </a:r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8" marR="35608" marT="0" marB="0"/>
                </a:tc>
                <a:extLst>
                  <a:ext uri="{0D108BD9-81ED-4DB2-BD59-A6C34878D82A}">
                    <a16:rowId xmlns:a16="http://schemas.microsoft.com/office/drawing/2014/main" val="369352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71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98C9C-9E9A-44CD-842F-5D9B103D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95753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інші види РНК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C8B15A-D7D2-4B28-86CA-49DCAB07F9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594359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Малі ядерні РНК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утворюються та функціонують у ядрі. Вони беруть участь у процесі дозрівання матричної РНК.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Малі ядерцеві РНК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беруть участь у дозріванні рибосомальної РНК.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7S РНК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коротка РНК, у великій кількості наявна в цитоплазмі як про-, так й еукаріотичних клітин. Бере участь у перенесенні білкових молекул крізь мембрану клітини (у прокаріотів) чи крізь мембрану ендоплазматичного ретикулуму (в еукаріотів).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Малі інтерферувальні РНК, </a:t>
            </a:r>
            <a:r>
              <a:rPr lang="uk-U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РНК і </a:t>
            </a:r>
            <a:r>
              <a:rPr lang="uk-U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пi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надзвичайно різноманітні за будовою та походженням молекули РНК. Вони залучені до процесу регуляції синтезу білка, а також забезпечують захист клітини від вірусів та інших шкідливих агентів.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Також, як показали останні дослідження, у клітинах еукаріотів утворюється велика кількість РНК різної довжини. При цьому функція більшості цих РНК невідома. Можливо, вони є таким собі «інформаційним шумом». Сукупність ДНК, що кодує ці молекули РНК, отримала назву «темна матерія геному».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73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818B5-F441-4492-984D-4D7635E0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05242"/>
          </a:xfrm>
        </p:spPr>
        <p:txBody>
          <a:bodyPr/>
          <a:lstStyle/>
          <a:p>
            <a:r>
              <a:rPr lang="uk-UA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етапи реалізації спадкової інформації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7FF74C-94AA-4D9B-AF87-23FE37C549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655093"/>
            <a:ext cx="12191999" cy="6926807"/>
          </a:xfrm>
        </p:spPr>
        <p:txBody>
          <a:bodyPr>
            <a:normAutofit fontScale="62500" lnSpcReduction="20000"/>
          </a:bodyPr>
          <a:lstStyle/>
          <a:p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Спадкова інформація, яка зберігається в ДНК, використовується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клітиною у вигляді синтезованих продуктів (молекул РНК і білків).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Реалізація цієї інформації відбувається в кілька етапів — </a:t>
            </a:r>
            <a:r>
              <a:rPr lang="uk-UA" sz="3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транскрипція, дозрівання РНК і трансляція</a:t>
            </a:r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dirty="0"/>
          </a:p>
          <a:p>
            <a:endParaRPr lang="ru-UA" sz="1800" dirty="0"/>
          </a:p>
          <a:p>
            <a:endParaRPr lang="ru-UA" sz="1800" dirty="0"/>
          </a:p>
          <a:p>
            <a:endParaRPr lang="ru-UA" sz="1800" dirty="0"/>
          </a:p>
          <a:p>
            <a:endParaRPr lang="ru-UA" sz="1800" dirty="0"/>
          </a:p>
          <a:p>
            <a:endParaRPr lang="ru-UA" sz="1800" dirty="0"/>
          </a:p>
          <a:p>
            <a:pPr marL="0" indent="0">
              <a:buNone/>
            </a:pPr>
            <a:r>
              <a:rPr lang="ru-UA" sz="2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              </a:t>
            </a:r>
            <a:r>
              <a:rPr lang="uk-UA" sz="2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Модель молекули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т</a:t>
            </a:r>
            <a:r>
              <a:rPr lang="uk-UA" sz="2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РНК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UA" sz="2200" b="1"/>
              <a:t>                                                                                           </a:t>
            </a:r>
            <a:r>
              <a:rPr lang="uk-UA" sz="2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Етапи реалізації спадкової інформації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2FC629-B4D7-49D6-A4B1-A3014CD1D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38558" r="30654" b="28605"/>
          <a:stretch/>
        </p:blipFill>
        <p:spPr>
          <a:xfrm>
            <a:off x="710235" y="2045440"/>
            <a:ext cx="10552528" cy="44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6CD95-BDE3-44C8-B40E-43FA0ED8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74054"/>
          </a:xfrm>
        </p:spPr>
        <p:txBody>
          <a:bodyPr/>
          <a:lstStyle/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етапи реалізації спадкової інформації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EBFE6D4-C153-460E-8534-418C60A4A8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394" t="27392" r="25440" b="34004"/>
          <a:stretch/>
        </p:blipFill>
        <p:spPr>
          <a:xfrm>
            <a:off x="253218" y="1057857"/>
            <a:ext cx="11774659" cy="5757543"/>
          </a:xfrm>
        </p:spPr>
      </p:pic>
    </p:spTree>
    <p:extLst>
      <p:ext uri="{BB962C8B-B14F-4D97-AF65-F5344CB8AC3E}">
        <p14:creationId xmlns:p14="http://schemas.microsoft.com/office/powerpoint/2010/main" val="184559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23A3A-FE98-4055-B1A2-E3AE861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14650"/>
          </a:xfrm>
        </p:spPr>
        <p:txBody>
          <a:bodyPr>
            <a:normAutofit/>
          </a:bodyPr>
          <a:lstStyle/>
          <a:p>
            <a:r>
              <a:rPr lang="uk-UA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ТРАНСКРИПЦІЯ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9F7816-A14B-421E-A4FB-CFF4D257C7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68992"/>
            <a:ext cx="12192000" cy="4822208"/>
          </a:xfrm>
        </p:spPr>
        <p:txBody>
          <a:bodyPr/>
          <a:lstStyle/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ТРАНСКРИПЦІЯ</a:t>
            </a:r>
            <a:r>
              <a:rPr lang="uk-UA" b="1" i="0" dirty="0">
                <a:solidFill>
                  <a:srgbClr val="008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(від лат.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transcriptio 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–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переписування) 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– передача інформації про первинну структуру білка з молекули ДНК на </a:t>
            </a: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і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РНК, що відбувається на основі принципу комплементарності.</a:t>
            </a:r>
          </a:p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Транскрипція каталізується ферментами РНК-полімеразами і здійснюється в ядрі, а в прокаріотичних клітинах – у нуклеоїді.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транскрипція 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– це процес синтезу РНК з використанням ДНК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як матриці, що відбувається в усіх живих клітинах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br>
              <a:rPr lang="uk-UA" dirty="0"/>
            </a:br>
            <a:r>
              <a:rPr lang="uk-UA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CDDC7-E50A-4FA4-ACCC-84A77BC08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0808" r="28806" b="24964"/>
          <a:stretch/>
        </p:blipFill>
        <p:spPr>
          <a:xfrm>
            <a:off x="6728346" y="3498420"/>
            <a:ext cx="5463654" cy="33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5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2D781-5973-459B-BE42-E2B6DF78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Процеси реалізації спадкової інформації: </a:t>
            </a:r>
            <a:b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транскрипція, 2 – трансляція; </a:t>
            </a:r>
            <a:b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функціонування білків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43F3B47-AC78-499F-8C1E-9142721544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602" t="40249" r="27893" b="18325"/>
          <a:stretch/>
        </p:blipFill>
        <p:spPr>
          <a:xfrm>
            <a:off x="1636296" y="1588168"/>
            <a:ext cx="9164482" cy="5269832"/>
          </a:xfrm>
        </p:spPr>
      </p:pic>
    </p:spTree>
    <p:extLst>
      <p:ext uri="{BB962C8B-B14F-4D97-AF65-F5344CB8AC3E}">
        <p14:creationId xmlns:p14="http://schemas.microsoft.com/office/powerpoint/2010/main" val="38364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75F6C-09F0-4AD1-8CAA-722EEB2B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92967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комплементарності під час транскрипції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41FA048-456B-408A-A1EC-D1EBE830D7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806" t="45226" r="50129" b="33421"/>
          <a:stretch/>
        </p:blipFill>
        <p:spPr>
          <a:xfrm>
            <a:off x="1074821" y="1138988"/>
            <a:ext cx="10295703" cy="5719011"/>
          </a:xfrm>
        </p:spPr>
      </p:pic>
    </p:spTree>
    <p:extLst>
      <p:ext uri="{BB962C8B-B14F-4D97-AF65-F5344CB8AC3E}">
        <p14:creationId xmlns:p14="http://schemas.microsoft.com/office/powerpoint/2010/main" val="133340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46A10-5F1D-4529-92E0-62B9B803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604211"/>
          </a:xfrm>
        </p:spPr>
        <p:txBody>
          <a:bodyPr/>
          <a:lstStyle/>
          <a:p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Дозрівання молекули РНК. Сплайсинг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D31B35-BB99-40B0-95AA-54A48D087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34189"/>
            <a:ext cx="12192000" cy="6023811"/>
          </a:xfrm>
        </p:spPr>
        <p:txBody>
          <a:bodyPr/>
          <a:lstStyle/>
          <a:p>
            <a:r>
              <a:rPr lang="ru-RU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Зеленим кольором позначено інтрони, жовтим – екзони. З одного гена можуть утворитися білки різної будови: два екзони в </a:t>
            </a:r>
            <a:r>
              <a:rPr lang="ru-RU" sz="16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РНК, що їх кодує, є спільними, а один – відмінний.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CD6C6-3C04-4BD7-8429-2BE920036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21" t="51697" r="26184" b="28644"/>
          <a:stretch/>
        </p:blipFill>
        <p:spPr>
          <a:xfrm>
            <a:off x="1430509" y="1941094"/>
            <a:ext cx="10185020" cy="4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7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A661-0CCC-4246-A4B9-555DAA9E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8971"/>
          </a:xfrm>
        </p:spPr>
        <p:txBody>
          <a:bodyPr/>
          <a:lstStyle/>
          <a:p>
            <a:r>
              <a:rPr lang="uk-UA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Регуляція реалізації спадкової інформації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CC176A-3021-4B28-B2C8-1E82F1DDFB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8473" y="689317"/>
            <a:ext cx="7477841" cy="8871778"/>
          </a:xfrm>
        </p:spPr>
        <p:txBody>
          <a:bodyPr>
            <a:normAutofit fontScale="62500" lnSpcReduction="20000"/>
          </a:bodyPr>
          <a:lstStyle/>
          <a:p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геномі людини більше 20 000 генів.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 для життєдіяльності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виконання своїх функцій кожній окремій клітині потрібно набагато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менше генів. Так, нервовій клітині зорового нерву не треба виробляти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ферменти слини або статеві гормони. А клітині м’язів немає сенсу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синтезі гемоглобіну. 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Тому більша частина генів у клітинах є «вимкненою», неактивною.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 й ті гени, які працюють, не завжди працюють однаково.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Якщо є потреба у виробленні слини, то гени, які виробляють потрібні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ферменти, працюють активно. А коли потреба минає, інтенсивність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їхньої роботи слід зменшувати. Так клітини можуть економити ресурси організму.</a:t>
            </a:r>
            <a:r>
              <a:rPr lang="ru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клітинах регуляція реалізації генетичної інформації може відбуватися за допомогою кількох механізмів:</a:t>
            </a:r>
            <a:endParaRPr lang="ru-UA" sz="32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                         </a:t>
            </a:r>
          </a:p>
          <a:p>
            <a:pPr marL="0" indent="0">
              <a:buNone/>
            </a:pPr>
            <a:r>
              <a:rPr lang="ru-UA" sz="1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   </a:t>
            </a:r>
          </a:p>
          <a:p>
            <a:pPr marL="0" indent="0">
              <a:buNone/>
            </a:pPr>
            <a:endParaRPr lang="ru-UA" sz="18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Pro-Regular"/>
            </a:endParaRPr>
          </a:p>
          <a:p>
            <a:pPr marL="0" indent="0">
              <a:buNone/>
            </a:pPr>
            <a:br>
              <a:rPr lang="ru-RU" sz="1600" dirty="0"/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E5C5C-6B89-4586-A1A7-1F1C8ED4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-237194"/>
            <a:ext cx="5775157" cy="70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E9515-53D9-4945-BB3A-973397D6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8813"/>
            <a:ext cx="10364451" cy="1406769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Самостійна робота</a:t>
            </a:r>
            <a:endParaRPr lang="uk-UA" dirty="0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id="{E95E5CE4-BBFA-4D06-AB75-AAC3D5A572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5514" t="51219" r="28854" b="29919"/>
          <a:stretch/>
        </p:blipFill>
        <p:spPr>
          <a:xfrm>
            <a:off x="0" y="1927276"/>
            <a:ext cx="12212225" cy="3924886"/>
          </a:xfrm>
        </p:spPr>
      </p:pic>
    </p:spTree>
    <p:extLst>
      <p:ext uri="{BB962C8B-B14F-4D97-AF65-F5344CB8AC3E}">
        <p14:creationId xmlns:p14="http://schemas.microsoft.com/office/powerpoint/2010/main" val="69372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F2DD95-4F99-420F-AC95-F520087AE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-1"/>
            <a:ext cx="12192000" cy="7160455"/>
          </a:xfrm>
        </p:spPr>
        <p:txBody>
          <a:bodyPr>
            <a:normAutofit/>
          </a:bodyPr>
          <a:lstStyle/>
          <a:p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Перший механізм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взаємодія продуктів регуляторних генів (зазвичай білків) з певними структурами генів: оператором, промотором</a:t>
            </a: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або регуляторними ділянками. Це дозволяє змінювати швидкість</a:t>
            </a: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роботи генів або «вмикати» чи «вимикати» їх.</a:t>
            </a:r>
            <a:endParaRPr lang="ru-UA" sz="18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Другий механізм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модифікація деяких нуклеотидів у ланцюжках ДНК. Якщо до них приєднується метильний радикал (СН3), то</a:t>
            </a: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зчитування інформації з ділянки ДНК за таким нуклеотидом стає</a:t>
            </a: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неможливим.</a:t>
            </a:r>
            <a:endParaRPr lang="ru-UA" sz="18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Третій механізм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пакування певних ділянок ДНК за допомогою</a:t>
            </a: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білків таким чином, щоб з них не можна було зчитати спадкову</a:t>
            </a: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інформацію.</a:t>
            </a:r>
            <a:endParaRPr lang="ru-UA" sz="18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Крім того, регуляція можлива й на більш пізніх етапах, коли</a:t>
            </a:r>
            <a:r>
              <a:rPr lang="ru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клітина блокує роботу РНК або білків, які є продуктами роботи гена.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1600" dirty="0"/>
            </a:br>
            <a:endParaRPr lang="uk-UA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FA22A1-AF6F-4DBC-91D5-D5F605ED6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35686" r="32038" b="33119"/>
          <a:stretch/>
        </p:blipFill>
        <p:spPr>
          <a:xfrm>
            <a:off x="5785335" y="3429000"/>
            <a:ext cx="64066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9A35D-EA99-4710-A1CA-09ADD4FC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27" y="-576774"/>
            <a:ext cx="10364451" cy="221469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 ц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каво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95EB91-CBEB-4006-9386-07F927D57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45588"/>
            <a:ext cx="12041945" cy="5528603"/>
          </a:xfrm>
        </p:spPr>
        <p:txBody>
          <a:bodyPr>
            <a:normAutofit/>
          </a:bodyPr>
          <a:lstStyle/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Близнята ссавців, які починають розвиватися з клітин, що утворилися після поділу однієї зиготи, отримують однакові геноми. Вони в усіх своїх клітинах мають однакову послідовність нуклеотидів ДНК. 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Але протягом життя їхні геноми пристосовуються до навколишніх умов трохи по-різному. Тому з віком кількість і розташування «вимкнених» генів у їхніх геномах відрізняється все більше, і вони стають дедалі менше схожими один на одного з точки зору </a:t>
            </a:r>
            <a:b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</a:br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епігенетики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 — науки, що вивчає механізми регуляції роботи генів.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 descr="10 неймовірних правдивих історій про близнюків / суспільство | Корисні  поради і цікава інформація на будь-яку тему.">
            <a:extLst>
              <a:ext uri="{FF2B5EF4-FFF2-40B4-BE49-F238E27FC236}">
                <a16:creationId xmlns:a16="http://schemas.microsoft.com/office/drawing/2014/main" id="{D1341306-EA74-4144-B101-B8A5182D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9889"/>
            <a:ext cx="3623513" cy="33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П видео: близнецы дерутся еще до рождения. Новые факты о близнецах">
            <a:extLst>
              <a:ext uri="{FF2B5EF4-FFF2-40B4-BE49-F238E27FC236}">
                <a16:creationId xmlns:a16="http://schemas.microsoft.com/office/drawing/2014/main" id="{6C9B8ADE-24A4-4564-BEF8-1E5151E3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35" y="3509889"/>
            <a:ext cx="3798187" cy="33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исьменники-близнюки презентують у Кіровограді нову книжку - Медіапортал  DOZOR">
            <a:extLst>
              <a:ext uri="{FF2B5EF4-FFF2-40B4-BE49-F238E27FC236}">
                <a16:creationId xmlns:a16="http://schemas.microsoft.com/office/drawing/2014/main" id="{2B80893B-3D70-4F23-9D79-DBB61C64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36" y="3509889"/>
            <a:ext cx="4944976" cy="33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9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0F767-94B1-465F-8586-7B21B6A9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"/>
            <a:ext cx="6823456" cy="106680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BC075F-6DD2-4052-8C88-F3C1D21E0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56" y="773724"/>
            <a:ext cx="6499899" cy="6084276"/>
          </a:xfrm>
        </p:spPr>
        <p:txBody>
          <a:bodyPr>
            <a:normAutofit lnSpcReduction="10000"/>
          </a:bodyPr>
          <a:lstStyle/>
          <a:p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Основними етапами реалізації спадкової інформації в клітинах є 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транскрипція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, 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дозрівання РНК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і 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трансляція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. </a:t>
            </a:r>
          </a:p>
          <a:p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У живих організмах існує багато типів РНК. Найбільш поширеними серед них є 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інформаційна, або матрична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 РНК (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і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РНК, або 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м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РНК), 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рибосомальна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 РНК (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РНК), 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транспортна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 РНК (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т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РНК) і </a:t>
            </a:r>
            <a:r>
              <a:rPr lang="uk-UA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малі ядерні 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РНК (</a:t>
            </a: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мя</a:t>
            </a:r>
            <a:r>
              <a:rPr lang="uk-UA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РНК).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8A5459E-D1B1-4F86-9B12-1EE5A24A6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b="7758"/>
          <a:stretch/>
        </p:blipFill>
        <p:spPr bwMode="auto">
          <a:xfrm>
            <a:off x="6765974" y="33861"/>
            <a:ext cx="5390433" cy="68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13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B951B-02C4-4A6E-990E-F3A6799E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73706"/>
          </a:xfrm>
        </p:spPr>
        <p:txBody>
          <a:bodyPr>
            <a:normAutofit fontScale="90000"/>
          </a:bodyPr>
          <a:lstStyle/>
          <a:p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Етапи біосинтезу білка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2C9AC68-A301-425D-938F-15F151CC69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376" t="27727" r="24828" b="11293"/>
          <a:stretch/>
        </p:blipFill>
        <p:spPr>
          <a:xfrm>
            <a:off x="913774" y="736979"/>
            <a:ext cx="10858627" cy="6076377"/>
          </a:xfrm>
        </p:spPr>
      </p:pic>
    </p:spTree>
    <p:extLst>
      <p:ext uri="{BB962C8B-B14F-4D97-AF65-F5344CB8AC3E}">
        <p14:creationId xmlns:p14="http://schemas.microsoft.com/office/powerpoint/2010/main" val="383663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227A579-0478-4820-A8F8-9C3B355A32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401" b="4119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4101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51DEC-7C7B-4B7E-99DD-5AC1AFCE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8735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Зворотна транскрипція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C957E6-5766-4F00-9841-90AD688D40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773" y="941696"/>
            <a:ext cx="11113827" cy="484950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фермент  зворотна транскриптаза  (ревертаза) будує  ланцюжок  ДНК  за  зразком  ланцюжка  РНК.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Результат пошуку зображень за запитом &quot;зворотна транскрипція&quot;">
            <a:extLst>
              <a:ext uri="{FF2B5EF4-FFF2-40B4-BE49-F238E27FC236}">
                <a16:creationId xmlns:a16="http://schemas.microsoft.com/office/drawing/2014/main" id="{9DAA44B0-BD58-4083-869A-4CB1CB7EC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895" r="3412" b="14995"/>
          <a:stretch/>
        </p:blipFill>
        <p:spPr bwMode="auto">
          <a:xfrm>
            <a:off x="2097206" y="1715044"/>
            <a:ext cx="7997588" cy="269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езультат пошуку зображень за запитом &quot;зворотна транскрипція&quot;">
            <a:extLst>
              <a:ext uri="{FF2B5EF4-FFF2-40B4-BE49-F238E27FC236}">
                <a16:creationId xmlns:a16="http://schemas.microsoft.com/office/drawing/2014/main" id="{88446D01-BE06-4936-94BC-2DE816C8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474" y="4406769"/>
            <a:ext cx="6565857" cy="24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32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BB27-3B77-4055-8C5E-7BA7FCAB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434904"/>
          </a:xfrm>
        </p:spPr>
        <p:txBody>
          <a:bodyPr/>
          <a:lstStyle/>
          <a:p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ВПРАВИ З МОЛЕКУЛЯРНОЇ БІОЛОГІЇ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26D40AF-53A0-42AF-9D7D-AB47292EE3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787" t="34012" r="28255" b="15474"/>
          <a:stretch/>
        </p:blipFill>
        <p:spPr>
          <a:xfrm>
            <a:off x="787791" y="801858"/>
            <a:ext cx="10931529" cy="6073821"/>
          </a:xfrm>
        </p:spPr>
      </p:pic>
    </p:spTree>
    <p:extLst>
      <p:ext uri="{BB962C8B-B14F-4D97-AF65-F5344CB8AC3E}">
        <p14:creationId xmlns:p14="http://schemas.microsoft.com/office/powerpoint/2010/main" val="331717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E3360-57F4-413B-8130-A24837A3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446662"/>
          </a:xfrm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Біологія і Наука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3E5D3F-CDB9-44D2-A83A-554DA4D748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534" y="750627"/>
            <a:ext cx="12096466" cy="5254387"/>
          </a:xfrm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2006 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Е. Файр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 Мелло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отримали Нобелівську премію з фізіології та медицини «за відкриття РНК-інтерференції – пригнічення експресії генів дволанцюговою РНК». </a:t>
            </a:r>
          </a:p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Ці вчені показали, що введення коротких РНК у клітини нематоди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Caenorhabditis elegans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пригнічувало реалізацію спадкової інформації гена. Оцініть значення знань транскрипції та РНК-інтерференції для медицини й біотехнології.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EC7D0F-E7D8-4E6C-8E57-5EEBB4368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42" t="45968" r="28806" b="29940"/>
          <a:stretch/>
        </p:blipFill>
        <p:spPr>
          <a:xfrm>
            <a:off x="3285181" y="3302757"/>
            <a:ext cx="5621638" cy="34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3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AB2CE-6EEA-450B-9C79-FF72F10A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0125"/>
            <a:ext cx="10364451" cy="2064569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Самостійна робота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1BA2AD6-B64C-4473-AE2F-D4EE3A6861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5649" t="53634" r="28637" b="24844"/>
          <a:stretch/>
        </p:blipFill>
        <p:spPr>
          <a:xfrm>
            <a:off x="122830" y="1637732"/>
            <a:ext cx="12064606" cy="3985145"/>
          </a:xfrm>
        </p:spPr>
      </p:pic>
    </p:spTree>
    <p:extLst>
      <p:ext uri="{BB962C8B-B14F-4D97-AF65-F5344CB8AC3E}">
        <p14:creationId xmlns:p14="http://schemas.microsoft.com/office/powerpoint/2010/main" val="373534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0EEE5-BAFB-41C6-84A7-A668E9DD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800"/>
          </a:xfrm>
        </p:spPr>
        <p:txBody>
          <a:bodyPr/>
          <a:lstStyle/>
          <a:p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Терм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нолог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чний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словничок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E2F3E6-0886-4CFB-A223-97F3712212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45588"/>
            <a:ext cx="12192000" cy="6112411"/>
          </a:xfrm>
        </p:spPr>
        <p:txBody>
          <a:bodyPr/>
          <a:lstStyle/>
          <a:p>
            <a:r>
              <a:rPr lang="ru-RU" sz="20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Сукупність молекул ДНК, що містяться в одній клітині, називається </a:t>
            </a:r>
            <a:r>
              <a:rPr lang="ru-RU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геномом</a:t>
            </a:r>
            <a:r>
              <a:rPr lang="ru-RU" sz="20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 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(від грец.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генос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рід, походження)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це ділянка ДНК, у структурі якої закодована інформація про певну ознаку організму.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Сукупність генів певного організму називається </a:t>
            </a:r>
            <a:r>
              <a:rPr lang="ru-RU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генотипом</a:t>
            </a:r>
            <a:r>
              <a:rPr lang="ru-RU" sz="20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Гени прокаріотів та еукаріотів, які кодують структуру інших молекул, називають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структурними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Гени, які кодують особливі білки, що регулюють Активність біохімічних процесів (активують або пригнічують) у клітині, називають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регуляторними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Гени еукаріотів мають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мозаїчну будову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є ділянки генів, які кодують спадкову інформацію, і ділянки, які її не кодують.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Ділянки гена, які кодують спадкову інформацію, називають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екзонами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 ті, що не кодують, –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інтронами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Певний ген може перебувати в різних варіантах. Такі різні варіанти одного гена називають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алелями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 самі гени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алельними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499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C4872B-8BB2-4191-A42B-326932EEF9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Кожна амінокислота кодується з допомогою трьох нуклеотидів. Така трійка (триплет) нуклеотидів, яка відповідає певній амінокислоті, називається </a:t>
            </a:r>
            <a:r>
              <a:rPr lang="uk-UA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кодоном</a:t>
            </a:r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запису спадкової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інформації в молекулах нуклеїнових кислот, відповідно до якої певна послідовність нуклеотидів у молекулі ДНК та РНК визначає послідовність амінокислот у молекулі білка, називається </a:t>
            </a:r>
            <a:r>
              <a:rPr lang="uk-UA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генетичним кодом</a:t>
            </a:r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 займає певну ділянку (</a:t>
            </a:r>
            <a:r>
              <a:rPr lang="uk-UA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локус</a:t>
            </a:r>
            <a:r>
              <a:rPr lang="uk-UA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у хромосомі.</a:t>
            </a:r>
          </a:p>
          <a:p>
            <a:r>
              <a:rPr lang="uk-UA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Всередині гена можуть відбуватися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рекомбінації</a:t>
            </a:r>
            <a:r>
              <a:rPr lang="uk-UA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(перерозподіл генетичного матеріалу) 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мутації</a:t>
            </a:r>
            <a:r>
              <a:rPr lang="uk-UA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(зміни генетичного матеріалу).</a:t>
            </a:r>
          </a:p>
          <a:p>
            <a:r>
              <a:rPr lang="ru-RU" sz="2000" b="1" i="0" dirty="0">
                <a:solidFill>
                  <a:srgbClr val="292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Набір хромосом – </a:t>
            </a:r>
            <a:r>
              <a:rPr lang="ru-RU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каріотип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Промотор</a:t>
            </a:r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це ділянка гена, яка позначає місце, де починається синтез</a:t>
            </a:r>
            <a:r>
              <a:rPr lang="ru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РНК</a:t>
            </a:r>
            <a:r>
              <a:rPr lang="ru-UA" sz="20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термінатор</a:t>
            </a:r>
            <a:r>
              <a:rPr lang="uk-UA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де закінчується синтез. </a:t>
            </a:r>
            <a:endParaRPr lang="ru-UA" sz="2000" b="1" i="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Оперон</a:t>
            </a:r>
            <a:r>
              <a:rPr lang="ru-UA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(прокар</a:t>
            </a:r>
            <a:r>
              <a:rPr lang="uk-UA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іоти)</a:t>
            </a:r>
            <a:r>
              <a:rPr lang="ru-RU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структура, яка складається з кількох структурних генів.</a:t>
            </a:r>
          </a:p>
          <a:p>
            <a:r>
              <a:rPr lang="uk-UA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ТРАНСКРИПЦІЯ</a:t>
            </a:r>
            <a:r>
              <a:rPr lang="uk-UA" sz="2100" b="1" dirty="0">
                <a:solidFill>
                  <a:srgbClr val="008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(від лат. </a:t>
            </a:r>
            <a:r>
              <a:rPr 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transcriptio – </a:t>
            </a:r>
            <a:r>
              <a:rPr lang="uk-UA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переписування) – передача інформації про первинну структуру білка з молекули ДНК на іРНК, що відбувається на основі принципу комплементарності.</a:t>
            </a:r>
          </a:p>
          <a:p>
            <a:r>
              <a:rPr lang="ru-RU" sz="20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887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A7AF6-A8EA-4536-A5D0-0C3EF46E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80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Поняття про експресію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2CE2C9-527F-490A-9794-0E265EE3D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87792"/>
            <a:ext cx="8215532" cy="6070208"/>
          </a:xfrm>
        </p:spPr>
        <p:txBody>
          <a:bodyPr/>
          <a:lstStyle/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Експресії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(від лат.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expressio 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вираження) бувають різними. </a:t>
            </a:r>
          </a:p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створення нових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поетичних експресій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американській пісенній традиції лауреатом</a:t>
            </a:r>
            <a:b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Нобелівської премії з літератури у 2016 р. став Боб</a:t>
            </a:r>
            <a:b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Ділан. </a:t>
            </a:r>
          </a:p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Всесвітньо відома картина «Синій кінь» прославила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художню експресію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німецького живописця</a:t>
            </a:r>
            <a:b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Ф. Марка. </a:t>
            </a:r>
          </a:p>
          <a:p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Літературна експресія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властива творам</a:t>
            </a:r>
            <a:b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таких відомих українських письменників, як               В. Стефаник, О. Турянський, М. Хвильовий. </a:t>
            </a:r>
          </a:p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що таке експресія в молекулярній біології?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BF21C-FCF7-4A45-AB26-979F9D6D3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69" t="30348" r="23846" b="37841"/>
          <a:stretch/>
        </p:blipFill>
        <p:spPr>
          <a:xfrm>
            <a:off x="8417482" y="785464"/>
            <a:ext cx="3525989" cy="60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3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DEF814-EAEE-4482-BF85-2457BBD7DC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745" y="239152"/>
            <a:ext cx="12037255" cy="7457048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Експресія генів </a:t>
            </a:r>
            <a:r>
              <a:rPr lang="ru-RU" sz="2600" b="1" i="0" dirty="0">
                <a:solidFill>
                  <a:srgbClr val="008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процеси використання спадкової інформації генів для синтезу функціональних продуктів – молекул РНК та білків.</a:t>
            </a: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indent="0">
              <a:buNone/>
            </a:pPr>
            <a:endParaRPr lang="ru-RU" sz="1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Експресія генів у молодій (1) і старій (2) клітинах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/>
            </a:b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64C6-B285-42E4-8135-10E97DC3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31" t="29323" r="23846" b="54259"/>
          <a:stretch/>
        </p:blipFill>
        <p:spPr>
          <a:xfrm>
            <a:off x="287846" y="1374399"/>
            <a:ext cx="11616308" cy="48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F1DFC-CB6F-4EEA-8F8C-DFD6E05C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2214694"/>
          </a:xfrm>
        </p:spPr>
        <p:txBody>
          <a:bodyPr>
            <a:normAutofit/>
          </a:bodyPr>
          <a:lstStyle/>
          <a:p>
            <a:r>
              <a:rPr lang="ru-RU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Особливості геномів </a:t>
            </a:r>
            <a:br>
              <a:rPr lang="ru-RU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прокаріотів та еукаріотів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6913316-84E0-47C1-B9F6-C60A639C66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214" t="40156" r="25362" b="22047"/>
          <a:stretch/>
        </p:blipFill>
        <p:spPr>
          <a:xfrm>
            <a:off x="281354" y="1573486"/>
            <a:ext cx="11746523" cy="5284514"/>
          </a:xfrm>
        </p:spPr>
      </p:pic>
    </p:spTree>
    <p:extLst>
      <p:ext uri="{BB962C8B-B14F-4D97-AF65-F5344CB8AC3E}">
        <p14:creationId xmlns:p14="http://schemas.microsoft.com/office/powerpoint/2010/main" val="246575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C6F169-DE44-47CC-8182-02B3BEE44A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542" y="140678"/>
            <a:ext cx="7863840" cy="6751360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Геноми еукаріотів поділяються на дві великі частини —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ядерну</a:t>
            </a:r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позаядерну</a:t>
            </a: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Ядерна частина представлена генами, які розташовані в хромосомах ядра клітини. </a:t>
            </a:r>
          </a:p>
          <a:p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Позаядерна частина геному представлена ДНК мітохондрій і пластид.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E5103A-FE1B-47FC-A548-B4407695A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82" y="0"/>
            <a:ext cx="4103076" cy="67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9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444E8-EC97-4DAD-BD7F-0C297020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05242"/>
          </a:xfrm>
        </p:spPr>
        <p:txBody>
          <a:bodyPr/>
          <a:lstStyle/>
          <a:p>
            <a:r>
              <a:rPr lang="uk-UA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типи РНК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28A443E-41FE-4D51-996E-B115FF7710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256" t="34592" r="29328" b="16443"/>
          <a:stretch/>
        </p:blipFill>
        <p:spPr>
          <a:xfrm>
            <a:off x="548640" y="698642"/>
            <a:ext cx="11310426" cy="6159357"/>
          </a:xfrm>
        </p:spPr>
      </p:pic>
    </p:spTree>
    <p:extLst>
      <p:ext uri="{BB962C8B-B14F-4D97-AF65-F5344CB8AC3E}">
        <p14:creationId xmlns:p14="http://schemas.microsoft.com/office/powerpoint/2010/main" val="308697593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226</TotalTime>
  <Words>1473</Words>
  <Application>Microsoft Office PowerPoint</Application>
  <PresentationFormat>Широкий екран</PresentationFormat>
  <Paragraphs>135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7" baseType="lpstr">
      <vt:lpstr>#SchoolBook</vt:lpstr>
      <vt:lpstr>#SchoolBook-Bold</vt:lpstr>
      <vt:lpstr>#SchoolBook-Italic</vt:lpstr>
      <vt:lpstr>Arial</vt:lpstr>
      <vt:lpstr>Calibri</vt:lpstr>
      <vt:lpstr>MyriadPro-Regular</vt:lpstr>
      <vt:lpstr>SchoolBookC</vt:lpstr>
      <vt:lpstr>Tw Cen MT</vt:lpstr>
      <vt:lpstr>Краплинка</vt:lpstr>
      <vt:lpstr>Транскрипція.  Основні  типи РНК</vt:lpstr>
      <vt:lpstr>Самостійна робота</vt:lpstr>
      <vt:lpstr>Термінологічний словничок</vt:lpstr>
      <vt:lpstr>Презентація PowerPoint</vt:lpstr>
      <vt:lpstr>Поняття про експресію</vt:lpstr>
      <vt:lpstr>Презентація PowerPoint</vt:lpstr>
      <vt:lpstr>Особливості геномів  прокаріотів та еукаріотів  </vt:lpstr>
      <vt:lpstr>Презентація PowerPoint</vt:lpstr>
      <vt:lpstr>Основні типи РНК  </vt:lpstr>
      <vt:lpstr>Презентація PowerPoint</vt:lpstr>
      <vt:lpstr>Презентація PowerPoint</vt:lpstr>
      <vt:lpstr>інші види РНК</vt:lpstr>
      <vt:lpstr>етапи реалізації спадкової інформації  </vt:lpstr>
      <vt:lpstr>Основні етапи реалізації спадкової інформації  </vt:lpstr>
      <vt:lpstr>ТРАНСКРИПЦІЯ</vt:lpstr>
      <vt:lpstr>Процеси реалізації спадкової інформації:  1 – транскрипція, 2 – трансляція;  3 – функціонування білків  </vt:lpstr>
      <vt:lpstr>Принцип комплементарності під час транскрипції  </vt:lpstr>
      <vt:lpstr>Дозрівання молекули РНК. Сплайсинг  </vt:lpstr>
      <vt:lpstr>Регуляція реалізації спадкової інформації  </vt:lpstr>
      <vt:lpstr>Презентація PowerPoint</vt:lpstr>
      <vt:lpstr>Це цікаво</vt:lpstr>
      <vt:lpstr>узагальнення</vt:lpstr>
      <vt:lpstr>Етапи біосинтезу білка  </vt:lpstr>
      <vt:lpstr>Презентація PowerPoint</vt:lpstr>
      <vt:lpstr>Зворотна транскрипція</vt:lpstr>
      <vt:lpstr>ВПРАВИ З МОЛЕКУЛЯРНОЇ БІОЛОГІЇ  </vt:lpstr>
      <vt:lpstr>Біологія і Наука  </vt:lpstr>
      <vt:lpstr>Самостійна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Транскрипція.  Основні типи РНК.</dc:title>
  <dc:creator>Таня</dc:creator>
  <cp:lastModifiedBy>Таня</cp:lastModifiedBy>
  <cp:revision>24</cp:revision>
  <dcterms:created xsi:type="dcterms:W3CDTF">2020-12-08T17:33:53Z</dcterms:created>
  <dcterms:modified xsi:type="dcterms:W3CDTF">2020-12-10T19:51:26Z</dcterms:modified>
</cp:coreProperties>
</file>