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70" r:id="rId5"/>
    <p:sldId id="269" r:id="rId6"/>
    <p:sldId id="266" r:id="rId7"/>
    <p:sldId id="267" r:id="rId8"/>
    <p:sldId id="273" r:id="rId9"/>
    <p:sldId id="257" r:id="rId10"/>
    <p:sldId id="262" r:id="rId11"/>
    <p:sldId id="264" r:id="rId12"/>
    <p:sldId id="258" r:id="rId13"/>
    <p:sldId id="263" r:id="rId14"/>
    <p:sldId id="259" r:id="rId15"/>
    <p:sldId id="283" r:id="rId16"/>
    <p:sldId id="265" r:id="rId17"/>
    <p:sldId id="275" r:id="rId18"/>
    <p:sldId id="276" r:id="rId19"/>
    <p:sldId id="277" r:id="rId20"/>
    <p:sldId id="271" r:id="rId21"/>
    <p:sldId id="281" r:id="rId22"/>
    <p:sldId id="278" r:id="rId23"/>
    <p:sldId id="279" r:id="rId24"/>
    <p:sldId id="280" r:id="rId25"/>
    <p:sldId id="282" r:id="rId26"/>
    <p:sldId id="272" r:id="rId27"/>
    <p:sldId id="284" r:id="rId2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CC"/>
    <a:srgbClr val="0000FF"/>
    <a:srgbClr val="4F81BD"/>
    <a:srgbClr val="000032"/>
    <a:srgbClr val="01291C"/>
    <a:srgbClr val="0A8E00"/>
    <a:srgbClr val="003332"/>
    <a:srgbClr val="222501"/>
    <a:srgbClr val="FF61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7278-9C63-40A9-B57E-07ECA548509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957D-3019-4BFB-8C20-7F118F8FD1A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BCAE-64A4-4FC8-9026-68DB863E321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04C2-0ADB-4305-A3EB-91D68BAADE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5C8-45B3-491C-8AFA-475BCEB176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F8DB-EA0E-4D19-BC45-41FAC799BB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09F9-DF70-49AE-B443-DAF894BBAD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F966-7964-4326-919D-745C410DDE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366B-1DEC-422F-8C39-C2F8B8EA34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6A7C-FB7F-4A81-AFA7-20FB0AE78D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F212-AD46-4328-9585-92C9251C53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78DCF-422D-4B49-B867-9A67795A32B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40CB9-FFA1-42C0-A53B-C63E8DC40B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6165-9842-4165-ABF2-EE3E9A5852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C221D-6086-47DC-937F-F3EAE81431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3FAB-DD91-466D-B0E0-BB4F0D92E22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423EE-A47B-4CC8-B618-6039DDBE8F0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D335F-CA3A-4A0A-8810-C41C07C164E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0865-9DDD-443B-84EF-ABE17315EE6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36C30-4ECF-4711-BBEA-0C816D7A5CB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5F97-E989-4A6B-AA7E-CFE5D1D9D6C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5419F-623A-4F38-8DCF-3BE59F4710A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816E6-C533-44DB-A6E8-162D6A0D2DFA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196E46-1D89-4C77-B96E-93830E7DC1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80;&#1082;&#1072;\&#1056;&#1080;&#1085;&#1075;&#1090;&#1086;&#1085;&#1080;\Pm15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bin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0" y="5943600"/>
            <a:ext cx="2438400" cy="5794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ysClr val="windowText" lastClr="000000"/>
                </a:solidFill>
              </a:rPr>
              <a:t>Хімія 9 клас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4114800"/>
            <a:ext cx="7924800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Класифікація хімічних реакцій за кількістю і складом реагентів</a:t>
            </a:r>
          </a:p>
        </p:txBody>
      </p:sp>
      <p:pic>
        <p:nvPicPr>
          <p:cNvPr id="7" name="Pm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914400"/>
            <a:ext cx="81323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Класифікація</a:t>
            </a:r>
            <a:r>
              <a:rPr kumimoji="0" lang="ru-RU" sz="7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/>
            </a:r>
            <a:br>
              <a:rPr kumimoji="0" lang="ru-RU" sz="7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</a:br>
            <a:r>
              <a:rPr kumimoji="0" lang="ru-RU" sz="7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72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хімічних</a:t>
            </a:r>
            <a:r>
              <a:rPr kumimoji="0" lang="ru-RU" sz="7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72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реакцій</a:t>
            </a:r>
            <a:endParaRPr kumimoji="0" lang="ru-RU" sz="7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87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87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102" grpId="0" animBg="1"/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0600" y="762000"/>
            <a:ext cx="7162800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Дайте визначення реакціям </a:t>
            </a:r>
            <a:r>
              <a:rPr lang="uk-U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заміщення</a:t>
            </a:r>
            <a:endParaRPr lang="uk-UA" sz="4000" b="1" dirty="0">
              <a:ln w="18415" cmpd="sng">
                <a:noFill/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19100" y="443567"/>
            <a:ext cx="8305800" cy="2985433"/>
          </a:xfrm>
          <a:prstGeom prst="rect">
            <a:avLst/>
          </a:prstGeom>
          <a:solidFill>
            <a:srgbClr val="000032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Хімічні реакції між простою та складною речовинами, під час яких утворюються нові проста і складна речовини, називаються </a:t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4400" dirty="0" smtClean="0">
                <a:solidFill>
                  <a:srgbClr val="FF4382"/>
                </a:solidFill>
              </a:rPr>
              <a:t>реакціями </a:t>
            </a:r>
            <a:r>
              <a:rPr lang="uk-UA" sz="4400" dirty="0" err="1">
                <a:solidFill>
                  <a:srgbClr val="FF4382"/>
                </a:solidFill>
              </a:rPr>
              <a:t>замішеня</a:t>
            </a:r>
            <a:r>
              <a:rPr lang="uk-UA" sz="4400" dirty="0">
                <a:solidFill>
                  <a:schemeClr val="bg1"/>
                </a:solidFill>
              </a:rPr>
              <a:t> </a:t>
            </a:r>
            <a:r>
              <a:rPr lang="uk-UA" sz="4400" dirty="0" smtClean="0">
                <a:solidFill>
                  <a:schemeClr val="bg1"/>
                </a:solidFill>
              </a:rPr>
              <a:t> </a:t>
            </a:r>
            <a:endParaRPr lang="uk-UA" sz="36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373380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dirty="0">
                <a:solidFill>
                  <a:srgbClr val="92D050"/>
                </a:solidFill>
              </a:rPr>
              <a:t> </a:t>
            </a:r>
            <a:r>
              <a:rPr lang="de-DE" sz="3600" b="1" dirty="0" err="1">
                <a:solidFill>
                  <a:srgbClr val="92D050"/>
                </a:solidFill>
              </a:rPr>
              <a:t>Zn</a:t>
            </a:r>
            <a:r>
              <a:rPr lang="uk-UA" sz="3600" b="1" dirty="0">
                <a:solidFill>
                  <a:srgbClr val="92D050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+ </a:t>
            </a:r>
            <a:r>
              <a:rPr lang="uk-UA" sz="3600" b="1" dirty="0">
                <a:solidFill>
                  <a:schemeClr val="bg1"/>
                </a:solidFill>
              </a:rPr>
              <a:t>2</a:t>
            </a:r>
            <a:r>
              <a:rPr lang="de-DE" sz="3600" b="1" dirty="0" err="1">
                <a:solidFill>
                  <a:srgbClr val="00FFCC"/>
                </a:solidFill>
              </a:rPr>
              <a:t>H</a:t>
            </a:r>
            <a:r>
              <a:rPr lang="de-DE" sz="3600" b="1" dirty="0" err="1">
                <a:solidFill>
                  <a:srgbClr val="FFFF00"/>
                </a:solidFill>
              </a:rPr>
              <a:t>Cl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= </a:t>
            </a:r>
            <a:r>
              <a:rPr lang="en-US" sz="3600" b="1" dirty="0">
                <a:solidFill>
                  <a:srgbClr val="99FF66"/>
                </a:solidFill>
              </a:rPr>
              <a:t>Zn</a:t>
            </a:r>
            <a:r>
              <a:rPr lang="de-DE" sz="3600" b="1" dirty="0">
                <a:solidFill>
                  <a:srgbClr val="FFFF00"/>
                </a:solidFill>
              </a:rPr>
              <a:t>Cl</a:t>
            </a:r>
            <a:r>
              <a:rPr lang="uk-UA" sz="3600" b="1" baseline="-25000" dirty="0">
                <a:solidFill>
                  <a:srgbClr val="FFFF00"/>
                </a:solidFill>
              </a:rPr>
              <a:t>2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+</a:t>
            </a:r>
            <a:r>
              <a:rPr lang="uk-UA" sz="3600" dirty="0"/>
              <a:t> </a:t>
            </a:r>
            <a:r>
              <a:rPr lang="uk-UA" sz="3600" b="1" dirty="0">
                <a:solidFill>
                  <a:srgbClr val="00FFFF"/>
                </a:solidFill>
              </a:rPr>
              <a:t>Н</a:t>
            </a:r>
            <a:r>
              <a:rPr lang="uk-UA" sz="3600" b="1" baseline="-25000" dirty="0">
                <a:solidFill>
                  <a:srgbClr val="00FFFF"/>
                </a:solidFill>
              </a:rPr>
              <a:t>2</a:t>
            </a:r>
            <a:r>
              <a:rPr lang="uk-UA" sz="3600" b="1" dirty="0">
                <a:solidFill>
                  <a:srgbClr val="00FFFF"/>
                </a:solidFill>
              </a:rPr>
              <a:t>↑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30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FF66CC"/>
                </a:solidFill>
              </a:rPr>
              <a:t>проста</a:t>
            </a:r>
            <a:r>
              <a:rPr lang="uk-UA" sz="2800">
                <a:solidFill>
                  <a:schemeClr val="bg1"/>
                </a:solidFill>
              </a:rPr>
              <a:t> +  </a:t>
            </a:r>
            <a:r>
              <a:rPr lang="uk-UA" sz="2800">
                <a:solidFill>
                  <a:schemeClr val="folHlink"/>
                </a:solidFill>
              </a:rPr>
              <a:t>складна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= </a:t>
            </a:r>
            <a:r>
              <a:rPr lang="uk-UA" sz="2800">
                <a:solidFill>
                  <a:srgbClr val="FF66CC"/>
                </a:solidFill>
              </a:rPr>
              <a:t>нова складна</a:t>
            </a:r>
            <a:r>
              <a:rPr lang="uk-UA" sz="2800">
                <a:solidFill>
                  <a:srgbClr val="66FFFF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+</a:t>
            </a:r>
            <a:r>
              <a:rPr lang="uk-UA" sz="2800">
                <a:solidFill>
                  <a:srgbClr val="66FFFF"/>
                </a:solidFill>
              </a:rPr>
              <a:t> </a:t>
            </a:r>
            <a:r>
              <a:rPr lang="uk-UA" sz="2800">
                <a:solidFill>
                  <a:schemeClr val="folHlink"/>
                </a:solidFill>
              </a:rPr>
              <a:t>нова проста</a:t>
            </a:r>
            <a:r>
              <a:rPr lang="uk-UA" sz="2800">
                <a:solidFill>
                  <a:srgbClr val="66FFFF"/>
                </a:solidFill>
              </a:rPr>
              <a:t/>
            </a:r>
            <a:br>
              <a:rPr lang="uk-UA" sz="2800">
                <a:solidFill>
                  <a:srgbClr val="66FFFF"/>
                </a:solidFill>
              </a:rPr>
            </a:br>
            <a:r>
              <a:rPr lang="uk-UA" sz="2400">
                <a:solidFill>
                  <a:srgbClr val="FF66CC"/>
                </a:solidFill>
              </a:rPr>
              <a:t>речовина</a:t>
            </a:r>
            <a:r>
              <a:rPr lang="uk-UA" sz="2400">
                <a:solidFill>
                  <a:schemeClr val="bg1"/>
                </a:solidFill>
              </a:rPr>
              <a:t>    </a:t>
            </a:r>
            <a:r>
              <a:rPr lang="uk-UA" sz="2400">
                <a:solidFill>
                  <a:srgbClr val="9CDDFE"/>
                </a:solidFill>
              </a:rPr>
              <a:t>речовина</a:t>
            </a:r>
            <a:r>
              <a:rPr lang="uk-UA" sz="2400">
                <a:solidFill>
                  <a:srgbClr val="99FF66"/>
                </a:solidFill>
              </a:rPr>
              <a:t>         </a:t>
            </a:r>
            <a:r>
              <a:rPr lang="uk-UA" sz="2400">
                <a:solidFill>
                  <a:srgbClr val="9CDDFE"/>
                </a:solidFill>
              </a:rPr>
              <a:t>речовина</a:t>
            </a:r>
            <a:r>
              <a:rPr lang="uk-UA" sz="2400">
                <a:solidFill>
                  <a:schemeClr val="bg1"/>
                </a:solidFill>
              </a:rPr>
              <a:t>               </a:t>
            </a:r>
            <a:r>
              <a:rPr lang="uk-UA" sz="2400">
                <a:solidFill>
                  <a:schemeClr val="folHlink"/>
                </a:solidFill>
              </a:rPr>
              <a:t>речовина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0" y="57150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dirty="0">
                <a:solidFill>
                  <a:srgbClr val="92D050"/>
                </a:solidFill>
              </a:rPr>
              <a:t>А</a:t>
            </a:r>
            <a:r>
              <a:rPr lang="uk-UA" sz="4400" dirty="0">
                <a:solidFill>
                  <a:schemeClr val="bg1"/>
                </a:solidFill>
              </a:rPr>
              <a:t> + </a:t>
            </a:r>
            <a:r>
              <a:rPr lang="uk-UA" sz="4400" dirty="0">
                <a:solidFill>
                  <a:srgbClr val="00FFCC"/>
                </a:solidFill>
              </a:rPr>
              <a:t>В</a:t>
            </a:r>
            <a:r>
              <a:rPr lang="de-DE" sz="4400" dirty="0">
                <a:solidFill>
                  <a:srgbClr val="FFFF00"/>
                </a:solidFill>
              </a:rPr>
              <a:t>C</a:t>
            </a:r>
            <a:r>
              <a:rPr lang="uk-UA" sz="4400" dirty="0">
                <a:solidFill>
                  <a:schemeClr val="bg1"/>
                </a:solidFill>
              </a:rPr>
              <a:t> = </a:t>
            </a:r>
            <a:r>
              <a:rPr lang="uk-UA" sz="4400" dirty="0">
                <a:solidFill>
                  <a:srgbClr val="92D050"/>
                </a:solidFill>
              </a:rPr>
              <a:t>А</a:t>
            </a:r>
            <a:r>
              <a:rPr lang="de-DE" sz="4400" dirty="0">
                <a:solidFill>
                  <a:srgbClr val="FFFF00"/>
                </a:solidFill>
              </a:rPr>
              <a:t>C</a:t>
            </a:r>
            <a:r>
              <a:rPr lang="uk-UA" sz="4400" dirty="0">
                <a:solidFill>
                  <a:srgbClr val="5DD5FF"/>
                </a:solidFill>
              </a:rPr>
              <a:t> </a:t>
            </a:r>
            <a:r>
              <a:rPr lang="de-DE" sz="4400" dirty="0">
                <a:solidFill>
                  <a:schemeClr val="bg1"/>
                </a:solidFill>
              </a:rPr>
              <a:t>+</a:t>
            </a:r>
            <a:r>
              <a:rPr lang="uk-UA" sz="4400" dirty="0">
                <a:solidFill>
                  <a:schemeClr val="bg1"/>
                </a:solidFill>
              </a:rPr>
              <a:t> </a:t>
            </a:r>
            <a:r>
              <a:rPr lang="de-DE" sz="4400" dirty="0">
                <a:solidFill>
                  <a:srgbClr val="00FFCC"/>
                </a:solidFill>
              </a:rPr>
              <a:t>B</a:t>
            </a:r>
            <a:endParaRPr lang="uk-UA" sz="4400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314" grpId="0" animBg="1"/>
      <p:bldP spid="13315" grpId="0"/>
      <p:bldP spid="13316" grpId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Реакція обміну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6553200" y="1752600"/>
            <a:ext cx="1219200" cy="1143000"/>
          </a:xfrm>
          <a:prstGeom prst="ellipse">
            <a:avLst/>
          </a:prstGeom>
          <a:gradFill rotWithShape="1">
            <a:gsLst>
              <a:gs pos="0">
                <a:srgbClr val="EEFFDD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Cl</a:t>
            </a:r>
            <a:endParaRPr lang="uk-UA" sz="3200" b="1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638800" y="1905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pic>
        <p:nvPicPr>
          <p:cNvPr id="6149" name="Picture 5" descr="2003-06-27 09 04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2286000" cy="1300163"/>
          </a:xfrm>
          <a:prstGeom prst="rect">
            <a:avLst/>
          </a:prstGeom>
          <a:noFill/>
        </p:spPr>
      </p:pic>
      <p:sp>
        <p:nvSpPr>
          <p:cNvPr id="6150" name="Oval 8"/>
          <p:cNvSpPr>
            <a:spLocks noChangeArrowheads="1"/>
          </p:cNvSpPr>
          <p:nvPr/>
        </p:nvSpPr>
        <p:spPr bwMode="gray">
          <a:xfrm>
            <a:off x="1371600" y="1905000"/>
            <a:ext cx="990600" cy="914400"/>
          </a:xfrm>
          <a:prstGeom prst="ellipse">
            <a:avLst/>
          </a:prstGeom>
          <a:gradFill rotWithShape="1">
            <a:gsLst>
              <a:gs pos="0">
                <a:srgbClr val="D0E6F0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600" b="1"/>
              <a:t>Na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95800" y="2057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0" y="28956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bg1"/>
                </a:solidFill>
              </a:rPr>
              <a:t>NaOH</a:t>
            </a:r>
            <a:endParaRPr lang="uk-UA" sz="3200">
              <a:solidFill>
                <a:schemeClr val="bg1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96000" y="29718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bg1"/>
                </a:solidFill>
              </a:rPr>
              <a:t>HCl</a:t>
            </a:r>
            <a:endParaRPr lang="uk-UA" sz="3200">
              <a:solidFill>
                <a:schemeClr val="bg1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362200" y="2971800"/>
            <a:ext cx="12192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FFFF"/>
                </a:solidFill>
              </a:rPr>
              <a:t>NaCl</a:t>
            </a:r>
            <a:endParaRPr lang="uk-UA" sz="3200">
              <a:solidFill>
                <a:srgbClr val="00FFFF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096000" y="2971800"/>
            <a:ext cx="9906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FFFF"/>
                </a:solidFill>
              </a:rPr>
              <a:t>H</a:t>
            </a:r>
            <a:r>
              <a:rPr lang="de-DE" sz="3200" baseline="-25000">
                <a:solidFill>
                  <a:srgbClr val="00FFFF"/>
                </a:solidFill>
              </a:rPr>
              <a:t>2</a:t>
            </a:r>
            <a:r>
              <a:rPr lang="de-DE" sz="3200">
                <a:solidFill>
                  <a:srgbClr val="00FFFF"/>
                </a:solidFill>
              </a:rPr>
              <a:t>O</a:t>
            </a:r>
            <a:endParaRPr lang="uk-UA" sz="3200">
              <a:solidFill>
                <a:srgbClr val="00FFFF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19400" y="990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971800" y="914400"/>
            <a:ext cx="3962400" cy="685800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209800" y="3581400"/>
            <a:ext cx="4953000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bg1"/>
                </a:solidFill>
              </a:rPr>
              <a:t>NaOH </a:t>
            </a:r>
            <a:r>
              <a:rPr lang="uk-UA" sz="3200">
                <a:solidFill>
                  <a:schemeClr val="bg1"/>
                </a:solidFill>
              </a:rPr>
              <a:t>+ </a:t>
            </a:r>
            <a:r>
              <a:rPr lang="de-DE" sz="3200">
                <a:solidFill>
                  <a:schemeClr val="bg1"/>
                </a:solidFill>
              </a:rPr>
              <a:t>HCl </a:t>
            </a:r>
            <a:r>
              <a:rPr lang="uk-UA" sz="3200">
                <a:solidFill>
                  <a:schemeClr val="bg1"/>
                </a:solidFill>
              </a:rPr>
              <a:t>=</a:t>
            </a:r>
            <a:r>
              <a:rPr lang="de-DE" sz="3200">
                <a:solidFill>
                  <a:srgbClr val="00FFFF"/>
                </a:solidFill>
              </a:rPr>
              <a:t>NaCl</a:t>
            </a:r>
            <a:r>
              <a:rPr lang="uk-UA" sz="3200">
                <a:solidFill>
                  <a:srgbClr val="00FFFF"/>
                </a:solidFill>
              </a:rPr>
              <a:t> +</a:t>
            </a:r>
            <a:r>
              <a:rPr lang="de-DE" sz="3200">
                <a:solidFill>
                  <a:srgbClr val="00FFFF"/>
                </a:solidFill>
              </a:rPr>
              <a:t>H</a:t>
            </a:r>
            <a:r>
              <a:rPr lang="de-DE" sz="3200" baseline="-25000">
                <a:solidFill>
                  <a:srgbClr val="00FFFF"/>
                </a:solidFill>
              </a:rPr>
              <a:t>2</a:t>
            </a:r>
            <a:r>
              <a:rPr lang="de-DE" sz="3200">
                <a:solidFill>
                  <a:srgbClr val="00FFFF"/>
                </a:solidFill>
              </a:rPr>
              <a:t>O</a:t>
            </a:r>
            <a:endParaRPr lang="uk-UA" sz="3200">
              <a:solidFill>
                <a:schemeClr val="bg1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8600" y="2895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основа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086600" y="29718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кислота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28600" y="2895600"/>
            <a:ext cx="15240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сіль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315200" y="2971800"/>
            <a:ext cx="16002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вода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981200" y="4191000"/>
            <a:ext cx="55626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 </a:t>
            </a:r>
            <a:r>
              <a:rPr lang="uk-UA" sz="3200">
                <a:solidFill>
                  <a:srgbClr val="FF66FF"/>
                </a:solidFill>
              </a:rPr>
              <a:t>Складові частини речовин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886200" y="5029200"/>
            <a:ext cx="43434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  </a:t>
            </a:r>
            <a:r>
              <a:rPr lang="uk-UA" sz="3200">
                <a:solidFill>
                  <a:srgbClr val="EEFFDD"/>
                </a:solidFill>
              </a:rPr>
              <a:t>гідроксильна група</a:t>
            </a:r>
          </a:p>
        </p:txBody>
      </p:sp>
      <p:pic>
        <p:nvPicPr>
          <p:cNvPr id="6165" name="Picture 21" descr="2003-06-27 09 04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1905000" cy="1082675"/>
          </a:xfrm>
          <a:prstGeom prst="rect">
            <a:avLst/>
          </a:prstGeom>
          <a:noFill/>
        </p:spPr>
      </p:pic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1371600" y="5638800"/>
            <a:ext cx="990600" cy="914400"/>
          </a:xfrm>
          <a:prstGeom prst="ellipse">
            <a:avLst/>
          </a:prstGeom>
          <a:gradFill rotWithShape="1">
            <a:gsLst>
              <a:gs pos="0">
                <a:srgbClr val="EEFFDD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Cl</a:t>
            </a:r>
            <a:endParaRPr lang="uk-UA" sz="3200" b="1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810000" y="5943600"/>
            <a:ext cx="43434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   </a:t>
            </a:r>
            <a:r>
              <a:rPr lang="uk-UA" sz="3200">
                <a:solidFill>
                  <a:srgbClr val="EEFFDD"/>
                </a:solidFill>
              </a:rPr>
              <a:t>кислотний залишок</a:t>
            </a:r>
          </a:p>
        </p:txBody>
      </p:sp>
    </p:spTree>
  </p:cSld>
  <p:clrMapOvr>
    <a:masterClrMapping/>
  </p:clrMapOvr>
  <p:transition>
    <p:checker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49 C -0.11684 0.08773 -0.23368 0.1662 -0.31007 0.16551 C -0.38645 0.16481 -0.43402 0.03194 -0.45833 0.00555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7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023 C 0.06806 -0.08472 0.13611 -0.16898 0.21389 -0.16852 C 0.29167 -0.16782 0.42431 -0.02431 0.46667 0.00532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7" grpId="1" animBg="1"/>
      <p:bldP spid="6148" grpId="0" animBg="1"/>
      <p:bldP spid="6150" grpId="0" animBg="1"/>
      <p:bldP spid="6151" grpId="0"/>
      <p:bldP spid="6152" grpId="0"/>
      <p:bldP spid="6153" grpId="0"/>
      <p:bldP spid="6154" grpId="0" animBg="1"/>
      <p:bldP spid="6155" grpId="0" animBg="1"/>
      <p:bldP spid="6157" grpId="0" animBg="1"/>
      <p:bldP spid="6158" grpId="0" animBg="1"/>
      <p:bldP spid="6159" grpId="0"/>
      <p:bldP spid="6160" grpId="0"/>
      <p:bldP spid="6161" grpId="0" animBg="1"/>
      <p:bldP spid="6162" grpId="0" animBg="1"/>
      <p:bldP spid="6163" grpId="0" animBg="1"/>
      <p:bldP spid="6164" grpId="0" animBg="1"/>
      <p:bldP spid="6166" grpId="0" animBg="1"/>
      <p:bldP spid="61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94D7EC">
                      <a:alpha val="50000"/>
                    </a:srgbClr>
                  </a:outerShdw>
                </a:effectLst>
                <a:latin typeface="Palatino Linotype"/>
              </a:rPr>
              <a:t>Реакція обміну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19400" y="10668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743200" y="990600"/>
            <a:ext cx="3962400" cy="685800"/>
          </a:xfrm>
          <a:prstGeom prst="rect">
            <a:avLst/>
          </a:prstGeom>
          <a:solidFill>
            <a:srgbClr val="4300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38200" y="42672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 оксид </a:t>
            </a:r>
            <a:r>
              <a:rPr lang="de-DE" sz="3200">
                <a:solidFill>
                  <a:schemeClr val="bg1"/>
                </a:solidFill>
              </a:rPr>
              <a:t>CuO</a:t>
            </a:r>
            <a:r>
              <a:rPr lang="uk-UA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48200" y="45720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кислота</a:t>
            </a:r>
            <a:r>
              <a:rPr lang="en-US" sz="3200">
                <a:solidFill>
                  <a:schemeClr val="bg1"/>
                </a:solidFill>
              </a:rPr>
              <a:t>  H</a:t>
            </a:r>
            <a:r>
              <a:rPr lang="en-US" sz="3200" baseline="-25000">
                <a:solidFill>
                  <a:schemeClr val="bg1"/>
                </a:solidFill>
              </a:rPr>
              <a:t>2</a:t>
            </a:r>
            <a:r>
              <a:rPr lang="en-US" sz="3200">
                <a:solidFill>
                  <a:schemeClr val="bg1"/>
                </a:solidFill>
              </a:rPr>
              <a:t>SO</a:t>
            </a:r>
            <a:r>
              <a:rPr lang="en-US" sz="3200" baseline="-25000">
                <a:solidFill>
                  <a:schemeClr val="bg1"/>
                </a:solidFill>
              </a:rPr>
              <a:t>4</a:t>
            </a:r>
            <a:endParaRPr lang="uk-UA" sz="3200" baseline="-25000">
              <a:solidFill>
                <a:schemeClr val="bg1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90600" y="4267200"/>
            <a:ext cx="2590800" cy="579438"/>
          </a:xfrm>
          <a:prstGeom prst="rect">
            <a:avLst/>
          </a:prstGeom>
          <a:solidFill>
            <a:srgbClr val="43007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сіль</a:t>
            </a:r>
            <a:r>
              <a:rPr lang="en-US" sz="3200">
                <a:solidFill>
                  <a:srgbClr val="00FFFF"/>
                </a:solidFill>
              </a:rPr>
              <a:t> </a:t>
            </a:r>
            <a:r>
              <a:rPr lang="de-DE" sz="3200">
                <a:solidFill>
                  <a:srgbClr val="00FFFF"/>
                </a:solidFill>
              </a:rPr>
              <a:t>CuSO</a:t>
            </a:r>
            <a:r>
              <a:rPr lang="de-DE" sz="3200" baseline="-25000">
                <a:solidFill>
                  <a:srgbClr val="00FFFF"/>
                </a:solidFill>
              </a:rPr>
              <a:t>4</a:t>
            </a:r>
            <a:endParaRPr lang="uk-UA" sz="3200" baseline="-25000">
              <a:solidFill>
                <a:srgbClr val="00FFFF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72000" y="4572000"/>
            <a:ext cx="3048000" cy="579438"/>
          </a:xfrm>
          <a:prstGeom prst="rect">
            <a:avLst/>
          </a:prstGeom>
          <a:solidFill>
            <a:srgbClr val="43007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FFFF"/>
                </a:solidFill>
              </a:rPr>
              <a:t>      </a:t>
            </a:r>
            <a:r>
              <a:rPr lang="uk-UA" sz="3200">
                <a:solidFill>
                  <a:srgbClr val="00FFFF"/>
                </a:solidFill>
              </a:rPr>
              <a:t>вода Н</a:t>
            </a:r>
            <a:r>
              <a:rPr lang="uk-UA" sz="3200" baseline="-25000">
                <a:solidFill>
                  <a:srgbClr val="00FFFF"/>
                </a:solidFill>
              </a:rPr>
              <a:t>2</a:t>
            </a:r>
            <a:r>
              <a:rPr lang="uk-UA" sz="3200">
                <a:solidFill>
                  <a:srgbClr val="00FFFF"/>
                </a:solidFill>
              </a:rPr>
              <a:t>О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86200" y="2667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chemeClr val="bg1"/>
                </a:solidFill>
              </a:rPr>
              <a:t>+</a:t>
            </a:r>
            <a:endParaRPr lang="uk-UA" sz="3600" b="1">
              <a:solidFill>
                <a:schemeClr val="bg1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447800" y="5562600"/>
            <a:ext cx="58674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rgbClr val="33CC33"/>
                </a:solidFill>
              </a:rPr>
              <a:t>Cu</a:t>
            </a:r>
            <a:r>
              <a:rPr lang="en-US" sz="3200">
                <a:solidFill>
                  <a:srgbClr val="5DD5FF"/>
                </a:solidFill>
              </a:rPr>
              <a:t>O</a:t>
            </a:r>
            <a:r>
              <a:rPr lang="en-US" sz="3200">
                <a:solidFill>
                  <a:schemeClr val="bg1"/>
                </a:solidFill>
              </a:rPr>
              <a:t> +  </a:t>
            </a:r>
            <a:r>
              <a:rPr lang="en-US" sz="3200">
                <a:solidFill>
                  <a:srgbClr val="FF6600"/>
                </a:solidFill>
              </a:rPr>
              <a:t>H</a:t>
            </a:r>
            <a:r>
              <a:rPr lang="en-US" sz="3200" baseline="-25000">
                <a:solidFill>
                  <a:srgbClr val="FF6600"/>
                </a:solidFill>
              </a:rPr>
              <a:t>2</a:t>
            </a:r>
            <a:r>
              <a:rPr lang="en-US" sz="3200">
                <a:solidFill>
                  <a:srgbClr val="FFFF00"/>
                </a:solidFill>
              </a:rPr>
              <a:t>SO</a:t>
            </a:r>
            <a:r>
              <a:rPr lang="en-US" sz="3200" baseline="-25000">
                <a:solidFill>
                  <a:srgbClr val="FFFF00"/>
                </a:solidFill>
              </a:rPr>
              <a:t>4</a:t>
            </a:r>
            <a:r>
              <a:rPr lang="en-US" sz="3200">
                <a:solidFill>
                  <a:srgbClr val="00FFFF"/>
                </a:solidFill>
              </a:rPr>
              <a:t> = </a:t>
            </a:r>
            <a:r>
              <a:rPr lang="en-US" sz="3200">
                <a:solidFill>
                  <a:srgbClr val="33CC33"/>
                </a:solidFill>
              </a:rPr>
              <a:t>Cu</a:t>
            </a:r>
            <a:r>
              <a:rPr lang="en-US" sz="3200">
                <a:solidFill>
                  <a:srgbClr val="FFFF00"/>
                </a:solidFill>
              </a:rPr>
              <a:t>SO</a:t>
            </a:r>
            <a:r>
              <a:rPr lang="en-US" sz="3200" baseline="-25000">
                <a:solidFill>
                  <a:srgbClr val="FFFF00"/>
                </a:solidFill>
              </a:rPr>
              <a:t>4</a:t>
            </a:r>
            <a:r>
              <a:rPr lang="de-DE" sz="3200" baseline="-25000">
                <a:solidFill>
                  <a:srgbClr val="00FFFF"/>
                </a:solidFill>
              </a:rPr>
              <a:t> </a:t>
            </a:r>
            <a:r>
              <a:rPr lang="de-DE" sz="3200">
                <a:solidFill>
                  <a:srgbClr val="00FFFF"/>
                </a:solidFill>
              </a:rPr>
              <a:t>+ </a:t>
            </a:r>
            <a:r>
              <a:rPr lang="en-US" sz="3200">
                <a:solidFill>
                  <a:srgbClr val="FF6600"/>
                </a:solidFill>
              </a:rPr>
              <a:t>H</a:t>
            </a:r>
            <a:r>
              <a:rPr lang="en-US" sz="3200" baseline="-25000">
                <a:solidFill>
                  <a:srgbClr val="FF6600"/>
                </a:solidFill>
              </a:rPr>
              <a:t>2</a:t>
            </a:r>
            <a:r>
              <a:rPr lang="en-US" sz="3200">
                <a:solidFill>
                  <a:srgbClr val="00FFFF"/>
                </a:solidFill>
              </a:rPr>
              <a:t>O</a:t>
            </a:r>
            <a:endParaRPr lang="de-DE" sz="3200">
              <a:solidFill>
                <a:srgbClr val="00FFFF"/>
              </a:solidFill>
            </a:endParaRPr>
          </a:p>
        </p:txBody>
      </p:sp>
      <p:pic>
        <p:nvPicPr>
          <p:cNvPr id="12299" name="Picture 11" descr="2003-06-06 04 28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2362200" cy="2254250"/>
          </a:xfrm>
          <a:prstGeom prst="rect">
            <a:avLst/>
          </a:prstGeom>
          <a:noFill/>
        </p:spPr>
      </p:pic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5029200" y="3352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752600" y="2514600"/>
            <a:ext cx="10668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4D7E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4000" b="1"/>
              <a:t>O</a:t>
            </a:r>
            <a:endParaRPr lang="uk-UA" sz="4000" b="1"/>
          </a:p>
        </p:txBody>
      </p:sp>
      <p:sp>
        <p:nvSpPr>
          <p:cNvPr id="12302" name="Oval 8"/>
          <p:cNvSpPr>
            <a:spLocks noChangeArrowheads="1"/>
          </p:cNvSpPr>
          <p:nvPr/>
        </p:nvSpPr>
        <p:spPr bwMode="gray">
          <a:xfrm>
            <a:off x="762000" y="2590800"/>
            <a:ext cx="990600" cy="914400"/>
          </a:xfrm>
          <a:prstGeom prst="ellipse">
            <a:avLst/>
          </a:prstGeom>
          <a:gradFill rotWithShape="1">
            <a:gsLst>
              <a:gs pos="0">
                <a:srgbClr val="D0E6F0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/>
              <a:t>Cu</a:t>
            </a:r>
            <a:endParaRPr lang="uk-UA" sz="3600" b="1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5105400" y="17526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63 C 0.13854 -0.01063 0.27743 -0.01063 0.33333 -0.010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C -0.20017 -0.00509 -0.39982 -0.00994 -0.47916 -0.0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5" grpId="0" animBg="1"/>
      <p:bldP spid="12296" grpId="0" animBg="1"/>
      <p:bldP spid="12298" grpId="0" animBg="1"/>
      <p:bldP spid="123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Реакція обміну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19400" y="990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19400" y="914400"/>
            <a:ext cx="3962400" cy="685800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752600" y="24384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EEFFDD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Cl</a:t>
            </a:r>
            <a:endParaRPr lang="uk-UA" sz="3200" b="1"/>
          </a:p>
        </p:txBody>
      </p:sp>
      <p:pic>
        <p:nvPicPr>
          <p:cNvPr id="7174" name="Picture 6" descr="2003-06-27 09 48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05544">
            <a:off x="6172200" y="1752600"/>
            <a:ext cx="2667000" cy="2346325"/>
          </a:xfrm>
          <a:prstGeom prst="rect">
            <a:avLst/>
          </a:prstGeom>
          <a:noFill/>
        </p:spPr>
      </p:pic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953000" y="25908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E02F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Ag</a:t>
            </a:r>
            <a:endParaRPr lang="uk-UA" sz="3200" b="1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сіль </a:t>
            </a:r>
            <a:r>
              <a:rPr lang="de-DE" sz="3200">
                <a:solidFill>
                  <a:schemeClr val="bg1"/>
                </a:solidFill>
              </a:rPr>
              <a:t>NaCl</a:t>
            </a:r>
            <a:endParaRPr lang="uk-UA" sz="3200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876800" y="38862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сіль</a:t>
            </a:r>
            <a:r>
              <a:rPr lang="en-US" sz="3200">
                <a:solidFill>
                  <a:schemeClr val="bg1"/>
                </a:solidFill>
              </a:rPr>
              <a:t> AgNO</a:t>
            </a:r>
            <a:r>
              <a:rPr lang="en-US" sz="3200" baseline="-25000">
                <a:solidFill>
                  <a:schemeClr val="bg1"/>
                </a:solidFill>
              </a:rPr>
              <a:t>3</a:t>
            </a:r>
            <a:endParaRPr lang="uk-UA" sz="3200" baseline="-25000">
              <a:solidFill>
                <a:schemeClr val="bg1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25146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сіль</a:t>
            </a:r>
            <a:r>
              <a:rPr lang="en-US" sz="3200">
                <a:solidFill>
                  <a:srgbClr val="00FFFF"/>
                </a:solidFill>
              </a:rPr>
              <a:t> </a:t>
            </a:r>
            <a:r>
              <a:rPr lang="de-DE" sz="3200">
                <a:solidFill>
                  <a:srgbClr val="00FFFF"/>
                </a:solidFill>
              </a:rPr>
              <a:t>NaNO</a:t>
            </a:r>
            <a:r>
              <a:rPr lang="de-DE" sz="3200" baseline="-25000">
                <a:solidFill>
                  <a:srgbClr val="00FFFF"/>
                </a:solidFill>
              </a:rPr>
              <a:t>3</a:t>
            </a:r>
            <a:endParaRPr lang="uk-UA" sz="3200" baseline="-25000">
              <a:solidFill>
                <a:srgbClr val="00FFFF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953000" y="3886200"/>
            <a:ext cx="24384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00FFFF"/>
                </a:solidFill>
              </a:rPr>
              <a:t>сіль</a:t>
            </a:r>
            <a:r>
              <a:rPr lang="en-US" sz="3200">
                <a:solidFill>
                  <a:srgbClr val="00FFFF"/>
                </a:solidFill>
              </a:rPr>
              <a:t> AgCl</a:t>
            </a:r>
            <a:endParaRPr lang="uk-UA" sz="3200">
              <a:solidFill>
                <a:srgbClr val="00FFFF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33800" y="27432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chemeClr val="bg1"/>
                </a:solidFill>
              </a:rPr>
              <a:t>+</a:t>
            </a:r>
            <a:endParaRPr lang="uk-UA" sz="3600" b="1">
              <a:solidFill>
                <a:schemeClr val="bg1"/>
              </a:solidFill>
            </a:endParaRPr>
          </a:p>
        </p:txBody>
      </p:sp>
      <p:sp>
        <p:nvSpPr>
          <p:cNvPr id="7181" name="Oval 8"/>
          <p:cNvSpPr>
            <a:spLocks noChangeArrowheads="1"/>
          </p:cNvSpPr>
          <p:nvPr/>
        </p:nvSpPr>
        <p:spPr bwMode="gray">
          <a:xfrm>
            <a:off x="762000" y="2590800"/>
            <a:ext cx="990600" cy="914400"/>
          </a:xfrm>
          <a:prstGeom prst="ellipse">
            <a:avLst/>
          </a:prstGeom>
          <a:gradFill rotWithShape="1">
            <a:gsLst>
              <a:gs pos="0">
                <a:srgbClr val="D0E6F0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600" b="1"/>
              <a:t>Na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733800" y="5257800"/>
            <a:ext cx="1524000" cy="412750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aseline="-25000">
              <a:solidFill>
                <a:srgbClr val="00FFFF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447800" y="5181600"/>
            <a:ext cx="64770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NaCl + AgNO</a:t>
            </a:r>
            <a:r>
              <a:rPr lang="en-US" sz="3200" baseline="-25000">
                <a:solidFill>
                  <a:schemeClr val="bg1"/>
                </a:solidFill>
              </a:rPr>
              <a:t>3</a:t>
            </a:r>
            <a:r>
              <a:rPr lang="en-US" sz="3200">
                <a:solidFill>
                  <a:srgbClr val="00FFFF"/>
                </a:solidFill>
              </a:rPr>
              <a:t> = </a:t>
            </a:r>
            <a:r>
              <a:rPr lang="de-DE" sz="3200">
                <a:solidFill>
                  <a:srgbClr val="00FFFF"/>
                </a:solidFill>
              </a:rPr>
              <a:t>NaNO</a:t>
            </a:r>
            <a:r>
              <a:rPr lang="de-DE" sz="3200" baseline="-25000">
                <a:solidFill>
                  <a:srgbClr val="00FFFF"/>
                </a:solidFill>
              </a:rPr>
              <a:t>3 </a:t>
            </a:r>
            <a:r>
              <a:rPr lang="de-DE" sz="3200">
                <a:solidFill>
                  <a:srgbClr val="00FFFF"/>
                </a:solidFill>
              </a:rPr>
              <a:t>+ AgCl ↓</a:t>
            </a:r>
            <a:endParaRPr lang="de-DE" sz="3200" baseline="-2500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med">
    <p:wheel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C 0.06701 -0.08171 0.13472 -0.16273 0.21458 -0.16065 C 0.29444 -0.1581 0.43472 -0.01389 0.47917 0.01621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8559 0.0787 -0.17066 0.15764 -0.24913 0.15694 C -0.3276 0.15625 -0.4342 0.02292 -0.47083 -0.00394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animBg="1"/>
      <p:bldP spid="7173" grpId="0" animBg="1"/>
      <p:bldP spid="7178" grpId="0" animBg="1"/>
      <p:bldP spid="7179" grpId="0" animBg="1"/>
      <p:bldP spid="7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uk-UA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</a:t>
            </a:r>
            <a:endParaRPr lang="uk-UA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981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лугів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солей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657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солей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181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двох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солей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76300" y="5943600"/>
            <a:ext cx="7391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BaCl</a:t>
            </a:r>
            <a:r>
              <a:rPr lang="uk-UA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 + Na</a:t>
            </a:r>
            <a:r>
              <a:rPr lang="uk-UA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SO</a:t>
            </a:r>
            <a:r>
              <a:rPr lang="uk-UA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4 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= </a:t>
            </a: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600" y="2782669"/>
            <a:ext cx="4343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CuSO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 + 2NaOH →</a:t>
            </a:r>
            <a:endParaRPr lang="uk-UA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8001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600" b="1" dirty="0" smtClean="0">
                <a:solidFill>
                  <a:srgbClr val="000000"/>
                </a:solidFill>
                <a:cs typeface="Times New Roman" pitchFamily="18" charset="0"/>
              </a:rPr>
              <a:t>2НCl + Na</a:t>
            </a:r>
            <a:r>
              <a:rPr lang="uk-UA" sz="36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uk-UA" sz="3600" b="1" dirty="0" smtClean="0">
                <a:solidFill>
                  <a:srgbClr val="000000"/>
                </a:solidFill>
                <a:cs typeface="Times New Roman" pitchFamily="18" charset="0"/>
              </a:rPr>
              <a:t>СO</a:t>
            </a:r>
            <a:r>
              <a:rPr lang="uk-UA" sz="3600" b="1" baseline="-25000" dirty="0" smtClean="0">
                <a:solidFill>
                  <a:srgbClr val="000000"/>
                </a:solidFill>
                <a:cs typeface="Times New Roman" pitchFamily="18" charset="0"/>
              </a:rPr>
              <a:t>3 </a:t>
            </a:r>
            <a:r>
              <a:rPr lang="uk-UA" sz="3600" b="1" dirty="0" smtClean="0">
                <a:solidFill>
                  <a:srgbClr val="000000"/>
                </a:solidFill>
                <a:cs typeface="Times New Roman" pitchFamily="18" charset="0"/>
              </a:rPr>
              <a:t>= 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371600"/>
            <a:ext cx="59055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de-DE" sz="36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aOH</a:t>
            </a:r>
            <a:r>
              <a:rPr lang="ru-RU" sz="36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ysClr val="windowText" lastClr="000000"/>
                </a:solidFill>
                <a:cs typeface="Arial" charset="0"/>
              </a:rPr>
              <a:t>HCl</a:t>
            </a:r>
            <a:r>
              <a:rPr lang="en-US" sz="3600" b="1" dirty="0" smtClean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→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Реакції такого типу протікають при взаємодії: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371600"/>
            <a:ext cx="2667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NaCl</a:t>
            </a:r>
            <a:r>
              <a:rPr lang="en-US" sz="36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 + H</a:t>
            </a:r>
            <a:r>
              <a:rPr lang="en-US" sz="3600" b="1" baseline="-25000" dirty="0" smtClean="0">
                <a:solidFill>
                  <a:sysClr val="windowText" lastClr="000000"/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ysClr val="windowText" lastClr="000000"/>
                </a:solidFill>
                <a:cs typeface="Times New Roman" pitchFamily="18" charset="0"/>
              </a:rPr>
              <a:t>O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0" y="2782669"/>
            <a:ext cx="4419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Na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SO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4 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+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Cu(OH)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↓</a:t>
            </a:r>
            <a:endParaRPr lang="uk-UA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419600"/>
            <a:ext cx="4267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600" b="1" dirty="0" smtClean="0">
                <a:solidFill>
                  <a:srgbClr val="000000"/>
                </a:solidFill>
                <a:cs typeface="Times New Roman" pitchFamily="18" charset="0"/>
              </a:rPr>
              <a:t>2NaCl + Н</a:t>
            </a:r>
            <a:r>
              <a:rPr lang="uk-UA" sz="36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uk-UA" sz="3600" b="1" dirty="0" smtClean="0">
                <a:solidFill>
                  <a:srgbClr val="000000"/>
                </a:solidFill>
                <a:cs typeface="Times New Roman" pitchFamily="18" charset="0"/>
              </a:rPr>
              <a:t>O + CО</a:t>
            </a:r>
            <a:r>
              <a:rPr lang="uk-UA" sz="36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24400" y="5943600"/>
            <a:ext cx="3657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2NaCl + BaSO</a:t>
            </a:r>
            <a:r>
              <a:rPr lang="uk-UA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4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↓</a:t>
            </a: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533400"/>
            <a:ext cx="7162800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Дайте визначення реакціям </a:t>
            </a:r>
            <a:r>
              <a:rPr lang="uk-U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обміну</a:t>
            </a:r>
            <a:endParaRPr lang="uk-UA" sz="4000" b="1" dirty="0">
              <a:ln w="18415" cmpd="sng">
                <a:noFill/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9100" y="228600"/>
            <a:ext cx="8305800" cy="3785652"/>
          </a:xfrm>
          <a:prstGeom prst="rect">
            <a:avLst/>
          </a:prstGeom>
          <a:solidFill>
            <a:srgbClr val="000032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Хімічні реакції між складними речовинами, під час яких вони обмінюються своїми складовими частинами, утворюючи дві нові речовини, називається 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rgbClr val="FF33CC"/>
                </a:solidFill>
              </a:rPr>
              <a:t>реакцією </a:t>
            </a:r>
            <a:r>
              <a:rPr lang="uk-UA" sz="4000" dirty="0">
                <a:solidFill>
                  <a:srgbClr val="FF33CC"/>
                </a:solidFill>
              </a:rPr>
              <a:t>обміну</a:t>
            </a:r>
            <a:endParaRPr lang="uk-UA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>
                <a:solidFill>
                  <a:srgbClr val="FF33CC"/>
                </a:solidFill>
              </a:rPr>
              <a:t>А</a:t>
            </a:r>
            <a:r>
              <a:rPr lang="uk-UA" sz="4400">
                <a:solidFill>
                  <a:schemeClr val="folHlink"/>
                </a:solidFill>
              </a:rPr>
              <a:t>В</a:t>
            </a:r>
            <a:r>
              <a:rPr lang="uk-UA" sz="4400">
                <a:solidFill>
                  <a:schemeClr val="bg1"/>
                </a:solidFill>
              </a:rPr>
              <a:t> +</a:t>
            </a:r>
            <a:r>
              <a:rPr lang="de-DE" sz="4400">
                <a:solidFill>
                  <a:srgbClr val="5DD5FF"/>
                </a:solidFill>
              </a:rPr>
              <a:t>C</a:t>
            </a:r>
            <a:r>
              <a:rPr lang="de-DE" sz="4400">
                <a:solidFill>
                  <a:srgbClr val="FFFF66"/>
                </a:solidFill>
              </a:rPr>
              <a:t>D</a:t>
            </a:r>
            <a:r>
              <a:rPr lang="uk-UA" sz="4400">
                <a:solidFill>
                  <a:schemeClr val="bg1"/>
                </a:solidFill>
              </a:rPr>
              <a:t> = </a:t>
            </a:r>
            <a:r>
              <a:rPr lang="uk-UA" sz="4400">
                <a:solidFill>
                  <a:srgbClr val="FF33CC"/>
                </a:solidFill>
              </a:rPr>
              <a:t>А</a:t>
            </a:r>
            <a:r>
              <a:rPr lang="de-DE" sz="4400">
                <a:solidFill>
                  <a:srgbClr val="5DD5FF"/>
                </a:solidFill>
              </a:rPr>
              <a:t>C</a:t>
            </a:r>
            <a:r>
              <a:rPr lang="de-DE" sz="4400">
                <a:solidFill>
                  <a:schemeClr val="bg1"/>
                </a:solidFill>
              </a:rPr>
              <a:t>+</a:t>
            </a:r>
            <a:r>
              <a:rPr lang="de-DE" sz="4400">
                <a:solidFill>
                  <a:schemeClr val="folHlink"/>
                </a:solidFill>
              </a:rPr>
              <a:t>B</a:t>
            </a:r>
            <a:r>
              <a:rPr lang="de-DE" sz="4400">
                <a:solidFill>
                  <a:srgbClr val="FFFF66"/>
                </a:solidFill>
              </a:rPr>
              <a:t>D</a:t>
            </a:r>
            <a:endParaRPr lang="uk-UA" sz="44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340" grpId="0" animBg="1"/>
      <p:bldP spid="14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Які умови практичної можливості перебігу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реакцій обміну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Утворення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води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0583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Утворення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осаду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76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Виділення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газу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47800" y="5791200"/>
            <a:ext cx="3505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2НCl + Na</a:t>
            </a:r>
            <a:r>
              <a:rPr lang="uk-UA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СO</a:t>
            </a:r>
            <a:r>
              <a:rPr lang="uk-UA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3 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= </a:t>
            </a: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35814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Cu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SO</a:t>
            </a:r>
            <a:r>
              <a:rPr lang="uk-UA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 + </a:t>
            </a:r>
            <a:r>
              <a:rPr lang="uk-UA" sz="3200" b="1" dirty="0" err="1" smtClean="0">
                <a:solidFill>
                  <a:srgbClr val="000000"/>
                </a:solidFill>
                <a:cs typeface="Times New Roman" pitchFamily="18" charset="0"/>
              </a:rPr>
              <a:t>NaOН</a:t>
            </a:r>
            <a:r>
              <a:rPr lang="uk-UA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=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362200"/>
            <a:ext cx="3048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  <a:cs typeface="Times New Roman" pitchFamily="18" charset="0"/>
              </a:rPr>
              <a:t>НCl</a:t>
            </a: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 + </a:t>
            </a:r>
            <a:r>
              <a:rPr lang="uk-UA" sz="3200" b="1" dirty="0" err="1" smtClean="0">
                <a:solidFill>
                  <a:schemeClr val="tx1"/>
                </a:solidFill>
                <a:cs typeface="Times New Roman" pitchFamily="18" charset="0"/>
              </a:rPr>
              <a:t>NaOН</a:t>
            </a:r>
            <a:r>
              <a:rPr lang="uk-UA" sz="3200" b="1" baseline="-25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= 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362200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  <a:cs typeface="Times New Roman" pitchFamily="18" charset="0"/>
              </a:rPr>
              <a:t>NaCl</a:t>
            </a: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 + Н</a:t>
            </a:r>
            <a:r>
              <a:rPr lang="uk-UA" sz="32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О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3962400"/>
            <a:ext cx="38862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err="1" smtClean="0">
                <a:solidFill>
                  <a:srgbClr val="000000"/>
                </a:solidFill>
                <a:cs typeface="Times New Roman" pitchFamily="18" charset="0"/>
              </a:rPr>
              <a:t>Na</a:t>
            </a:r>
            <a:r>
              <a:rPr lang="en-US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SO</a:t>
            </a:r>
            <a:r>
              <a:rPr lang="uk-UA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 + </a:t>
            </a:r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Cu(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OН</a:t>
            </a:r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↓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24400" y="5791200"/>
            <a:ext cx="3886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err="1" smtClean="0">
                <a:solidFill>
                  <a:srgbClr val="000000"/>
                </a:solidFill>
                <a:cs typeface="Times New Roman" pitchFamily="18" charset="0"/>
              </a:rPr>
              <a:t>NaCl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 + Н</a:t>
            </a:r>
            <a:r>
              <a:rPr lang="uk-UA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O + CО</a:t>
            </a:r>
            <a:r>
              <a:rPr lang="uk-UA" sz="3200" b="1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rgbClr val="000000"/>
                </a:solidFill>
                <a:cs typeface="Times New Roman" pitchFamily="18" charset="0"/>
              </a:rPr>
              <a:t>↑</a:t>
            </a: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допишіть рівняння 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програми\3-Закономірносхім  реакцій\2000-01-06 02 31 29.png"/>
          <p:cNvPicPr>
            <a:picLocks noChangeAspect="1" noChangeArrowheads="1"/>
          </p:cNvPicPr>
          <p:nvPr/>
        </p:nvPicPr>
        <p:blipFill>
          <a:blip r:embed="rId3"/>
          <a:srcRect l="8594" t="8333" b="9375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" y="228600"/>
            <a:ext cx="84582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Назвіть типи реакцій за кількістю і складом реагентів та продуктів реакцій</a:t>
            </a:r>
            <a:endParaRPr lang="uk-UA" sz="32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1000"/>
            <a:ext cx="84582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 Що являється  основою такої класифікації хімічних реакцій?</a:t>
            </a:r>
            <a:endParaRPr lang="uk-UA" sz="3200" b="1" dirty="0"/>
          </a:p>
        </p:txBody>
      </p:sp>
      <p:pic>
        <p:nvPicPr>
          <p:cNvPr id="2050" name="Picture 2" descr="C:\Documents and Settings\User\Рабочий стол\фото програми\3-Закономірносхім  реакцій\2000-01-06 02 31 49.png"/>
          <p:cNvPicPr>
            <a:picLocks noChangeAspect="1" noChangeArrowheads="1"/>
          </p:cNvPicPr>
          <p:nvPr/>
        </p:nvPicPr>
        <p:blipFill>
          <a:blip r:embed="rId3"/>
          <a:srcRect l="7666" t="12836" b="12348"/>
          <a:stretch>
            <a:fillRect/>
          </a:stretch>
        </p:blipFill>
        <p:spPr bwMode="auto">
          <a:xfrm>
            <a:off x="434159" y="1524000"/>
            <a:ext cx="8275681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>
                <a:solidFill>
                  <a:srgbClr val="99FF99"/>
                </a:solidFill>
              </a:rPr>
              <a:t>Вправи в застосуванні знань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6286FA"/>
                </a:solidFill>
              </a:rPr>
              <a:t>Завдання: </a:t>
            </a:r>
            <a:r>
              <a:rPr lang="uk-UA" sz="2400" dirty="0">
                <a:solidFill>
                  <a:schemeClr val="accent1"/>
                </a:solidFill>
              </a:rPr>
              <a:t>Допишіть рівняння реакцій та </a:t>
            </a:r>
            <a:r>
              <a:rPr lang="uk-UA" sz="2400" dirty="0" err="1">
                <a:solidFill>
                  <a:schemeClr val="accent1"/>
                </a:solidFill>
              </a:rPr>
              <a:t>визначіть</a:t>
            </a:r>
            <a:r>
              <a:rPr lang="uk-UA" sz="2400" dirty="0">
                <a:solidFill>
                  <a:schemeClr val="accent1"/>
                </a:solidFill>
              </a:rPr>
              <a:t> їх тип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76600" y="1524000"/>
            <a:ext cx="25908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2AlCl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+ Zn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04800" y="1524000"/>
            <a:ext cx="29718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ZnCl</a:t>
            </a:r>
            <a:r>
              <a:rPr lang="en-US" sz="3200" b="1" baseline="-25000">
                <a:latin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</a:rPr>
              <a:t> +</a:t>
            </a:r>
            <a:r>
              <a:rPr lang="uk-UA" sz="3200" b="1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6</a:t>
            </a:r>
            <a:r>
              <a:rPr lang="de-DE" sz="3200" b="1">
                <a:latin typeface="Times New Roman" pitchFamily="18" charset="0"/>
              </a:rPr>
              <a:t>Al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 =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705600" y="1143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286FA"/>
                </a:solidFill>
              </a:rPr>
              <a:t> </a:t>
            </a:r>
            <a:r>
              <a:rPr lang="uk-UA" sz="2800">
                <a:solidFill>
                  <a:srgbClr val="FF99FF"/>
                </a:solidFill>
              </a:rPr>
              <a:t>тип реакції</a:t>
            </a:r>
            <a:r>
              <a:rPr lang="uk-UA" sz="2800">
                <a:solidFill>
                  <a:srgbClr val="6286FA"/>
                </a:solidFill>
              </a:rPr>
              <a:t> </a:t>
            </a:r>
            <a:r>
              <a:rPr lang="uk-UA" sz="24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781800" y="1600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286FA"/>
                </a:solidFill>
              </a:rPr>
              <a:t> </a:t>
            </a:r>
            <a:r>
              <a:rPr lang="uk-UA" sz="2800">
                <a:solidFill>
                  <a:srgbClr val="99FF99"/>
                </a:solidFill>
              </a:rPr>
              <a:t>замішення</a:t>
            </a:r>
            <a:r>
              <a:rPr lang="uk-UA" sz="2800">
                <a:solidFill>
                  <a:srgbClr val="6286FA"/>
                </a:solidFill>
              </a:rPr>
              <a:t> </a:t>
            </a:r>
            <a:r>
              <a:rPr lang="uk-UA" sz="24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04800" y="2362200"/>
            <a:ext cx="3276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+2AgNO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=</a:t>
            </a:r>
            <a:endParaRPr lang="de-DE" sz="3200" b="1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05200" y="2362200"/>
            <a:ext cx="3352800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de-DE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3200" b="1" dirty="0" smtClean="0">
                <a:latin typeface="Times New Roman" pitchFamily="18" charset="0"/>
                <a:cs typeface="Times New Roman" pitchFamily="18" charset="0"/>
              </a:rPr>
              <a:t>+2AgCl</a:t>
            </a:r>
            <a:r>
              <a:rPr lang="de-DE" sz="3200" b="1" dirty="0" smtClean="0">
                <a:latin typeface="Times New Roman" pitchFamily="18" charset="0"/>
              </a:rPr>
              <a:t>↓</a:t>
            </a:r>
            <a:endParaRPr lang="de-DE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239000" y="2438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286FA"/>
                </a:solidFill>
              </a:rPr>
              <a:t> обміну</a:t>
            </a:r>
            <a:endParaRPr lang="uk-UA" sz="2400">
              <a:solidFill>
                <a:schemeClr val="accent1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04800" y="3276600"/>
            <a:ext cx="27432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>
                <a:latin typeface="Times New Roman" pitchFamily="18" charset="0"/>
              </a:rPr>
              <a:t>OH</a:t>
            </a:r>
            <a:r>
              <a:rPr lang="ru-RU" sz="2800" b="1">
                <a:latin typeface="Times New Roman" pitchFamily="18" charset="0"/>
              </a:rPr>
              <a:t> + </a:t>
            </a:r>
            <a:r>
              <a:rPr lang="en-US" sz="2800" b="1">
                <a:latin typeface="Times New Roman" pitchFamily="18" charset="0"/>
              </a:rPr>
              <a:t>HNO</a:t>
            </a:r>
            <a:r>
              <a:rPr lang="en-US" sz="2800" b="1" baseline="-25000">
                <a:latin typeface="Times New Roman" pitchFamily="18" charset="0"/>
              </a:rPr>
              <a:t>3</a:t>
            </a:r>
            <a:r>
              <a:rPr lang="uk-UA" sz="2800" b="1">
                <a:latin typeface="Times New Roman" pitchFamily="18" charset="0"/>
              </a:rPr>
              <a:t> =</a:t>
            </a:r>
            <a:endParaRPr lang="uk-UA" sz="3200" b="1">
              <a:latin typeface="Times New Roman" pitchFamily="18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886200" y="5715000"/>
            <a:ext cx="31242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Cu(NO</a:t>
            </a:r>
            <a:r>
              <a:rPr lang="en-US" sz="2800" b="1" baseline="-25000">
                <a:latin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</a:rPr>
              <a:t>)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 +</a:t>
            </a:r>
            <a:r>
              <a:rPr lang="en-US" sz="3200" b="1">
                <a:latin typeface="Times New Roman" pitchFamily="18" charset="0"/>
              </a:rPr>
              <a:t> 2H</a:t>
            </a:r>
            <a:r>
              <a:rPr lang="en-US" sz="3200" b="1" baseline="-25000">
                <a:latin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</a:rPr>
              <a:t>O</a:t>
            </a:r>
            <a:endParaRPr lang="uk-UA" sz="3200" b="1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048000" y="3276600"/>
            <a:ext cx="2133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>
                <a:latin typeface="Times New Roman" pitchFamily="18" charset="0"/>
              </a:rPr>
              <a:t>NO + H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O</a:t>
            </a:r>
            <a:endParaRPr lang="uk-UA" sz="3200" b="1">
              <a:latin typeface="Times New Roman" pitchFamily="18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239000" y="32004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286FA"/>
                </a:solidFill>
              </a:rPr>
              <a:t> обміну</a:t>
            </a:r>
            <a:endParaRPr lang="uk-UA" sz="2400">
              <a:solidFill>
                <a:schemeClr val="accent1"/>
              </a:solidFill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934200" y="4114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FF33CC"/>
                </a:solidFill>
              </a:rPr>
              <a:t>розкладу</a:t>
            </a:r>
            <a:endParaRPr lang="uk-UA" sz="2400">
              <a:solidFill>
                <a:srgbClr val="FF33CC"/>
              </a:solidFill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209800" y="4038600"/>
            <a:ext cx="24384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latin typeface="Times New Roman" pitchFamily="18" charset="0"/>
                <a:cs typeface="Times New Roman" pitchFamily="18" charset="0"/>
              </a:rPr>
              <a:t> Ва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+ С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04800" y="4038600"/>
            <a:ext cx="19050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latin typeface="Times New Roman" pitchFamily="18" charset="0"/>
                <a:cs typeface="Times New Roman" pitchFamily="18" charset="0"/>
              </a:rPr>
              <a:t>ВаСО</a:t>
            </a:r>
            <a:r>
              <a:rPr lang="uk-UA" sz="3200" b="1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4800" y="4953000"/>
            <a:ext cx="19812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de-DE" sz="2800" b="1" baseline="-25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286000" y="4953000"/>
            <a:ext cx="1143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de-DE" sz="2800" b="1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553200" y="4953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FFFF66"/>
                </a:solidFill>
              </a:rPr>
              <a:t>сполучення</a:t>
            </a:r>
            <a:endParaRPr lang="uk-UA" sz="2400">
              <a:solidFill>
                <a:srgbClr val="FFFF66"/>
              </a:solidFill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04800" y="5791200"/>
            <a:ext cx="35814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28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Cu(OH)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 + 2HNO</a:t>
            </a:r>
            <a:r>
              <a:rPr lang="en-US" sz="2800" b="1" baseline="-25000">
                <a:latin typeface="Times New Roman" pitchFamily="18" charset="0"/>
              </a:rPr>
              <a:t>3</a:t>
            </a:r>
            <a:r>
              <a:rPr lang="uk-UA" sz="2800" b="1">
                <a:latin typeface="Times New Roman" pitchFamily="18" charset="0"/>
              </a:rPr>
              <a:t> =</a:t>
            </a:r>
            <a:r>
              <a:rPr lang="en-US" sz="2800" b="1">
                <a:latin typeface="Times New Roman" pitchFamily="18" charset="0"/>
              </a:rPr>
              <a:t> </a:t>
            </a:r>
            <a:endParaRPr lang="uk-UA" sz="3200" b="1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315200" y="57912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286FA"/>
                </a:solidFill>
              </a:rPr>
              <a:t> обміну</a:t>
            </a:r>
            <a:endParaRPr lang="uk-UA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/>
      <p:bldP spid="20491" grpId="0"/>
      <p:bldP spid="20493" grpId="0" animBg="1"/>
      <p:bldP spid="20494" grpId="0" animBg="1"/>
      <p:bldP spid="20495" grpId="0"/>
      <p:bldP spid="20497" grpId="0" animBg="1"/>
      <p:bldP spid="20498" grpId="0" animBg="1"/>
      <p:bldP spid="20499" grpId="0" animBg="1"/>
      <p:bldP spid="20500" grpId="0"/>
      <p:bldP spid="20501" grpId="0"/>
      <p:bldP spid="20502" grpId="0" animBg="1"/>
      <p:bldP spid="20503" grpId="0" animBg="1"/>
      <p:bldP spid="20504" grpId="0" animBg="1"/>
      <p:bldP spid="20505" grpId="0" animBg="1"/>
      <p:bldP spid="20506" grpId="0"/>
      <p:bldP spid="20507" grpId="0" animBg="1"/>
      <p:bldP spid="20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1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Реакція сполучення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257800" y="20574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257800" y="32766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2004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200400" y="3810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895600" y="5715000"/>
            <a:ext cx="35814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O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uk-UA" sz="3200" baseline="-250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chemeClr val="bg1"/>
                </a:solidFill>
              </a:rPr>
              <a:t>+ 2</a:t>
            </a:r>
            <a:r>
              <a:rPr lang="de-DE" sz="3200">
                <a:solidFill>
                  <a:schemeClr val="bg1"/>
                </a:solidFill>
              </a:rPr>
              <a:t>H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= </a:t>
            </a:r>
            <a:r>
              <a:rPr lang="uk-UA" sz="3200">
                <a:solidFill>
                  <a:srgbClr val="66FFFF"/>
                </a:solidFill>
              </a:rPr>
              <a:t>2</a:t>
            </a:r>
            <a:r>
              <a:rPr lang="de-DE" sz="3200">
                <a:solidFill>
                  <a:srgbClr val="66FFFF"/>
                </a:solidFill>
              </a:rPr>
              <a:t>H</a:t>
            </a:r>
            <a:r>
              <a:rPr lang="de-DE" sz="3200" baseline="-25000">
                <a:solidFill>
                  <a:srgbClr val="66FFFF"/>
                </a:solidFill>
              </a:rPr>
              <a:t>2</a:t>
            </a:r>
            <a:r>
              <a:rPr lang="de-DE" sz="3200">
                <a:solidFill>
                  <a:srgbClr val="66FFFF"/>
                </a:solidFill>
              </a:rPr>
              <a:t>O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2860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286000" y="3810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657600" y="4800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H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 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724400" y="4800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O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 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657600" y="4876800"/>
            <a:ext cx="19812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chemeClr val="bg1"/>
                </a:solidFill>
              </a:rPr>
              <a:t>    </a:t>
            </a:r>
            <a:r>
              <a:rPr lang="de-DE" sz="3200">
                <a:solidFill>
                  <a:srgbClr val="66FFFF"/>
                </a:solidFill>
              </a:rPr>
              <a:t>H</a:t>
            </a:r>
            <a:r>
              <a:rPr lang="de-DE" sz="3200" baseline="-25000">
                <a:solidFill>
                  <a:srgbClr val="66FFFF"/>
                </a:solidFill>
              </a:rPr>
              <a:t>2</a:t>
            </a:r>
            <a:r>
              <a:rPr lang="de-DE" sz="3200">
                <a:solidFill>
                  <a:srgbClr val="66FFFF"/>
                </a:solidFill>
              </a:rPr>
              <a:t>O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2819400" y="1066800"/>
            <a:ext cx="3962400" cy="685800"/>
          </a:xfrm>
          <a:prstGeom prst="rect">
            <a:avLst/>
          </a:prstGeom>
          <a:solidFill>
            <a:srgbClr val="4300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</p:spTree>
  </p:cSld>
  <p:clrMapOvr>
    <a:masterClrMapping/>
  </p:clrMapOvr>
  <p:transition>
    <p:blinds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642E-7 L -0.22916 6.93642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6069E-6 L -0.22916 0.0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642E-7 L 0.13333 6.93642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5723E-6 L 0.13333 -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8" grpId="0" animBg="1"/>
      <p:bldP spid="174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фото програми\3-Закономірносхім  реакцій\2000-01-06 02 32 10.png"/>
          <p:cNvPicPr>
            <a:picLocks noChangeAspect="1" noChangeArrowheads="1"/>
          </p:cNvPicPr>
          <p:nvPr/>
        </p:nvPicPr>
        <p:blipFill>
          <a:blip r:embed="rId3"/>
          <a:srcRect l="7812" t="7292" b="10417"/>
          <a:stretch>
            <a:fillRect/>
          </a:stretch>
        </p:blipFill>
        <p:spPr bwMode="auto">
          <a:xfrm>
            <a:off x="0" y="228600"/>
            <a:ext cx="8991601" cy="6019800"/>
          </a:xfrm>
          <a:prstGeom prst="rect">
            <a:avLst/>
          </a:prstGeom>
          <a:noFill/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2971800" y="1219200"/>
            <a:ext cx="4495800" cy="533400"/>
          </a:xfrm>
          <a:prstGeom prst="round1Rect">
            <a:avLst>
              <a:gd name="adj" fmla="val 0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057400" y="2743200"/>
            <a:ext cx="3429000" cy="685800"/>
          </a:xfrm>
          <a:prstGeom prst="rect">
            <a:avLst/>
          </a:prstGeom>
          <a:solidFill>
            <a:srgbClr val="FF61CA">
              <a:alpha val="12941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595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</a:t>
            </a:r>
            <a:endParaRPr lang="uk-UA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</a:t>
            </a:r>
            <a:endParaRPr lang="uk-UA" sz="4400" b="1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57400" y="4419600"/>
            <a:ext cx="4191000" cy="685800"/>
          </a:xfrm>
          <a:prstGeom prst="rect">
            <a:avLst/>
          </a:prstGeom>
          <a:solidFill>
            <a:srgbClr val="FF61CA">
              <a:alpha val="12941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програми\3-Закономірносхім  реакцій\2000-01-06 02 32 38.png"/>
          <p:cNvPicPr>
            <a:picLocks noChangeAspect="1" noChangeArrowheads="1"/>
          </p:cNvPicPr>
          <p:nvPr/>
        </p:nvPicPr>
        <p:blipFill>
          <a:blip r:embed="rId3"/>
          <a:srcRect l="8561" t="7530" b="9136"/>
          <a:stretch>
            <a:fillRect/>
          </a:stretch>
        </p:blipFill>
        <p:spPr bwMode="auto">
          <a:xfrm>
            <a:off x="112712" y="381000"/>
            <a:ext cx="8918575" cy="6096000"/>
          </a:xfrm>
          <a:prstGeom prst="rect">
            <a:avLst/>
          </a:prstGeom>
          <a:noFill/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2971800" y="1295400"/>
            <a:ext cx="3962400" cy="609600"/>
          </a:xfrm>
          <a:prstGeom prst="round1Rect">
            <a:avLst>
              <a:gd name="adj" fmla="val 0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371599" y="5410200"/>
            <a:ext cx="56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</a:t>
            </a:r>
            <a:endParaRPr lang="uk-UA" sz="4400" b="1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33600" y="5562600"/>
            <a:ext cx="4267200" cy="685800"/>
          </a:xfrm>
          <a:prstGeom prst="rect">
            <a:avLst/>
          </a:prstGeom>
          <a:solidFill>
            <a:srgbClr val="FF61CA">
              <a:alpha val="12941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640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</a:t>
            </a:r>
            <a:endParaRPr lang="uk-UA" sz="4400" b="1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33600" y="4716959"/>
            <a:ext cx="4267200" cy="685800"/>
          </a:xfrm>
          <a:prstGeom prst="rect">
            <a:avLst/>
          </a:prstGeom>
          <a:solidFill>
            <a:srgbClr val="FF61CA">
              <a:alpha val="12941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фото програми\3-Закономірносхім  реакцій\2000-01-06 02 32 57.png"/>
          <p:cNvPicPr>
            <a:picLocks noChangeAspect="1" noChangeArrowheads="1"/>
          </p:cNvPicPr>
          <p:nvPr/>
        </p:nvPicPr>
        <p:blipFill>
          <a:blip r:embed="rId3"/>
          <a:srcRect l="9001" t="6836" b="8789"/>
          <a:stretch>
            <a:fillRect/>
          </a:stretch>
        </p:blipFill>
        <p:spPr bwMode="auto">
          <a:xfrm>
            <a:off x="134143" y="342900"/>
            <a:ext cx="8875713" cy="6172200"/>
          </a:xfrm>
          <a:prstGeom prst="rect">
            <a:avLst/>
          </a:prstGeom>
          <a:noFill/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2971800" y="1295400"/>
            <a:ext cx="4267200" cy="609600"/>
          </a:xfrm>
          <a:prstGeom prst="round1Rect">
            <a:avLst>
              <a:gd name="adj" fmla="val 0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600199" y="2133600"/>
            <a:ext cx="601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</a:t>
            </a:r>
            <a:endParaRPr lang="uk-UA" sz="44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09800" y="2209800"/>
            <a:ext cx="4724400" cy="685800"/>
          </a:xfrm>
          <a:prstGeom prst="rect">
            <a:avLst/>
          </a:prstGeom>
          <a:solidFill>
            <a:srgbClr val="FF61CA">
              <a:alpha val="12941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програми\3-Закономірносхім  реакцій\2000-01-06 02 33 11.png"/>
          <p:cNvPicPr>
            <a:picLocks noChangeAspect="1" noChangeArrowheads="1"/>
          </p:cNvPicPr>
          <p:nvPr/>
        </p:nvPicPr>
        <p:blipFill>
          <a:blip r:embed="rId3"/>
          <a:srcRect l="9554" t="7747" b="8919"/>
          <a:stretch>
            <a:fillRect/>
          </a:stretch>
        </p:blipFill>
        <p:spPr bwMode="auto">
          <a:xfrm>
            <a:off x="161131" y="381000"/>
            <a:ext cx="8821738" cy="6096000"/>
          </a:xfrm>
          <a:prstGeom prst="rect">
            <a:avLst/>
          </a:prstGeom>
          <a:noFill/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2971800" y="1295400"/>
            <a:ext cx="3505200" cy="609600"/>
          </a:xfrm>
          <a:prstGeom prst="round1Rect">
            <a:avLst>
              <a:gd name="adj" fmla="val 0"/>
            </a:avLst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295400" y="3733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</a:t>
            </a:r>
            <a:endParaRPr lang="uk-UA" sz="44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05000" y="3810000"/>
            <a:ext cx="5105400" cy="685800"/>
          </a:xfrm>
          <a:prstGeom prst="rect">
            <a:avLst/>
          </a:prstGeom>
          <a:solidFill>
            <a:srgbClr val="FF61CA">
              <a:alpha val="12941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rgbClr val="0000FF"/>
                </a:solidFill>
              </a:rPr>
              <a:t>Завдання: </a:t>
            </a:r>
            <a:r>
              <a:rPr lang="uk-UA" sz="2800" dirty="0" smtClean="0">
                <a:solidFill>
                  <a:srgbClr val="0000FF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запропонуйте рівняння реакцій різних типів, використовуючи наведені речовини: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066800"/>
            <a:ext cx="990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066800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Cu</a:t>
            </a:r>
            <a:r>
              <a:rPr lang="uk-UA" sz="3200" b="1" dirty="0" smtClean="0">
                <a:solidFill>
                  <a:schemeClr val="tx1"/>
                </a:solidFill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OH</a:t>
            </a:r>
            <a:r>
              <a:rPr lang="uk-UA" sz="3200" b="1" dirty="0" smtClean="0">
                <a:solidFill>
                  <a:schemeClr val="tx1"/>
                </a:solidFill>
              </a:rPr>
              <a:t>)</a:t>
            </a:r>
            <a:r>
              <a:rPr lang="uk-UA" sz="3200" b="1" baseline="-25000" dirty="0" smtClean="0">
                <a:solidFill>
                  <a:schemeClr val="tx1"/>
                </a:solidFill>
              </a:rPr>
              <a:t>2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066800"/>
            <a:ext cx="11049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MgO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0668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uk-UA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2209800"/>
            <a:ext cx="4419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 err="1" smtClean="0"/>
              <a:t>Cu</a:t>
            </a:r>
            <a:r>
              <a:rPr lang="uk-UA" sz="3200" b="1" dirty="0" smtClean="0"/>
              <a:t>(</a:t>
            </a:r>
            <a:r>
              <a:rPr lang="de-DE" sz="3200" b="1" dirty="0" smtClean="0"/>
              <a:t>OH)</a:t>
            </a:r>
            <a:r>
              <a:rPr lang="de-DE" sz="3200" b="1" baseline="-25000" dirty="0" smtClean="0"/>
              <a:t>2</a:t>
            </a:r>
            <a:r>
              <a:rPr lang="de-DE" sz="3200" b="1" dirty="0" smtClean="0"/>
              <a:t> </a:t>
            </a:r>
            <a:r>
              <a:rPr lang="de-DE" sz="3200" b="1" dirty="0"/>
              <a:t>= </a:t>
            </a:r>
            <a:r>
              <a:rPr lang="de-DE" sz="3200" b="1" dirty="0" err="1"/>
              <a:t>CuO</a:t>
            </a:r>
            <a:r>
              <a:rPr lang="de-DE" sz="3200" b="1" dirty="0"/>
              <a:t> </a:t>
            </a:r>
            <a:r>
              <a:rPr lang="de-DE" sz="3200" b="1" dirty="0" smtClean="0"/>
              <a:t>+</a:t>
            </a:r>
            <a:r>
              <a:rPr lang="uk-UA" sz="3200" b="1" dirty="0" smtClean="0"/>
              <a:t> </a:t>
            </a:r>
            <a:r>
              <a:rPr lang="de-DE" sz="3200" b="1" dirty="0" smtClean="0"/>
              <a:t>H</a:t>
            </a:r>
            <a:r>
              <a:rPr lang="de-DE" sz="3200" b="1" baseline="-25000" dirty="0" smtClean="0"/>
              <a:t>2</a:t>
            </a:r>
            <a:r>
              <a:rPr lang="de-DE" sz="3200" b="1" dirty="0" smtClean="0"/>
              <a:t>O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endParaRPr lang="de-DE" sz="3200" dirty="0">
              <a:solidFill>
                <a:srgbClr val="00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600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Реакція  розкладу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782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реакція  сполучення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29000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Mg</a:t>
            </a:r>
            <a:r>
              <a:rPr lang="uk-UA" sz="3200" b="1" dirty="0" smtClean="0"/>
              <a:t>О + Н</a:t>
            </a:r>
            <a:r>
              <a:rPr lang="uk-UA" sz="3200" b="1" baseline="-25000" dirty="0" smtClean="0"/>
              <a:t>2</a:t>
            </a:r>
            <a:r>
              <a:rPr lang="uk-UA" sz="3200" b="1" dirty="0" smtClean="0"/>
              <a:t>О = </a:t>
            </a:r>
            <a:r>
              <a:rPr lang="en-US" sz="3200" b="1" dirty="0" smtClean="0"/>
              <a:t>M</a:t>
            </a:r>
            <a:r>
              <a:rPr lang="uk-UA" sz="3200" b="1" dirty="0" smtClean="0"/>
              <a:t>а(ОН)</a:t>
            </a:r>
            <a:r>
              <a:rPr lang="uk-UA" sz="3200" b="1" baseline="-25000" dirty="0" smtClean="0"/>
              <a:t>2</a:t>
            </a:r>
            <a:endParaRPr lang="uk-UA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066800"/>
            <a:ext cx="914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Ca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96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реакція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заміщення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4648200"/>
            <a:ext cx="4953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sz="3200" b="1" dirty="0" err="1" smtClean="0"/>
              <a:t>Са</a:t>
            </a:r>
            <a:r>
              <a:rPr lang="en-US" sz="3200" b="1" dirty="0" smtClean="0"/>
              <a:t> </a:t>
            </a:r>
            <a:r>
              <a:rPr lang="uk-UA" sz="3200" dirty="0" smtClean="0"/>
              <a:t>+ </a:t>
            </a:r>
            <a:r>
              <a:rPr lang="uk-UA" sz="3200" b="1" dirty="0"/>
              <a:t>2</a:t>
            </a:r>
            <a:r>
              <a:rPr lang="de-DE" sz="3200" b="1" dirty="0" err="1"/>
              <a:t>HCl</a:t>
            </a:r>
            <a:r>
              <a:rPr lang="de-DE" sz="3200" b="1" dirty="0"/>
              <a:t> </a:t>
            </a:r>
            <a:r>
              <a:rPr lang="uk-UA" sz="3200" dirty="0"/>
              <a:t>= </a:t>
            </a:r>
            <a:r>
              <a:rPr lang="uk-UA" sz="3200" b="1" dirty="0" err="1" smtClean="0"/>
              <a:t>Са</a:t>
            </a:r>
            <a:r>
              <a:rPr lang="de-DE" sz="3200" b="1" dirty="0" smtClean="0"/>
              <a:t>Cl</a:t>
            </a:r>
            <a:r>
              <a:rPr lang="uk-UA" sz="3200" b="1" baseline="-25000" dirty="0"/>
              <a:t>2</a:t>
            </a:r>
            <a:r>
              <a:rPr lang="uk-UA" sz="3200" b="1" dirty="0"/>
              <a:t> </a:t>
            </a:r>
            <a:r>
              <a:rPr lang="uk-UA" sz="3200" dirty="0"/>
              <a:t>+ </a:t>
            </a:r>
            <a:r>
              <a:rPr lang="uk-UA" sz="3200" b="1" dirty="0"/>
              <a:t>Н</a:t>
            </a:r>
            <a:r>
              <a:rPr lang="uk-UA" sz="3200" b="1" baseline="-25000" dirty="0"/>
              <a:t>2</a:t>
            </a:r>
            <a:r>
              <a:rPr lang="uk-UA" sz="3200" b="1" dirty="0"/>
              <a:t>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066800"/>
            <a:ext cx="914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Ca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1066800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Cu</a:t>
            </a:r>
            <a:r>
              <a:rPr lang="uk-UA" sz="3200" b="1" dirty="0" smtClean="0">
                <a:solidFill>
                  <a:schemeClr val="tx1"/>
                </a:solidFill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OH</a:t>
            </a:r>
            <a:r>
              <a:rPr lang="uk-UA" sz="3200" b="1" dirty="0" smtClean="0">
                <a:solidFill>
                  <a:schemeClr val="tx1"/>
                </a:solidFill>
              </a:rPr>
              <a:t>)</a:t>
            </a:r>
            <a:r>
              <a:rPr lang="uk-UA" sz="3200" b="1" baseline="-25000" dirty="0" smtClean="0">
                <a:solidFill>
                  <a:schemeClr val="tx1"/>
                </a:solidFill>
              </a:rPr>
              <a:t>2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518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реакція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обміну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066800"/>
            <a:ext cx="11049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MgO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0668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uk-U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1066800"/>
            <a:ext cx="990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71600" y="5867400"/>
            <a:ext cx="6248400" cy="5847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cs typeface="Times New Roman" pitchFamily="18" charset="0"/>
              </a:rPr>
              <a:t>Cu</a:t>
            </a:r>
            <a:r>
              <a:rPr lang="uk-UA" sz="3200" b="1" dirty="0" smtClean="0">
                <a:cs typeface="Times New Roman" pitchFamily="18" charset="0"/>
              </a:rPr>
              <a:t>(</a:t>
            </a:r>
            <a:r>
              <a:rPr lang="uk-UA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OН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uk-UA" sz="3200" b="1" baseline="-25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+ </a:t>
            </a:r>
            <a:r>
              <a:rPr lang="uk-UA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HCl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sz="3200" b="1" dirty="0" err="1" smtClean="0">
                <a:cs typeface="Times New Roman" pitchFamily="18" charset="0"/>
              </a:rPr>
              <a:t>Fe</a:t>
            </a:r>
            <a:r>
              <a:rPr lang="en-US" sz="3200" b="1" dirty="0" err="1" smtClean="0">
                <a:solidFill>
                  <a:schemeClr val="tx1"/>
                </a:solidFill>
                <a:cs typeface="Times New Roman" pitchFamily="18" charset="0"/>
              </a:rPr>
              <a:t>Cl</a:t>
            </a:r>
            <a:r>
              <a:rPr lang="en-US" sz="3200" b="1" baseline="-25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3200" b="1" baseline="-25000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3Н</a:t>
            </a:r>
            <a:r>
              <a:rPr lang="en-US" sz="32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endParaRPr lang="uk-UA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4855E-7 L -0.01667 0.1683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4855E-7 L -0.21875 0.345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9.24855E-7 L -0.20833 0.345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4855E-7 L 0.08333 0.5234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4855E-7 L -0.3875 0.523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4855E-7 L -0.04167 0.7010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4855E-7 L -0.2875 0.7010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6" grpId="0" animBg="1"/>
      <p:bldP spid="17" grpId="0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114799" cy="6858000"/>
          </a:xfrm>
          <a:prstGeom prst="rect">
            <a:avLst/>
          </a:prstGeom>
          <a:noFill/>
        </p:spPr>
      </p:pic>
      <p:pic>
        <p:nvPicPr>
          <p:cNvPr id="33799" name="Picture 7" descr="bubbles_soap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24200"/>
            <a:ext cx="2235200" cy="3733800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8382000" y="6324600"/>
            <a:ext cx="304800" cy="30480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0" y="3581400"/>
            <a:ext cx="4648200" cy="1371600"/>
          </a:xfrm>
          <a:prstGeom prst="cloudCallout">
            <a:avLst>
              <a:gd name="adj1" fmla="val -11939"/>
              <a:gd name="adj2" fmla="val 145040"/>
            </a:avLst>
          </a:prstGeom>
          <a:gradFill flip="none" rotWithShape="1">
            <a:gsLst>
              <a:gs pos="0">
                <a:srgbClr val="20326A"/>
              </a:gs>
              <a:gs pos="50000">
                <a:srgbClr val="7A94E6"/>
              </a:gs>
              <a:gs pos="76000">
                <a:srgbClr val="9CDDFE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Домашнє завдання</a:t>
            </a:r>
          </a:p>
        </p:txBody>
      </p:sp>
      <p:pic>
        <p:nvPicPr>
          <p:cNvPr id="10" name="Picture 8" descr="BOOK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131395"/>
            <a:ext cx="2590800" cy="172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4724400" y="4114800"/>
            <a:ext cx="2509838" cy="1968690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§ 21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31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4875 -0.532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31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виток-проз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36" y="742950"/>
            <a:ext cx="8915038" cy="4800600"/>
          </a:xfrm>
          <a:prstGeom prst="rect">
            <a:avLst/>
          </a:prstGeom>
          <a:noFill/>
        </p:spPr>
      </p:pic>
      <p:pic>
        <p:nvPicPr>
          <p:cNvPr id="6" name="Picture 2" descr="C:\Users\Олександр\Pictures\Матеріалит на Урок\Логотип на ур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500702"/>
            <a:ext cx="2362200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gray">
          <a:xfrm>
            <a:off x="2457450" y="228600"/>
            <a:ext cx="4038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6350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Джерела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1285860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Григорович О.В. Хімія: </a:t>
            </a:r>
            <a:r>
              <a:rPr lang="uk-UA" sz="2400" b="1" dirty="0" err="1" smtClean="0"/>
              <a:t>підруч</a:t>
            </a:r>
            <a:r>
              <a:rPr lang="uk-UA" sz="2400" b="1" dirty="0" smtClean="0"/>
              <a:t>. для 9 класу </a:t>
            </a:r>
            <a:r>
              <a:rPr lang="uk-UA" sz="2400" b="1" dirty="0" err="1" smtClean="0"/>
              <a:t>загальноосвіт</a:t>
            </a:r>
            <a:r>
              <a:rPr lang="uk-UA" sz="2400" b="1" dirty="0" smtClean="0"/>
              <a:t>. </a:t>
            </a:r>
            <a:r>
              <a:rPr lang="uk-UA" sz="2400" b="1" dirty="0" err="1" smtClean="0"/>
              <a:t>навч.закл</a:t>
            </a:r>
            <a:r>
              <a:rPr lang="uk-UA" sz="2400" dirty="0" smtClean="0"/>
              <a:t>./ О.В. Григорович .̶  Харків: Вид-во «Ранок», 2017</a:t>
            </a:r>
          </a:p>
          <a:p>
            <a:endParaRPr lang="uk-UA" sz="2400" dirty="0" smtClean="0"/>
          </a:p>
          <a:p>
            <a:r>
              <a:rPr lang="uk-UA" sz="2400" dirty="0" err="1" smtClean="0"/>
              <a:t>Шаповалов</a:t>
            </a:r>
            <a:r>
              <a:rPr lang="uk-UA" sz="2400" dirty="0" smtClean="0"/>
              <a:t> С.А. </a:t>
            </a:r>
            <a:r>
              <a:rPr lang="uk-UA" sz="2400" b="1" dirty="0" smtClean="0"/>
              <a:t>Хімія.</a:t>
            </a:r>
            <a:r>
              <a:rPr lang="uk-UA" sz="2400" dirty="0" smtClean="0"/>
              <a:t> </a:t>
            </a:r>
            <a:r>
              <a:rPr lang="uk-UA" sz="2400" b="1" dirty="0" smtClean="0"/>
              <a:t>Довідник старшокласника та абітурієнта.</a:t>
            </a:r>
            <a:r>
              <a:rPr lang="uk-UA" sz="2400" dirty="0" smtClean="0"/>
              <a:t> Харків. </a:t>
            </a:r>
            <a:r>
              <a:rPr lang="uk-UA" sz="2400" dirty="0" err="1" smtClean="0"/>
              <a:t>Торсінг</a:t>
            </a:r>
            <a:r>
              <a:rPr lang="uk-UA" sz="2400" dirty="0" smtClean="0"/>
              <a:t>, 2005.</a:t>
            </a:r>
          </a:p>
          <a:p>
            <a:r>
              <a:rPr lang="uk-UA" sz="2400" dirty="0" smtClean="0"/>
              <a:t> </a:t>
            </a:r>
          </a:p>
          <a:p>
            <a:r>
              <a:rPr lang="uk-UA" sz="2400" dirty="0" err="1" smtClean="0"/>
              <a:t>СтроойтоваІ.Ю</a:t>
            </a:r>
            <a:r>
              <a:rPr lang="uk-UA" sz="2400" b="1" dirty="0" smtClean="0"/>
              <a:t>. Усі уроки </a:t>
            </a:r>
            <a:r>
              <a:rPr lang="uk-UA" sz="2400" b="1" dirty="0" err="1" smtClean="0"/>
              <a:t>імії</a:t>
            </a:r>
            <a:r>
              <a:rPr lang="uk-UA" sz="2400" b="1" dirty="0" smtClean="0"/>
              <a:t>. 9 клас  ̶</a:t>
            </a:r>
            <a:r>
              <a:rPr lang="uk-UA" sz="2400" dirty="0" smtClean="0"/>
              <a:t>  Х.: вид. група «Основа», 2009.</a:t>
            </a:r>
            <a:endParaRPr lang="uk-UA" sz="2400" dirty="0"/>
          </a:p>
        </p:txBody>
      </p:sp>
      <p:pic>
        <p:nvPicPr>
          <p:cNvPr id="5" name="Picture 5" descr="Старинний глобуспрозор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4473"/>
            <a:ext cx="2971800" cy="3283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1" name="Picture 3" descr="smart_guy_reading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03313"/>
            <a:ext cx="5786446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1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057400" y="25908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AE5D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600" b="1"/>
              <a:t>N</a:t>
            </a:r>
            <a:endParaRPr lang="uk-UA" sz="3600" b="1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057400" y="36576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AE5D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600" b="1"/>
              <a:t>N</a:t>
            </a:r>
            <a:endParaRPr lang="uk-UA" sz="3600" b="1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257800" y="24384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257800" y="36576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19464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Реакція сполучення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438400" y="11430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362200" y="1066800"/>
            <a:ext cx="3962400" cy="685800"/>
          </a:xfrm>
          <a:prstGeom prst="rect">
            <a:avLst/>
          </a:prstGeom>
          <a:solidFill>
            <a:srgbClr val="4300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76600" y="4953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N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 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72000" y="4953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O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 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429000" y="4953000"/>
            <a:ext cx="19812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chemeClr val="bg1"/>
                </a:solidFill>
              </a:rPr>
              <a:t>    </a:t>
            </a:r>
            <a:r>
              <a:rPr lang="de-DE" sz="3200">
                <a:solidFill>
                  <a:srgbClr val="66FFFF"/>
                </a:solidFill>
              </a:rPr>
              <a:t>NO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895600" y="5715000"/>
            <a:ext cx="31242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O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uk-UA" sz="3200" baseline="-250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chemeClr val="bg1"/>
                </a:solidFill>
              </a:rPr>
              <a:t>+ </a:t>
            </a:r>
            <a:r>
              <a:rPr lang="de-DE" sz="3200">
                <a:solidFill>
                  <a:schemeClr val="bg1"/>
                </a:solidFill>
              </a:rPr>
              <a:t>N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= </a:t>
            </a:r>
            <a:r>
              <a:rPr lang="uk-UA" sz="3200">
                <a:solidFill>
                  <a:srgbClr val="66FFFF"/>
                </a:solidFill>
              </a:rPr>
              <a:t>2</a:t>
            </a:r>
            <a:r>
              <a:rPr lang="de-DE" sz="3200">
                <a:solidFill>
                  <a:srgbClr val="66FFFF"/>
                </a:solidFill>
              </a:rPr>
              <a:t>NO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blinds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2083 -0.03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0417 -0.0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2083 -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0417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6" grpId="0" animBg="1"/>
      <p:bldP spid="19469" grpId="0" animBg="1"/>
      <p:bldP spid="194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9100" y="1905000"/>
            <a:ext cx="8305800" cy="2540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4000" dirty="0">
                <a:solidFill>
                  <a:schemeClr val="bg1"/>
                </a:solidFill>
              </a:rPr>
              <a:t>Реакція, під час якої із </a:t>
            </a:r>
            <a:r>
              <a:rPr lang="uk-UA" sz="4000" dirty="0">
                <a:solidFill>
                  <a:srgbClr val="99FF99"/>
                </a:solidFill>
              </a:rPr>
              <a:t>двох </a:t>
            </a:r>
            <a:r>
              <a:rPr lang="uk-UA" sz="4000" dirty="0" smtClean="0">
                <a:solidFill>
                  <a:srgbClr val="99FF99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або</a:t>
            </a:r>
            <a:r>
              <a:rPr lang="uk-UA" sz="4000" dirty="0" smtClean="0">
                <a:solidFill>
                  <a:srgbClr val="99FF99"/>
                </a:solidFill>
              </a:rPr>
              <a:t> кількох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>
                <a:solidFill>
                  <a:schemeClr val="bg1"/>
                </a:solidFill>
              </a:rPr>
              <a:t>речовин утворюється  </a:t>
            </a:r>
            <a:r>
              <a:rPr lang="uk-UA" sz="4000" dirty="0">
                <a:solidFill>
                  <a:srgbClr val="99FF99"/>
                </a:solidFill>
              </a:rPr>
              <a:t>одна </a:t>
            </a:r>
            <a:r>
              <a:rPr lang="uk-UA" sz="4000" dirty="0" smtClean="0">
                <a:solidFill>
                  <a:srgbClr val="99FF99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речовина</a:t>
            </a:r>
            <a:r>
              <a:rPr lang="uk-UA" sz="4000" dirty="0" smtClean="0">
                <a:solidFill>
                  <a:srgbClr val="99FF99"/>
                </a:solidFill>
              </a:rPr>
              <a:t>, </a:t>
            </a:r>
            <a:r>
              <a:rPr lang="uk-UA" sz="4000" dirty="0" smtClean="0">
                <a:solidFill>
                  <a:schemeClr val="bg1"/>
                </a:solidFill>
              </a:rPr>
              <a:t>називається </a:t>
            </a:r>
            <a:r>
              <a:rPr lang="uk-UA" sz="4000" dirty="0" smtClean="0">
                <a:solidFill>
                  <a:srgbClr val="FF33CC"/>
                </a:solidFill>
              </a:rPr>
              <a:t>реакціями  </a:t>
            </a:r>
            <a:r>
              <a:rPr lang="uk-UA" sz="4000" dirty="0">
                <a:solidFill>
                  <a:srgbClr val="FF33CC"/>
                </a:solidFill>
              </a:rPr>
              <a:t>сполучення</a:t>
            </a:r>
            <a:endParaRPr lang="uk-UA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162300" y="48006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dirty="0">
                <a:solidFill>
                  <a:srgbClr val="FF33CC"/>
                </a:solidFill>
              </a:rPr>
              <a:t>А</a:t>
            </a:r>
            <a:r>
              <a:rPr lang="de-DE" sz="4400" dirty="0">
                <a:solidFill>
                  <a:schemeClr val="bg1"/>
                </a:solidFill>
              </a:rPr>
              <a:t>+</a:t>
            </a:r>
            <a:r>
              <a:rPr lang="uk-UA" sz="4400" dirty="0">
                <a:solidFill>
                  <a:schemeClr val="bg1"/>
                </a:solidFill>
              </a:rPr>
              <a:t> </a:t>
            </a:r>
            <a:r>
              <a:rPr lang="uk-UA" sz="4400" dirty="0">
                <a:solidFill>
                  <a:schemeClr val="folHlink"/>
                </a:solidFill>
              </a:rPr>
              <a:t>В</a:t>
            </a:r>
            <a:r>
              <a:rPr lang="uk-UA" sz="4400" dirty="0">
                <a:solidFill>
                  <a:schemeClr val="bg1"/>
                </a:solidFill>
              </a:rPr>
              <a:t> = </a:t>
            </a:r>
            <a:r>
              <a:rPr lang="uk-UA" sz="4400" dirty="0">
                <a:solidFill>
                  <a:srgbClr val="FF33CC"/>
                </a:solidFill>
              </a:rPr>
              <a:t>А</a:t>
            </a:r>
            <a:r>
              <a:rPr lang="de-DE" sz="4400" dirty="0">
                <a:solidFill>
                  <a:schemeClr val="folHlink"/>
                </a:solidFill>
              </a:rPr>
              <a:t>B</a:t>
            </a:r>
            <a:endParaRPr lang="uk-UA" sz="4400" dirty="0">
              <a:solidFill>
                <a:schemeClr val="folHlink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304800"/>
            <a:ext cx="7162800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Дайте визначення реакціям </a:t>
            </a:r>
            <a:r>
              <a:rPr lang="uk-U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сполучення</a:t>
            </a:r>
            <a:endParaRPr lang="uk-UA" sz="4000" b="1" dirty="0">
              <a:ln w="18415" cmpd="sng">
                <a:noFill/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8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Реакція розкладу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19400" y="990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71800" y="990600"/>
            <a:ext cx="3962400" cy="685800"/>
          </a:xfrm>
          <a:prstGeom prst="rect">
            <a:avLst/>
          </a:prstGeom>
          <a:solidFill>
            <a:srgbClr val="0153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667000" y="5638800"/>
            <a:ext cx="4495800" cy="588963"/>
          </a:xfrm>
          <a:prstGeom prst="rect">
            <a:avLst/>
          </a:prstGeom>
          <a:solidFill>
            <a:srgbClr val="001C54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(CuOH)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= </a:t>
            </a:r>
            <a:r>
              <a:rPr lang="de-DE" sz="3200">
                <a:solidFill>
                  <a:srgbClr val="66FFFF"/>
                </a:solidFill>
              </a:rPr>
              <a:t>CuO +H</a:t>
            </a:r>
            <a:r>
              <a:rPr lang="de-DE" sz="3200" baseline="-25000">
                <a:solidFill>
                  <a:srgbClr val="66FFFF"/>
                </a:solidFill>
              </a:rPr>
              <a:t>2</a:t>
            </a:r>
            <a:r>
              <a:rPr lang="de-DE" sz="3200">
                <a:solidFill>
                  <a:srgbClr val="66FFFF"/>
                </a:solidFill>
              </a:rPr>
              <a:t>O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905000" y="19812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200400" y="22860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905000" y="3200400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286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1"/>
              <a:t>O</a:t>
            </a:r>
            <a:endParaRPr lang="uk-UA" sz="3200" b="1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3200400" y="33528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 b="1"/>
              <a:t>Н</a:t>
            </a:r>
          </a:p>
        </p:txBody>
      </p:sp>
      <p:sp>
        <p:nvSpPr>
          <p:cNvPr id="15372" name="Oval 8"/>
          <p:cNvSpPr>
            <a:spLocks noChangeArrowheads="1"/>
          </p:cNvSpPr>
          <p:nvPr/>
        </p:nvSpPr>
        <p:spPr bwMode="gray">
          <a:xfrm>
            <a:off x="1143000" y="2743200"/>
            <a:ext cx="990600" cy="914400"/>
          </a:xfrm>
          <a:prstGeom prst="ellipse">
            <a:avLst/>
          </a:prstGeom>
          <a:gradFill rotWithShape="1">
            <a:gsLst>
              <a:gs pos="0">
                <a:srgbClr val="D0E6F0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b="1"/>
              <a:t>Cu</a:t>
            </a:r>
            <a:endParaRPr lang="uk-UA" sz="3600" b="1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600200" y="46482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Cu(OH)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r>
              <a:rPr lang="de-DE" sz="3200">
                <a:solidFill>
                  <a:schemeClr val="bg1"/>
                </a:solidFill>
              </a:rPr>
              <a:t>  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676400" y="4648200"/>
            <a:ext cx="1905000" cy="588963"/>
          </a:xfrm>
          <a:prstGeom prst="rect">
            <a:avLst/>
          </a:prstGeom>
          <a:solidFill>
            <a:srgbClr val="01530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>
                <a:solidFill>
                  <a:schemeClr val="bg1"/>
                </a:solidFill>
              </a:rPr>
              <a:t>   </a:t>
            </a:r>
            <a:r>
              <a:rPr lang="de-DE" sz="3200">
                <a:solidFill>
                  <a:srgbClr val="66FFFF"/>
                </a:solidFill>
              </a:rPr>
              <a:t>CuO </a:t>
            </a:r>
            <a:endParaRPr lang="de-DE" sz="3200">
              <a:solidFill>
                <a:srgbClr val="00FFFF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172200" y="4648200"/>
            <a:ext cx="1295400" cy="588963"/>
          </a:xfrm>
          <a:prstGeom prst="rect">
            <a:avLst/>
          </a:prstGeom>
          <a:solidFill>
            <a:srgbClr val="01530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66FFFF"/>
                </a:solidFill>
              </a:rPr>
              <a:t>  H</a:t>
            </a:r>
            <a:r>
              <a:rPr lang="de-DE" sz="3200" baseline="-25000">
                <a:solidFill>
                  <a:srgbClr val="66FFFF"/>
                </a:solidFill>
              </a:rPr>
              <a:t>2</a:t>
            </a:r>
            <a:r>
              <a:rPr lang="de-DE" sz="3200">
                <a:solidFill>
                  <a:srgbClr val="66FFFF"/>
                </a:solidFill>
              </a:rPr>
              <a:t>O</a:t>
            </a:r>
            <a:r>
              <a:rPr lang="en-US" sz="3200">
                <a:solidFill>
                  <a:srgbClr val="00FFFF"/>
                </a:solidFill>
              </a:rPr>
              <a:t> </a:t>
            </a:r>
            <a:endParaRPr lang="de-DE" sz="320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47916 0.05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5 0.09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667 -0.06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2916 -0.08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4" grpId="0" animBg="1"/>
      <p:bldP spid="153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9100" y="2362200"/>
            <a:ext cx="8305800" cy="255454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 Хімічні реакції, в результаті яких з </a:t>
            </a:r>
            <a:r>
              <a:rPr lang="uk-UA" sz="4000" dirty="0" smtClean="0">
                <a:solidFill>
                  <a:srgbClr val="00FFCC"/>
                </a:solidFill>
              </a:rPr>
              <a:t>однієї</a:t>
            </a:r>
            <a:r>
              <a:rPr lang="uk-UA" sz="4000" dirty="0" smtClean="0">
                <a:solidFill>
                  <a:schemeClr val="bg1"/>
                </a:solidFill>
              </a:rPr>
              <a:t> речовини утворюється </a:t>
            </a:r>
            <a:r>
              <a:rPr lang="uk-UA" sz="4000" dirty="0" smtClean="0">
                <a:solidFill>
                  <a:srgbClr val="00FFCC"/>
                </a:solidFill>
              </a:rPr>
              <a:t>кілька нових </a:t>
            </a:r>
            <a:r>
              <a:rPr lang="uk-UA" sz="4000" dirty="0" smtClean="0">
                <a:solidFill>
                  <a:schemeClr val="bg1"/>
                </a:solidFill>
              </a:rPr>
              <a:t>речовин </a:t>
            </a:r>
            <a:r>
              <a:rPr lang="uk-UA" sz="4000" dirty="0">
                <a:solidFill>
                  <a:schemeClr val="bg1"/>
                </a:solidFill>
              </a:rPr>
              <a:t>називається </a:t>
            </a:r>
            <a:r>
              <a:rPr lang="uk-UA" sz="4000" dirty="0">
                <a:solidFill>
                  <a:srgbClr val="FF33CC"/>
                </a:solidFill>
              </a:rPr>
              <a:t>реакцією  розкладу</a:t>
            </a:r>
            <a:endParaRPr lang="uk-UA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0" y="5257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dirty="0">
                <a:solidFill>
                  <a:srgbClr val="FF33CC"/>
                </a:solidFill>
              </a:rPr>
              <a:t>А</a:t>
            </a:r>
            <a:r>
              <a:rPr lang="uk-UA" sz="4400" dirty="0">
                <a:solidFill>
                  <a:schemeClr val="folHlink"/>
                </a:solidFill>
              </a:rPr>
              <a:t>В</a:t>
            </a:r>
            <a:r>
              <a:rPr lang="uk-UA" sz="4400" dirty="0">
                <a:solidFill>
                  <a:schemeClr val="bg1"/>
                </a:solidFill>
              </a:rPr>
              <a:t> = </a:t>
            </a:r>
            <a:r>
              <a:rPr lang="uk-UA" sz="4400" dirty="0">
                <a:solidFill>
                  <a:srgbClr val="FF33CC"/>
                </a:solidFill>
              </a:rPr>
              <a:t>А</a:t>
            </a:r>
            <a:r>
              <a:rPr lang="de-DE" sz="4400" dirty="0">
                <a:solidFill>
                  <a:schemeClr val="bg1"/>
                </a:solidFill>
              </a:rPr>
              <a:t>+</a:t>
            </a:r>
            <a:r>
              <a:rPr lang="de-DE" sz="4400" dirty="0">
                <a:solidFill>
                  <a:schemeClr val="folHlink"/>
                </a:solidFill>
              </a:rPr>
              <a:t>B</a:t>
            </a:r>
            <a:endParaRPr lang="uk-UA" sz="4400" dirty="0">
              <a:solidFill>
                <a:srgbClr val="FFFF66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533400"/>
            <a:ext cx="7162800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Дайте визначення реакціям </a:t>
            </a:r>
            <a:r>
              <a:rPr lang="uk-UA" sz="40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розкладу</a:t>
            </a:r>
            <a:endParaRPr lang="uk-UA" sz="4000" b="1" dirty="0">
              <a:ln w="18415" cmpd="sng">
                <a:noFill/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Розклад </a:t>
            </a:r>
            <a:r>
              <a:rPr lang="uk-UA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оксидів </a:t>
            </a:r>
            <a:endParaRPr lang="uk-UA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752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Розклад </a:t>
            </a:r>
            <a:r>
              <a:rPr lang="uk-UA" sz="3600" dirty="0" smtClean="0">
                <a:ln w="18415" cmpd="sng">
                  <a:solidFill>
                    <a:srgbClr val="00FFCC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 </a:t>
            </a:r>
            <a:endParaRPr lang="uk-UA" sz="3600" dirty="0">
              <a:ln w="18415" cmpd="sng">
                <a:solidFill>
                  <a:srgbClr val="00FFCC"/>
                </a:solidFill>
                <a:prstDash val="solid"/>
              </a:ln>
              <a:solidFill>
                <a:srgbClr val="00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429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Розклад  </a:t>
            </a:r>
            <a:r>
              <a:rPr lang="uk-UA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 </a:t>
            </a:r>
            <a:endParaRPr lang="uk-UA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953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Розклад  </a:t>
            </a:r>
            <a:r>
              <a:rPr lang="uk-UA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солей</a:t>
            </a:r>
            <a:endParaRPr lang="uk-UA" sz="36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57424" y="5715000"/>
            <a:ext cx="467677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err="1" smtClean="0">
                <a:solidFill>
                  <a:schemeClr val="tx1"/>
                </a:solidFill>
                <a:cs typeface="Times New Roman" pitchFamily="18" charset="0"/>
              </a:rPr>
              <a:t>Са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CO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3 </a:t>
            </a:r>
            <a:r>
              <a:rPr lang="uk-UA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= </a:t>
            </a:r>
            <a:r>
              <a:rPr lang="en-US" sz="3600" b="1" dirty="0" err="1" smtClean="0">
                <a:solidFill>
                  <a:schemeClr val="tx1"/>
                </a:solidFill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 + CO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09800" y="2590800"/>
            <a:ext cx="4724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600" b="1" dirty="0" smtClean="0">
                <a:solidFill>
                  <a:schemeClr val="tx1"/>
                </a:solidFill>
              </a:rPr>
              <a:t>(</a:t>
            </a:r>
            <a:r>
              <a:rPr lang="de-DE" sz="3600" b="1" dirty="0" err="1" smtClean="0">
                <a:solidFill>
                  <a:schemeClr val="tx1"/>
                </a:solidFill>
              </a:rPr>
              <a:t>CuOH</a:t>
            </a:r>
            <a:r>
              <a:rPr lang="de-DE" sz="3600" b="1" dirty="0" smtClean="0">
                <a:solidFill>
                  <a:schemeClr val="tx1"/>
                </a:solidFill>
              </a:rPr>
              <a:t>)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2</a:t>
            </a:r>
            <a:r>
              <a:rPr lang="de-DE" sz="3600" b="1" dirty="0" smtClean="0">
                <a:solidFill>
                  <a:schemeClr val="tx1"/>
                </a:solidFill>
              </a:rPr>
              <a:t> = </a:t>
            </a:r>
            <a:r>
              <a:rPr lang="de-DE" sz="3600" b="1" dirty="0" err="1" smtClean="0">
                <a:solidFill>
                  <a:schemeClr val="tx1"/>
                </a:solidFill>
              </a:rPr>
              <a:t>CuO</a:t>
            </a:r>
            <a:r>
              <a:rPr lang="de-DE" sz="3600" b="1" dirty="0" smtClean="0">
                <a:solidFill>
                  <a:schemeClr val="tx1"/>
                </a:solidFill>
              </a:rPr>
              <a:t> +H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2</a:t>
            </a:r>
            <a:r>
              <a:rPr lang="de-DE" sz="3600" b="1" dirty="0" smtClean="0">
                <a:solidFill>
                  <a:schemeClr val="tx1"/>
                </a:solidFill>
              </a:rPr>
              <a:t>O</a:t>
            </a:r>
            <a:endParaRPr lang="uk-UA" sz="3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267200"/>
            <a:ext cx="4724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uk-UA" sz="3600" b="1" baseline="-30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SiO</a:t>
            </a:r>
            <a:r>
              <a:rPr lang="uk-UA" sz="3600" b="1" baseline="-30000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= H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O + SiO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066800"/>
            <a:ext cx="36576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g</a:t>
            </a:r>
            <a:r>
              <a:rPr lang="uk-UA" sz="3600" b="1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 = Hg + O</a:t>
            </a:r>
            <a:r>
              <a:rPr lang="en-US" sz="3600" b="1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1066800" y="2743200"/>
            <a:ext cx="838200" cy="7620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6B6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uk-UA" sz="3200"/>
              <a:t> </a:t>
            </a:r>
            <a:r>
              <a:rPr lang="de-DE" sz="3200" b="1"/>
              <a:t>Zn</a:t>
            </a:r>
            <a:endParaRPr lang="uk-UA" sz="3200" b="1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276600" y="2209800"/>
            <a:ext cx="990600" cy="9144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DDED0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Cl</a:t>
            </a:r>
            <a:endParaRPr lang="uk-UA" sz="3200" b="1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0" y="2819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438400" y="3200400"/>
            <a:ext cx="838200" cy="7620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7AAC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H</a:t>
            </a:r>
            <a:endParaRPr lang="uk-UA" sz="3200" b="1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438400" y="2286000"/>
            <a:ext cx="838200" cy="7620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7AAC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H</a:t>
            </a:r>
            <a:endParaRPr lang="uk-UA" sz="3200" b="1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276600" y="3124200"/>
            <a:ext cx="990600" cy="9144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DDED0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Cl</a:t>
            </a:r>
            <a:endParaRPr lang="uk-UA" sz="3200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76400" y="4191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 </a:t>
            </a:r>
            <a:endParaRPr lang="uk-UA" sz="3200" b="1">
              <a:solidFill>
                <a:schemeClr val="bg1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3400" y="4495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Атоми Гідрогену в кислоті заміщуються    атоммами Цинку ― утворюється сіль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86000" y="1143000"/>
            <a:ext cx="3657600" cy="579438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09800" y="990600"/>
            <a:ext cx="4191000" cy="990600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/>
              <a:t> </a:t>
            </a:r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57150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de-DE" sz="3200" b="1">
                <a:solidFill>
                  <a:schemeClr val="bg1"/>
                </a:solidFill>
              </a:rPr>
              <a:t>Zn</a:t>
            </a:r>
            <a:r>
              <a:rPr lang="uk-UA" sz="3200">
                <a:solidFill>
                  <a:schemeClr val="bg1"/>
                </a:solidFill>
              </a:rPr>
              <a:t>+ </a:t>
            </a:r>
            <a:r>
              <a:rPr lang="uk-UA" sz="3200" b="1">
                <a:solidFill>
                  <a:schemeClr val="bg1"/>
                </a:solidFill>
              </a:rPr>
              <a:t>2</a:t>
            </a:r>
            <a:r>
              <a:rPr lang="de-DE" sz="3200" b="1">
                <a:solidFill>
                  <a:schemeClr val="bg1"/>
                </a:solidFill>
              </a:rPr>
              <a:t>HCl </a:t>
            </a:r>
            <a:r>
              <a:rPr lang="uk-UA" sz="3200">
                <a:solidFill>
                  <a:schemeClr val="bg1"/>
                </a:solidFill>
              </a:rPr>
              <a:t>= </a:t>
            </a:r>
            <a:r>
              <a:rPr lang="en-US" sz="3200" b="1">
                <a:solidFill>
                  <a:srgbClr val="66FFFF"/>
                </a:solidFill>
              </a:rPr>
              <a:t>Zn</a:t>
            </a:r>
            <a:r>
              <a:rPr lang="de-DE" sz="3200" b="1">
                <a:solidFill>
                  <a:srgbClr val="66FFFF"/>
                </a:solidFill>
              </a:rPr>
              <a:t>Cl</a:t>
            </a:r>
            <a:r>
              <a:rPr lang="uk-UA" sz="3200" b="1" baseline="-25000">
                <a:solidFill>
                  <a:srgbClr val="66FFFF"/>
                </a:solidFill>
              </a:rPr>
              <a:t>2</a:t>
            </a:r>
            <a:r>
              <a:rPr lang="uk-UA" sz="3200" b="1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chemeClr val="bg1"/>
                </a:solidFill>
              </a:rPr>
              <a:t>+</a:t>
            </a:r>
            <a:r>
              <a:rPr lang="uk-UA" sz="3200"/>
              <a:t> </a:t>
            </a:r>
            <a:r>
              <a:rPr lang="uk-UA" sz="3200" b="1">
                <a:solidFill>
                  <a:srgbClr val="66FFFF"/>
                </a:solidFill>
              </a:rPr>
              <a:t>Н</a:t>
            </a:r>
            <a:r>
              <a:rPr lang="uk-UA" sz="3200" b="1" baseline="-25000">
                <a:solidFill>
                  <a:srgbClr val="66FFFF"/>
                </a:solidFill>
              </a:rPr>
              <a:t>2</a:t>
            </a:r>
            <a:r>
              <a:rPr lang="uk-UA" sz="3200" b="1">
                <a:solidFill>
                  <a:srgbClr val="66FFFF"/>
                </a:solidFill>
              </a:rPr>
              <a:t>↑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257800" y="3962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6FFFF"/>
                </a:solidFill>
              </a:rPr>
              <a:t>Н</a:t>
            </a:r>
            <a:r>
              <a:rPr lang="uk-UA" sz="2800" baseline="-25000">
                <a:solidFill>
                  <a:srgbClr val="66FFFF"/>
                </a:solidFill>
              </a:rPr>
              <a:t>2</a:t>
            </a:r>
            <a:r>
              <a:rPr lang="uk-UA" sz="3200" b="1">
                <a:solidFill>
                  <a:srgbClr val="66FFFF"/>
                </a:solidFill>
              </a:rPr>
              <a:t>↑</a:t>
            </a:r>
          </a:p>
        </p:txBody>
      </p:sp>
      <p:sp>
        <p:nvSpPr>
          <p:cNvPr id="5135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Реакція заміщення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066800" y="3962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кислота </a:t>
            </a:r>
            <a:r>
              <a:rPr lang="uk-UA" sz="2800">
                <a:solidFill>
                  <a:schemeClr val="bg1"/>
                </a:solidFill>
              </a:rPr>
              <a:t>Н</a:t>
            </a:r>
            <a:r>
              <a:rPr lang="de-DE" sz="2800">
                <a:solidFill>
                  <a:schemeClr val="bg1"/>
                </a:solidFill>
              </a:rPr>
              <a:t>Cl</a:t>
            </a:r>
            <a:endParaRPr lang="uk-UA" sz="2800" baseline="-25000">
              <a:solidFill>
                <a:schemeClr val="bg1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143000" y="3962400"/>
            <a:ext cx="2057400" cy="519113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66FFFF"/>
                </a:solidFill>
              </a:rPr>
              <a:t>сіль </a:t>
            </a:r>
            <a:r>
              <a:rPr lang="en-US" sz="2800">
                <a:solidFill>
                  <a:srgbClr val="66FFFF"/>
                </a:solidFill>
              </a:rPr>
              <a:t>Zn</a:t>
            </a:r>
            <a:r>
              <a:rPr lang="de-DE" sz="2800">
                <a:solidFill>
                  <a:srgbClr val="66FFFF"/>
                </a:solidFill>
              </a:rPr>
              <a:t>Cl</a:t>
            </a:r>
            <a:r>
              <a:rPr lang="uk-UA" sz="2800" baseline="-25000">
                <a:solidFill>
                  <a:srgbClr val="66FFFF"/>
                </a:solidFill>
              </a:rPr>
              <a:t>2</a:t>
            </a:r>
          </a:p>
        </p:txBody>
      </p:sp>
    </p:spTree>
  </p:cSld>
  <p:clrMapOvr>
    <a:masterClrMapping/>
  </p:clrMapOvr>
  <p:transition>
    <p:pull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13506E-6 C 0.05139 0.00139 0.10295 0.00185 0.15434 0.00394 C 0.16024 0.0044 0.16476 0.0111 0.17083 0.0111 " pathEditMode="relative" rAng="0" ptsTypes="ffA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087 C 0.00677 -0.02498 0.01771 -0.03331 0.03073 -0.03654 C 0.03854 -0.04117 0.04652 -0.04417 0.05486 -0.04626 C 0.06493 -0.05158 0.07569 -0.05366 0.08593 -0.05898 C 0.09652 -0.06429 0.10677 -0.06846 0.11805 -0.0717 C 0.12326 -0.07609 0.12951 -0.07678 0.13524 -0.07979 C 0.15816 -0.07956 0.18107 -0.07956 0.20399 -0.07863 C 0.21059 -0.0784 0.21788 -0.07331 0.22465 -0.0717 C 0.2309 -0.06614 0.24097 -0.06221 0.24861 -0.05898 C 0.25173 -0.05759 0.25659 -0.0562 0.25902 -0.05458 C 0.26093 -0.05319 0.26267 -0.05158 0.26475 -0.05042 C 0.2658 -0.04996 0.26718 -0.04972 0.26823 -0.0488 C 0.27048 -0.04741 0.27517 -0.04348 0.27517 -0.04325 C 0.27812 -0.03793 0.27847 -0.03331 0.28316 -0.02937 C 0.28559 -0.01943 0.28646 -0.00833 0.29114 0.00046 C 0.29305 0.0111 0.29583 0.02197 0.29583 0.0333 " pathEditMode="relative" rAng="0" ptsTypes="fffffffffffffffA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4 C 0.00434 0.02428 0.00538 0.02174 0.01389 0.03122 C 0.01909 0.04324 0.02517 0.04625 0.03368 0.04949 C 0.03941 0.0555 0.03507 0.0518 0.04288 0.05481 C 0.046 0.05596 0.05208 0.05874 0.05208 0.05897 C 0.05798 0.06498 0.06944 0.06822 0.07656 0.06961 C 0.12378 0.09551 0.18021 0.09273 0.22725 0.06591 C 0.23593 0.05296 0.25711 0.04625 0.26909 0.04047 C 0.27222 0.03538 0.27465 0.03607 0.2783 0.03284 C 0.28073 0.03076 0.28524 0.02567 0.28524 0.0259 C 0.28732 0.01619 0.28593 0.0215 0.29097 0.00902 C 0.29184 0.0074 0.29236 0.00532 0.2934 0.0037 C 0.29409 0.00254 0.29583 3.358E-6 0.29583 3.358E-6 " pathEditMode="relative" rAng="0" ptsTypes="ffffffffffffA">
                                      <p:cBhvr>
                                        <p:cTn id="1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/>
      <p:bldP spid="5125" grpId="0" animBg="1"/>
      <p:bldP spid="5126" grpId="0" animBg="1"/>
      <p:bldP spid="5129" grpId="0"/>
      <p:bldP spid="5131" grpId="0" animBg="1"/>
      <p:bldP spid="5132" grpId="0"/>
      <p:bldP spid="5134" grpId="0"/>
      <p:bldP spid="5135" grpId="0" animBg="1"/>
      <p:bldP spid="5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gray">
          <a:xfrm>
            <a:off x="762000" y="2286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Реакція заміщення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572000" y="1676400"/>
            <a:ext cx="1371600" cy="1295400"/>
          </a:xfrm>
          <a:prstGeom prst="ellipse">
            <a:avLst/>
          </a:prstGeom>
          <a:gradFill rotWithShape="1">
            <a:gsLst>
              <a:gs pos="0">
                <a:srgbClr val="EEFFDD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Cl</a:t>
            </a:r>
            <a:endParaRPr lang="uk-UA" sz="3200" b="1"/>
          </a:p>
        </p:txBody>
      </p:sp>
      <p:sp>
        <p:nvSpPr>
          <p:cNvPr id="11268" name="Oval 8"/>
          <p:cNvSpPr>
            <a:spLocks noChangeArrowheads="1"/>
          </p:cNvSpPr>
          <p:nvPr/>
        </p:nvSpPr>
        <p:spPr bwMode="gray">
          <a:xfrm>
            <a:off x="3581400" y="2438400"/>
            <a:ext cx="1143000" cy="10668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87A5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600" b="1"/>
              <a:t> </a:t>
            </a:r>
            <a:r>
              <a:rPr lang="de-DE" sz="3600"/>
              <a:t>Cu</a:t>
            </a:r>
            <a:endParaRPr lang="uk-UA" sz="3600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572000" y="2971800"/>
            <a:ext cx="1371600" cy="1295400"/>
          </a:xfrm>
          <a:prstGeom prst="ellipse">
            <a:avLst/>
          </a:prstGeom>
          <a:gradFill rotWithShape="1">
            <a:gsLst>
              <a:gs pos="0">
                <a:srgbClr val="EEFFDD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/>
              <a:t> </a:t>
            </a:r>
            <a:r>
              <a:rPr lang="de-DE" sz="3200" b="1"/>
              <a:t>Cl</a:t>
            </a:r>
            <a:endParaRPr lang="uk-UA" sz="3200" b="1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57400" y="3810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сіль </a:t>
            </a:r>
            <a:r>
              <a:rPr lang="de-DE" sz="3200">
                <a:solidFill>
                  <a:schemeClr val="bg1"/>
                </a:solidFill>
              </a:rPr>
              <a:t>CuCl</a:t>
            </a:r>
            <a:r>
              <a:rPr lang="de-DE" sz="3200" baseline="-25000">
                <a:solidFill>
                  <a:schemeClr val="bg1"/>
                </a:solidFill>
              </a:rPr>
              <a:t>2</a:t>
            </a:r>
            <a:endParaRPr lang="uk-UA" sz="3200" baseline="-25000">
              <a:solidFill>
                <a:schemeClr val="bg1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7400" y="58674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Mg → </a:t>
            </a:r>
            <a:r>
              <a:rPr lang="en-US" sz="3200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3200" baseline="-25000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+ Cu↓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990600" y="2362200"/>
            <a:ext cx="121920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A54B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/>
              <a:t>Mg</a:t>
            </a:r>
            <a:endParaRPr lang="uk-UA" sz="320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133600" y="3810000"/>
            <a:ext cx="2286000" cy="579438"/>
          </a:xfrm>
          <a:prstGeom prst="rect">
            <a:avLst/>
          </a:prstGeom>
          <a:solidFill>
            <a:srgbClr val="001C4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66FFFF"/>
                </a:solidFill>
              </a:rPr>
              <a:t>сіль </a:t>
            </a:r>
            <a:r>
              <a:rPr lang="de-DE" sz="3200">
                <a:solidFill>
                  <a:srgbClr val="66FFFF"/>
                </a:solidFill>
              </a:rPr>
              <a:t>MgCl</a:t>
            </a:r>
            <a:r>
              <a:rPr lang="de-DE" sz="3200" baseline="-25000">
                <a:solidFill>
                  <a:srgbClr val="66FFFF"/>
                </a:solidFill>
              </a:rPr>
              <a:t>2</a:t>
            </a:r>
            <a:endParaRPr lang="uk-UA" sz="3200" baseline="-25000">
              <a:solidFill>
                <a:srgbClr val="66FFFF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953000" y="990600"/>
            <a:ext cx="3962400" cy="685800"/>
          </a:xfrm>
          <a:prstGeom prst="rect">
            <a:avLst/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66FF33"/>
                </a:solidFill>
              </a:rPr>
              <a:t>Продукти реакції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90600" y="11430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rgbClr val="F19E59"/>
                </a:solidFill>
              </a:rPr>
              <a:t>Вихідні речовини</a:t>
            </a:r>
          </a:p>
        </p:txBody>
      </p:sp>
      <p:sp>
        <p:nvSpPr>
          <p:cNvPr id="11276" name="Text Box 5"/>
          <p:cNvSpPr txBox="1">
            <a:spLocks noChangeArrowheads="1"/>
          </p:cNvSpPr>
          <p:nvPr/>
        </p:nvSpPr>
        <p:spPr bwMode="auto">
          <a:xfrm>
            <a:off x="381000" y="4572000"/>
            <a:ext cx="861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Li K Ba Ca Na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Mg</a:t>
            </a:r>
            <a:r>
              <a:rPr lang="en-US" sz="2400" b="1">
                <a:latin typeface="Times New Roman" pitchFamily="18" charset="0"/>
              </a:rPr>
              <a:t> Al Mn Zn Cr Fe  Sn Pb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(H</a:t>
            </a:r>
            <a:r>
              <a:rPr lang="en-US" sz="2400" b="1" baseline="-25000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)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D1CC"/>
                </a:solidFill>
                <a:latin typeface="Times New Roman" pitchFamily="18" charset="0"/>
              </a:rPr>
              <a:t>Cu</a:t>
            </a:r>
            <a:r>
              <a:rPr lang="en-US" sz="2400" b="1">
                <a:latin typeface="Times New Roman" pitchFamily="18" charset="0"/>
              </a:rPr>
              <a:t> Hg Ag Pt Au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6172200" y="5257800"/>
            <a:ext cx="1600200" cy="533400"/>
          </a:xfrm>
          <a:prstGeom prst="upArrow">
            <a:avLst>
              <a:gd name="adj1" fmla="val 58926"/>
              <a:gd name="adj2" fmla="val 40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/>
              <a:t>CuCl</a:t>
            </a:r>
            <a:r>
              <a:rPr lang="de-DE" sz="2400" baseline="-25000"/>
              <a:t>2</a:t>
            </a:r>
            <a:endParaRPr lang="uk-UA" sz="2400" baseline="-25000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2438400" y="5181600"/>
            <a:ext cx="609600" cy="609600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99CC"/>
              </a:gs>
              <a:gs pos="50000">
                <a:srgbClr val="FF0000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>
    <p:zoom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0.28333 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6994E-6 L 0.43333 -2.3699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71" grpId="0"/>
      <p:bldP spid="11272" grpId="0" animBg="1"/>
      <p:bldP spid="11273" grpId="0" animBg="1"/>
      <p:bldP spid="11274" grpId="0" animBg="1"/>
      <p:bldP spid="11275" grpId="0"/>
      <p:bldP spid="11276" grpId="0" animBg="1"/>
      <p:bldP spid="11277" grpId="0" animBg="1"/>
      <p:bldP spid="1127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5388670</TotalTime>
  <Words>822</Words>
  <Application>Microsoft PowerPoint</Application>
  <PresentationFormat>Экран (4:3)</PresentationFormat>
  <Paragraphs>213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Оформление по умолчанию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Олександр</cp:lastModifiedBy>
  <cp:revision>62</cp:revision>
  <cp:lastPrinted>1601-01-01T00:00:00Z</cp:lastPrinted>
  <dcterms:created xsi:type="dcterms:W3CDTF">2003-06-27T07:23:31Z</dcterms:created>
  <dcterms:modified xsi:type="dcterms:W3CDTF">2018-01-23T18:57:19Z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