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257" r:id="rId4"/>
    <p:sldId id="258" r:id="rId5"/>
    <p:sldId id="260" r:id="rId6"/>
    <p:sldId id="259" r:id="rId7"/>
    <p:sldId id="261" r:id="rId8"/>
    <p:sldId id="263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30FF9-8C61-493D-AEB8-561A0BCD3686}" type="datetimeFigureOut">
              <a:rPr lang="ru-RU" smtClean="0"/>
              <a:t>20.01.2019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8199EF-E002-4D70-A7F4-7801D6EA469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1542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Звернути увагу,</a:t>
            </a:r>
            <a:r>
              <a:rPr lang="uk-UA" baseline="0" dirty="0" smtClean="0"/>
              <a:t> що для розв'язку даного типу задач необхідно пам'ятати дані формули і схеми.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CCB6B-50FF-4BD4-A0E1-39A027189BD8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548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Даний алгоритм описує</a:t>
            </a:r>
            <a:r>
              <a:rPr lang="uk-UA" baseline="0" dirty="0" smtClean="0"/>
              <a:t> загальну схему розв'язку, але потрібно враховувати, що кожна задача має свою специфіку.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CCB6B-50FF-4BD4-A0E1-39A027189BD8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19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Звернути</a:t>
            </a:r>
            <a:r>
              <a:rPr lang="uk-UA" baseline="0" dirty="0" smtClean="0"/>
              <a:t> увагу, що дано в умові задачі: органічну речовину чи вуглеводень. Знаходячи кількість речовини, не переплутати формули (</a:t>
            </a:r>
            <a:r>
              <a:rPr lang="en-US" baseline="0" dirty="0" smtClean="0"/>
              <a:t>m </a:t>
            </a:r>
            <a:r>
              <a:rPr lang="uk-UA" baseline="0" dirty="0" smtClean="0"/>
              <a:t>чи </a:t>
            </a:r>
            <a:r>
              <a:rPr lang="en-US" baseline="0" dirty="0" smtClean="0"/>
              <a:t>V</a:t>
            </a:r>
            <a:r>
              <a:rPr lang="uk-UA" baseline="0" dirty="0" smtClean="0"/>
              <a:t>), за якими ця величина знаходиться.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CCB6B-50FF-4BD4-A0E1-39A027189BD8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85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Дана задача відрізняється від попередньої</a:t>
            </a:r>
            <a:r>
              <a:rPr lang="uk-UA" baseline="0" dirty="0" smtClean="0"/>
              <a:t> тим, що органічна сполука містить атоми О. Їх наявність встановлюють, порівнюючи масу речовини, яку спалили, з масою речовини, яка містить атоми С і Н. Якщо  маса останньої речовини менша, то ще повинні бути атоми О, якщо маси рівні, атоми О відсутні.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CCB6B-50FF-4BD4-A0E1-39A027189BD8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25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Дана</a:t>
            </a:r>
            <a:r>
              <a:rPr lang="uk-UA" baseline="0" dirty="0" smtClean="0"/>
              <a:t> задача особлива тим, що в ній відразу вказано клас вуглеводню. Тому, знайшовши лише кількість атомів С, за загальною формулою вираховують відповідну кількість атомів Н.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CCB6B-50FF-4BD4-A0E1-39A027189BD8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639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Робота в групах. Учні</a:t>
            </a:r>
            <a:r>
              <a:rPr lang="uk-UA" baseline="0" dirty="0" smtClean="0"/>
              <a:t> групи, які першими правильно виконали задачу, стають консультантами інших груп.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CCB6B-50FF-4BD4-A0E1-39A027189BD8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971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CCB6B-50FF-4BD4-A0E1-39A027189BD8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104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D31BC-ABBB-42FF-B309-F2B21A7C0767}" type="datetimeFigureOut">
              <a:rPr lang="ru-RU" smtClean="0"/>
              <a:t>20.01.2019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F1D8-4772-49DB-A0FC-103CD61031D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079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D31BC-ABBB-42FF-B309-F2B21A7C0767}" type="datetimeFigureOut">
              <a:rPr lang="ru-RU" smtClean="0"/>
              <a:t>20.01.2019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F1D8-4772-49DB-A0FC-103CD61031D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0678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D31BC-ABBB-42FF-B309-F2B21A7C0767}" type="datetimeFigureOut">
              <a:rPr lang="ru-RU" smtClean="0"/>
              <a:t>20.01.2019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F1D8-4772-49DB-A0FC-103CD61031D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92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F800-CEB7-45DC-8B37-CAE399FFDC59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20.01.2019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9417-67D0-4A9B-972E-588EE5BF5D1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368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F800-CEB7-45DC-8B37-CAE399FFDC59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20.01.2019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9417-67D0-4A9B-972E-588EE5BF5D1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268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F800-CEB7-45DC-8B37-CAE399FFDC59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20.01.2019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9417-67D0-4A9B-972E-588EE5BF5D1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651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F800-CEB7-45DC-8B37-CAE399FFDC59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20.01.2019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9417-67D0-4A9B-972E-588EE5BF5D1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765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F800-CEB7-45DC-8B37-CAE399FFDC59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20.01.2019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9417-67D0-4A9B-972E-588EE5BF5D1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969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F800-CEB7-45DC-8B37-CAE399FFDC59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20.01.2019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9417-67D0-4A9B-972E-588EE5BF5D1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9098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F800-CEB7-45DC-8B37-CAE399FFDC59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20.01.2019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9417-67D0-4A9B-972E-588EE5BF5D1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272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F800-CEB7-45DC-8B37-CAE399FFDC59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20.01.2019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9417-67D0-4A9B-972E-588EE5BF5D1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06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D31BC-ABBB-42FF-B309-F2B21A7C0767}" type="datetimeFigureOut">
              <a:rPr lang="ru-RU" smtClean="0"/>
              <a:t>20.01.2019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F1D8-4772-49DB-A0FC-103CD61031D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94965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F800-CEB7-45DC-8B37-CAE399FFDC59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20.01.2019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9417-67D0-4A9B-972E-588EE5BF5D1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2202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F800-CEB7-45DC-8B37-CAE399FFDC59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20.01.2019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9417-67D0-4A9B-972E-588EE5BF5D1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199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F800-CEB7-45DC-8B37-CAE399FFDC59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20.01.2019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19417-67D0-4A9B-972E-588EE5BF5D1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39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D31BC-ABBB-42FF-B309-F2B21A7C0767}" type="datetimeFigureOut">
              <a:rPr lang="ru-RU" smtClean="0"/>
              <a:t>20.01.2019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F1D8-4772-49DB-A0FC-103CD61031D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01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D31BC-ABBB-42FF-B309-F2B21A7C0767}" type="datetimeFigureOut">
              <a:rPr lang="ru-RU" smtClean="0"/>
              <a:t>20.01.2019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F1D8-4772-49DB-A0FC-103CD61031D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3326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D31BC-ABBB-42FF-B309-F2B21A7C0767}" type="datetimeFigureOut">
              <a:rPr lang="ru-RU" smtClean="0"/>
              <a:t>20.01.2019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F1D8-4772-49DB-A0FC-103CD61031D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762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D31BC-ABBB-42FF-B309-F2B21A7C0767}" type="datetimeFigureOut">
              <a:rPr lang="ru-RU" smtClean="0"/>
              <a:t>20.01.2019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F1D8-4772-49DB-A0FC-103CD61031D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2034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D31BC-ABBB-42FF-B309-F2B21A7C0767}" type="datetimeFigureOut">
              <a:rPr lang="ru-RU" smtClean="0"/>
              <a:t>20.01.2019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F1D8-4772-49DB-A0FC-103CD61031D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07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D31BC-ABBB-42FF-B309-F2B21A7C0767}" type="datetimeFigureOut">
              <a:rPr lang="ru-RU" smtClean="0"/>
              <a:t>20.01.2019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F1D8-4772-49DB-A0FC-103CD61031D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8377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D31BC-ABBB-42FF-B309-F2B21A7C0767}" type="datetimeFigureOut">
              <a:rPr lang="ru-RU" smtClean="0"/>
              <a:t>20.01.2019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F1D8-4772-49DB-A0FC-103CD61031D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4739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D31BC-ABBB-42FF-B309-F2B21A7C0767}" type="datetimeFigureOut">
              <a:rPr lang="ru-RU" smtClean="0"/>
              <a:t>20.01.2019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7F1D8-4772-49DB-A0FC-103CD61031D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794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DF800-CEB7-45DC-8B37-CAE399FFDC59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20.01.2019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19417-67D0-4A9B-972E-588EE5BF5D1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323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круглений прямокутник 2"/>
          <p:cNvSpPr/>
          <p:nvPr/>
        </p:nvSpPr>
        <p:spPr>
          <a:xfrm>
            <a:off x="886121" y="2696066"/>
            <a:ext cx="7317663" cy="397811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b="1" u="sng" dirty="0">
                <a:solidFill>
                  <a:srgbClr val="C00000"/>
                </a:solidFill>
              </a:rPr>
              <a:t>Мета уроку: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4472C4">
                    <a:lumMod val="50000"/>
                  </a:srgbClr>
                </a:solidFill>
              </a:rPr>
              <a:t>н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авчитись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uk-UA" sz="2800" b="1" dirty="0" smtClean="0">
                <a:solidFill>
                  <a:srgbClr val="4472C4">
                    <a:lumMod val="50000"/>
                  </a:srgbClr>
                </a:solidFill>
              </a:rPr>
              <a:t>розв'язувати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задачі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 нового типу на </a:t>
            </a:r>
            <a:r>
              <a:rPr lang="ru-RU" sz="2800" b="1" dirty="0">
                <a:solidFill>
                  <a:srgbClr val="4472C4">
                    <a:lumMod val="50000"/>
                  </a:srgbClr>
                </a:solidFill>
              </a:rPr>
              <a:t>в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иведення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молекулярної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формули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речовини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 за 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масою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, 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об’ємом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або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кількістю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речовини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реагентів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або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ru-RU" sz="2800" b="1" dirty="0" err="1" smtClean="0">
                <a:solidFill>
                  <a:srgbClr val="4472C4">
                    <a:lumMod val="50000"/>
                  </a:srgbClr>
                </a:solidFill>
              </a:rPr>
              <a:t>продуктів</a:t>
            </a:r>
            <a:r>
              <a:rPr lang="ru-RU" sz="28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ru-RU" sz="2800" b="1" dirty="0" err="1" smtClean="0">
                <a:solidFill>
                  <a:srgbClr val="4472C4">
                    <a:lumMod val="50000"/>
                  </a:srgbClr>
                </a:solidFill>
              </a:rPr>
              <a:t>реакції</a:t>
            </a:r>
            <a:r>
              <a:rPr lang="ru-RU" sz="2800" b="1" dirty="0">
                <a:solidFill>
                  <a:srgbClr val="4472C4">
                    <a:lumMod val="50000"/>
                  </a:srgbClr>
                </a:solidFill>
              </a:rPr>
              <a:t>;</a:t>
            </a:r>
            <a:endParaRPr lang="uk-UA" sz="2800" b="1" dirty="0" smtClean="0">
              <a:solidFill>
                <a:srgbClr val="4472C4">
                  <a:lumMod val="50000"/>
                </a:srgb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b="1" dirty="0">
                <a:solidFill>
                  <a:srgbClr val="4472C4">
                    <a:lumMod val="50000"/>
                  </a:srgbClr>
                </a:solidFill>
              </a:rPr>
              <a:t>у</a:t>
            </a:r>
            <a:r>
              <a:rPr lang="uk-UA" sz="2800" b="1" dirty="0" smtClean="0">
                <a:solidFill>
                  <a:srgbClr val="4472C4">
                    <a:lumMod val="50000"/>
                  </a:srgbClr>
                </a:solidFill>
              </a:rPr>
              <a:t>досконалювати вміння проводити математичні розрахунки.</a:t>
            </a:r>
            <a:endParaRPr lang="uk-UA" sz="2800" dirty="0">
              <a:solidFill>
                <a:srgbClr val="4472C4">
                  <a:lumMod val="50000"/>
                </a:srgbClr>
              </a:solidFill>
            </a:endParaRPr>
          </a:p>
        </p:txBody>
      </p:sp>
      <p:sp>
        <p:nvSpPr>
          <p:cNvPr id="5" name="Округлений прямокутник 1"/>
          <p:cNvSpPr/>
          <p:nvPr/>
        </p:nvSpPr>
        <p:spPr>
          <a:xfrm>
            <a:off x="886121" y="266486"/>
            <a:ext cx="10454325" cy="216563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Виведення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молекулярної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формули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речовини</a:t>
            </a:r>
            <a:r>
              <a:rPr lang="ru-RU" sz="4000" b="1" dirty="0" smtClean="0">
                <a:solidFill>
                  <a:srgbClr val="C00000"/>
                </a:solidFill>
              </a:rPr>
              <a:t> за </a:t>
            </a:r>
            <a:r>
              <a:rPr lang="ru-RU" sz="4000" b="1" dirty="0" smtClean="0">
                <a:solidFill>
                  <a:srgbClr val="C00000"/>
                </a:solidFill>
              </a:rPr>
              <a:t>масою</a:t>
            </a:r>
            <a:r>
              <a:rPr lang="ru-RU" sz="4000" b="1" dirty="0" smtClean="0">
                <a:solidFill>
                  <a:srgbClr val="C00000"/>
                </a:solidFill>
              </a:rPr>
              <a:t>, </a:t>
            </a:r>
            <a:r>
              <a:rPr lang="ru-RU" sz="4000" b="1" dirty="0" smtClean="0">
                <a:solidFill>
                  <a:srgbClr val="C00000"/>
                </a:solidFill>
              </a:rPr>
              <a:t>об’ємом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або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кількістю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речовини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реагентів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або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продуктів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реакції</a:t>
            </a:r>
            <a:endParaRPr lang="uk-UA" sz="4000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5345" y="2253347"/>
            <a:ext cx="3089367" cy="442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790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99621" y="1497220"/>
            <a:ext cx="2912882" cy="123490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57977" y="292231"/>
            <a:ext cx="5986023" cy="9288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rgbClr val="C00000"/>
                </a:solidFill>
              </a:rPr>
              <a:t>Необхідно пам'ятати!</a:t>
            </a:r>
            <a:endParaRPr lang="uk-UA" sz="44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04304" y="1505073"/>
            <a:ext cx="2585412" cy="12602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</a:rPr>
              <a:t>V </a:t>
            </a:r>
            <a:r>
              <a:rPr lang="uk-UA" sz="4400" b="1" dirty="0" smtClean="0">
                <a:solidFill>
                  <a:srgbClr val="002060"/>
                </a:solidFill>
              </a:rPr>
              <a:t>=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nVm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68638" y="1495608"/>
            <a:ext cx="2689555" cy="12602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</a:rPr>
              <a:t>m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uk-UA" sz="4400" b="1" dirty="0" smtClean="0">
                <a:solidFill>
                  <a:srgbClr val="002060"/>
                </a:solidFill>
              </a:rPr>
              <a:t>=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nM</a:t>
            </a:r>
            <a:endParaRPr lang="ru-RU" sz="44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12971" r="52510"/>
          <a:stretch/>
        </p:blipFill>
        <p:spPr>
          <a:xfrm>
            <a:off x="591421" y="1572967"/>
            <a:ext cx="1555423" cy="1083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72350"/>
          <a:stretch/>
        </p:blipFill>
        <p:spPr>
          <a:xfrm>
            <a:off x="2086839" y="1572967"/>
            <a:ext cx="1245910" cy="108341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891752" y="5255008"/>
            <a:ext cx="6052072" cy="12602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err="1" smtClean="0">
                <a:solidFill>
                  <a:srgbClr val="002060"/>
                </a:solidFill>
              </a:rPr>
              <a:t>СхНуО</a:t>
            </a:r>
            <a:r>
              <a:rPr lang="en-US" sz="4400" b="1" dirty="0" smtClean="0">
                <a:solidFill>
                  <a:srgbClr val="002060"/>
                </a:solidFill>
              </a:rPr>
              <a:t>z</a:t>
            </a:r>
            <a:r>
              <a:rPr lang="uk-UA" sz="4400" b="1" dirty="0" smtClean="0">
                <a:solidFill>
                  <a:srgbClr val="002060"/>
                </a:solidFill>
              </a:rPr>
              <a:t> + О</a:t>
            </a:r>
            <a:r>
              <a:rPr lang="uk-UA" sz="3600" b="1" dirty="0" smtClean="0">
                <a:solidFill>
                  <a:srgbClr val="002060"/>
                </a:solidFill>
              </a:rPr>
              <a:t>2     </a:t>
            </a:r>
            <a:r>
              <a:rPr lang="uk-UA" sz="4400" b="1" dirty="0" smtClean="0">
                <a:solidFill>
                  <a:srgbClr val="002060"/>
                </a:solidFill>
              </a:rPr>
              <a:t>СО</a:t>
            </a:r>
            <a:r>
              <a:rPr lang="uk-UA" sz="3600" b="1" dirty="0" smtClean="0">
                <a:solidFill>
                  <a:srgbClr val="002060"/>
                </a:solidFill>
              </a:rPr>
              <a:t>2 + </a:t>
            </a:r>
            <a:r>
              <a:rPr lang="uk-UA" sz="4400" b="1" dirty="0" smtClean="0">
                <a:solidFill>
                  <a:srgbClr val="002060"/>
                </a:solidFill>
              </a:rPr>
              <a:t>Н</a:t>
            </a:r>
            <a:r>
              <a:rPr lang="uk-UA" sz="3600" b="1" dirty="0" smtClean="0">
                <a:solidFill>
                  <a:srgbClr val="002060"/>
                </a:solidFill>
              </a:rPr>
              <a:t>2</a:t>
            </a:r>
            <a:r>
              <a:rPr lang="uk-UA" sz="4400" b="1" dirty="0" smtClean="0">
                <a:solidFill>
                  <a:srgbClr val="002060"/>
                </a:solidFill>
              </a:rPr>
              <a:t>О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14" name="Прямокутник 4"/>
          <p:cNvSpPr/>
          <p:nvPr/>
        </p:nvSpPr>
        <p:spPr>
          <a:xfrm>
            <a:off x="751859" y="3384686"/>
            <a:ext cx="2220152" cy="12177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>
                <a:solidFill>
                  <a:srgbClr val="C00000"/>
                </a:solidFill>
              </a:rPr>
              <a:t>Алкани</a:t>
            </a:r>
          </a:p>
          <a:p>
            <a:pPr algn="ctr"/>
            <a:r>
              <a:rPr lang="uk-UA" sz="4000" b="1" dirty="0">
                <a:solidFill>
                  <a:srgbClr val="C00000"/>
                </a:solidFill>
              </a:rPr>
              <a:t>С</a:t>
            </a:r>
            <a:r>
              <a:rPr lang="uk-UA" sz="3200" b="1" dirty="0">
                <a:solidFill>
                  <a:srgbClr val="C00000"/>
                </a:solidFill>
              </a:rPr>
              <a:t>п</a:t>
            </a:r>
            <a:r>
              <a:rPr lang="uk-UA" sz="4000" b="1" dirty="0">
                <a:solidFill>
                  <a:srgbClr val="C00000"/>
                </a:solidFill>
              </a:rPr>
              <a:t>Н</a:t>
            </a:r>
            <a:r>
              <a:rPr lang="uk-UA" sz="3200" b="1" dirty="0">
                <a:solidFill>
                  <a:srgbClr val="C00000"/>
                </a:solidFill>
              </a:rPr>
              <a:t>2п+2</a:t>
            </a:r>
          </a:p>
        </p:txBody>
      </p:sp>
      <p:sp>
        <p:nvSpPr>
          <p:cNvPr id="16" name="Прямокутник 5"/>
          <p:cNvSpPr/>
          <p:nvPr/>
        </p:nvSpPr>
        <p:spPr>
          <a:xfrm>
            <a:off x="3848056" y="3384688"/>
            <a:ext cx="2045616" cy="12177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>
                <a:solidFill>
                  <a:srgbClr val="C00000"/>
                </a:solidFill>
              </a:rPr>
              <a:t>Алкени</a:t>
            </a:r>
          </a:p>
          <a:p>
            <a:pPr algn="ctr"/>
            <a:r>
              <a:rPr lang="uk-UA" sz="4000" b="1" dirty="0">
                <a:solidFill>
                  <a:srgbClr val="C00000"/>
                </a:solidFill>
              </a:rPr>
              <a:t>С</a:t>
            </a:r>
            <a:r>
              <a:rPr lang="uk-UA" sz="3200" b="1" dirty="0">
                <a:solidFill>
                  <a:srgbClr val="C00000"/>
                </a:solidFill>
              </a:rPr>
              <a:t>п</a:t>
            </a:r>
            <a:r>
              <a:rPr lang="uk-UA" sz="4000" b="1" dirty="0">
                <a:solidFill>
                  <a:srgbClr val="C00000"/>
                </a:solidFill>
              </a:rPr>
              <a:t>Н</a:t>
            </a:r>
            <a:r>
              <a:rPr lang="uk-UA" sz="3200" b="1" dirty="0">
                <a:solidFill>
                  <a:srgbClr val="C00000"/>
                </a:solidFill>
              </a:rPr>
              <a:t>2п</a:t>
            </a:r>
          </a:p>
        </p:txBody>
      </p:sp>
      <p:sp>
        <p:nvSpPr>
          <p:cNvPr id="17" name="Прямокутник 6"/>
          <p:cNvSpPr/>
          <p:nvPr/>
        </p:nvSpPr>
        <p:spPr>
          <a:xfrm>
            <a:off x="9746812" y="3385146"/>
            <a:ext cx="1881072" cy="12177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C00000"/>
                </a:solidFill>
              </a:rPr>
              <a:t>Арени</a:t>
            </a:r>
            <a:endParaRPr lang="uk-UA" sz="4000" b="1" dirty="0">
              <a:solidFill>
                <a:srgbClr val="C00000"/>
              </a:solidFill>
            </a:endParaRPr>
          </a:p>
          <a:p>
            <a:pPr algn="ctr"/>
            <a:r>
              <a:rPr lang="uk-UA" sz="4000" b="1" dirty="0" smtClean="0">
                <a:solidFill>
                  <a:srgbClr val="C00000"/>
                </a:solidFill>
              </a:rPr>
              <a:t>С</a:t>
            </a:r>
            <a:r>
              <a:rPr lang="uk-UA" sz="3200" b="1" dirty="0" smtClean="0">
                <a:solidFill>
                  <a:srgbClr val="C00000"/>
                </a:solidFill>
              </a:rPr>
              <a:t>п</a:t>
            </a:r>
            <a:r>
              <a:rPr lang="uk-UA" sz="4000" b="1" dirty="0" smtClean="0">
                <a:solidFill>
                  <a:srgbClr val="C00000"/>
                </a:solidFill>
              </a:rPr>
              <a:t>Н</a:t>
            </a:r>
            <a:r>
              <a:rPr lang="uk-UA" sz="3200" b="1" dirty="0" smtClean="0">
                <a:solidFill>
                  <a:srgbClr val="C00000"/>
                </a:solidFill>
              </a:rPr>
              <a:t>2п-6</a:t>
            </a:r>
            <a:endParaRPr lang="uk-UA" sz="3200" b="1" dirty="0">
              <a:solidFill>
                <a:srgbClr val="C00000"/>
              </a:solidFill>
            </a:endParaRPr>
          </a:p>
        </p:txBody>
      </p:sp>
      <p:sp>
        <p:nvSpPr>
          <p:cNvPr id="18" name="Прямокутник 6"/>
          <p:cNvSpPr/>
          <p:nvPr/>
        </p:nvSpPr>
        <p:spPr>
          <a:xfrm>
            <a:off x="6879706" y="3384687"/>
            <a:ext cx="1881072" cy="12177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>
                <a:solidFill>
                  <a:srgbClr val="C00000"/>
                </a:solidFill>
              </a:rPr>
              <a:t>Алкіни</a:t>
            </a:r>
          </a:p>
          <a:p>
            <a:pPr algn="ctr"/>
            <a:r>
              <a:rPr lang="uk-UA" sz="4000" b="1" dirty="0">
                <a:solidFill>
                  <a:srgbClr val="C00000"/>
                </a:solidFill>
              </a:rPr>
              <a:t>С</a:t>
            </a:r>
            <a:r>
              <a:rPr lang="uk-UA" sz="3200" b="1" dirty="0">
                <a:solidFill>
                  <a:srgbClr val="C00000"/>
                </a:solidFill>
              </a:rPr>
              <a:t>п</a:t>
            </a:r>
            <a:r>
              <a:rPr lang="uk-UA" sz="4000" b="1" dirty="0">
                <a:solidFill>
                  <a:srgbClr val="C00000"/>
                </a:solidFill>
              </a:rPr>
              <a:t>Н</a:t>
            </a:r>
            <a:r>
              <a:rPr lang="uk-UA" sz="3200" b="1" dirty="0">
                <a:solidFill>
                  <a:srgbClr val="C00000"/>
                </a:solidFill>
              </a:rPr>
              <a:t>2п-2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330821" y="1556536"/>
            <a:ext cx="2502734" cy="12602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М = </a:t>
            </a:r>
            <a:r>
              <a:rPr lang="el-GR" sz="4000" b="1" dirty="0">
                <a:solidFill>
                  <a:srgbClr val="002060"/>
                </a:solidFill>
              </a:rPr>
              <a:t>ρ · </a:t>
            </a:r>
            <a:r>
              <a:rPr lang="en-US" sz="4000" b="1" dirty="0" err="1" smtClean="0">
                <a:solidFill>
                  <a:srgbClr val="002060"/>
                </a:solidFill>
              </a:rPr>
              <a:t>Vm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4138" y="5255008"/>
            <a:ext cx="5375746" cy="12602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err="1" smtClean="0">
                <a:solidFill>
                  <a:srgbClr val="002060"/>
                </a:solidFill>
              </a:rPr>
              <a:t>СхНу</a:t>
            </a:r>
            <a:r>
              <a:rPr lang="uk-UA" sz="4400" b="1" dirty="0" smtClean="0">
                <a:solidFill>
                  <a:srgbClr val="002060"/>
                </a:solidFill>
              </a:rPr>
              <a:t> + О</a:t>
            </a:r>
            <a:r>
              <a:rPr lang="uk-UA" sz="3600" b="1" dirty="0" smtClean="0">
                <a:solidFill>
                  <a:srgbClr val="002060"/>
                </a:solidFill>
              </a:rPr>
              <a:t>2     </a:t>
            </a:r>
            <a:r>
              <a:rPr lang="uk-UA" sz="4400" b="1" dirty="0" smtClean="0">
                <a:solidFill>
                  <a:srgbClr val="002060"/>
                </a:solidFill>
              </a:rPr>
              <a:t>СО</a:t>
            </a:r>
            <a:r>
              <a:rPr lang="uk-UA" sz="3600" b="1" dirty="0" smtClean="0">
                <a:solidFill>
                  <a:srgbClr val="002060"/>
                </a:solidFill>
              </a:rPr>
              <a:t>2 + </a:t>
            </a:r>
            <a:r>
              <a:rPr lang="uk-UA" sz="4400" b="1" dirty="0" smtClean="0">
                <a:solidFill>
                  <a:srgbClr val="002060"/>
                </a:solidFill>
              </a:rPr>
              <a:t>Н</a:t>
            </a:r>
            <a:r>
              <a:rPr lang="uk-UA" sz="3600" b="1" dirty="0" smtClean="0">
                <a:solidFill>
                  <a:srgbClr val="002060"/>
                </a:solidFill>
              </a:rPr>
              <a:t>2</a:t>
            </a:r>
            <a:r>
              <a:rPr lang="uk-UA" sz="4400" b="1" dirty="0" smtClean="0">
                <a:solidFill>
                  <a:srgbClr val="002060"/>
                </a:solidFill>
              </a:rPr>
              <a:t>О</a:t>
            </a:r>
            <a:endParaRPr lang="ru-RU" sz="4400" b="1" dirty="0">
              <a:solidFill>
                <a:srgbClr val="002060"/>
              </a:solidFill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2755195" y="5878507"/>
            <a:ext cx="443059" cy="0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9052156" y="5885130"/>
            <a:ext cx="443059" cy="0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842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88537" y="2262433"/>
            <a:ext cx="11805890" cy="44023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C00000"/>
                </a:solidFill>
              </a:rPr>
              <a:t>1. </a:t>
            </a:r>
            <a:r>
              <a:rPr lang="ru-RU" sz="2800" b="1" dirty="0" err="1">
                <a:solidFill>
                  <a:srgbClr val="002060"/>
                </a:solidFill>
              </a:rPr>
              <a:t>Обчислити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молярну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масу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невідомої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речовини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C00000"/>
                </a:solidFill>
              </a:rPr>
              <a:t>2.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Обчислити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кількості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невідомої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речовини</a:t>
            </a:r>
            <a:r>
              <a:rPr lang="ru-RU" sz="2800" b="1" dirty="0">
                <a:solidFill>
                  <a:srgbClr val="002060"/>
                </a:solidFill>
              </a:rPr>
              <a:t> та </a:t>
            </a:r>
            <a:r>
              <a:rPr lang="ru-RU" sz="2800" b="1" dirty="0" err="1">
                <a:solidFill>
                  <a:srgbClr val="002060"/>
                </a:solidFill>
              </a:rPr>
              <a:t>продуктів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згоряння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C00000"/>
                </a:solidFill>
              </a:rPr>
              <a:t>3. </a:t>
            </a:r>
            <a:r>
              <a:rPr lang="ru-RU" sz="2800" b="1" dirty="0" err="1">
                <a:solidFill>
                  <a:srgbClr val="002060"/>
                </a:solidFill>
              </a:rPr>
              <a:t>Знайти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співвідношення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кількостей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невідомої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речовини</a:t>
            </a:r>
            <a:r>
              <a:rPr lang="ru-RU" sz="2800" b="1" dirty="0">
                <a:solidFill>
                  <a:srgbClr val="002060"/>
                </a:solidFill>
              </a:rPr>
              <a:t> та </a:t>
            </a:r>
            <a:r>
              <a:rPr lang="ru-RU" sz="2800" b="1" dirty="0" err="1">
                <a:solidFill>
                  <a:srgbClr val="002060"/>
                </a:solidFill>
              </a:rPr>
              <a:t>продуктів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згоряння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C00000"/>
                </a:solidFill>
              </a:rPr>
              <a:t>4. </a:t>
            </a:r>
            <a:r>
              <a:rPr lang="ru-RU" sz="2800" b="1" dirty="0" err="1">
                <a:solidFill>
                  <a:srgbClr val="002060"/>
                </a:solidFill>
              </a:rPr>
              <a:t>Скласти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рівняння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реакції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горіння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вуглеводню</a:t>
            </a:r>
            <a:r>
              <a:rPr lang="ru-RU" sz="2800" b="1" dirty="0">
                <a:solidFill>
                  <a:srgbClr val="002060"/>
                </a:solidFill>
              </a:rPr>
              <a:t> і </a:t>
            </a:r>
            <a:r>
              <a:rPr lang="ru-RU" sz="2800" b="1" dirty="0" err="1">
                <a:solidFill>
                  <a:srgbClr val="002060"/>
                </a:solidFill>
              </a:rPr>
              <a:t>розставити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коефіцієнти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C00000"/>
                </a:solidFill>
              </a:rPr>
              <a:t>5. </a:t>
            </a:r>
            <a:r>
              <a:rPr lang="ru-RU" sz="2800" b="1" dirty="0" err="1">
                <a:solidFill>
                  <a:srgbClr val="002060"/>
                </a:solidFill>
              </a:rPr>
              <a:t>Вивести</a:t>
            </a:r>
            <a:r>
              <a:rPr lang="ru-RU" sz="2800" b="1" dirty="0">
                <a:solidFill>
                  <a:srgbClr val="002060"/>
                </a:solidFill>
              </a:rPr>
              <a:t> формулу </a:t>
            </a:r>
            <a:r>
              <a:rPr lang="ru-RU" sz="2800" b="1" dirty="0" err="1">
                <a:solidFill>
                  <a:srgbClr val="002060"/>
                </a:solidFill>
              </a:rPr>
              <a:t>вуглеводню</a:t>
            </a:r>
            <a:r>
              <a:rPr lang="ru-RU" sz="2800" b="1" dirty="0">
                <a:solidFill>
                  <a:srgbClr val="002060"/>
                </a:solidFill>
              </a:rPr>
              <a:t> й </a:t>
            </a:r>
            <a:r>
              <a:rPr lang="ru-RU" sz="2800" b="1" dirty="0" err="1">
                <a:solidFill>
                  <a:srgbClr val="002060"/>
                </a:solidFill>
              </a:rPr>
              <a:t>обчислити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його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відносну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молекулярну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масу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C00000"/>
                </a:solidFill>
              </a:rPr>
              <a:t>6. </a:t>
            </a:r>
            <a:r>
              <a:rPr lang="ru-RU" sz="2800" b="1" dirty="0" err="1">
                <a:solidFill>
                  <a:srgbClr val="002060"/>
                </a:solidFill>
              </a:rPr>
              <a:t>Порівняти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відносну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молекулярну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масу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виведеного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вуглеводню</a:t>
            </a:r>
            <a:r>
              <a:rPr lang="ru-RU" sz="2800" b="1" dirty="0">
                <a:solidFill>
                  <a:srgbClr val="002060"/>
                </a:solidFill>
              </a:rPr>
              <a:t> і </a:t>
            </a:r>
            <a:r>
              <a:rPr lang="ru-RU" sz="2800" b="1" dirty="0" err="1">
                <a:solidFill>
                  <a:srgbClr val="002060"/>
                </a:solidFill>
              </a:rPr>
              <a:t>відносну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молекулярну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масу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невідомої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речовини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C00000"/>
                </a:solidFill>
              </a:rPr>
              <a:t>7. </a:t>
            </a:r>
            <a:r>
              <a:rPr lang="ru-RU" sz="2800" b="1" dirty="0">
                <a:solidFill>
                  <a:srgbClr val="002060"/>
                </a:solidFill>
              </a:rPr>
              <a:t>За потреби </a:t>
            </a:r>
            <a:r>
              <a:rPr lang="ru-RU" sz="2800" b="1" dirty="0" err="1">
                <a:solidFill>
                  <a:srgbClr val="002060"/>
                </a:solidFill>
              </a:rPr>
              <a:t>обчислити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кількість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атомів</a:t>
            </a:r>
            <a:r>
              <a:rPr lang="ru-RU" sz="2800" b="1" dirty="0">
                <a:solidFill>
                  <a:srgbClr val="002060"/>
                </a:solidFill>
              </a:rPr>
              <a:t> Оксигену.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11018" y="207389"/>
            <a:ext cx="10237509" cy="17910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Алгоритм </a:t>
            </a:r>
            <a:r>
              <a:rPr lang="ru-RU" sz="3200" b="1" dirty="0" err="1">
                <a:solidFill>
                  <a:srgbClr val="C00000"/>
                </a:solidFill>
              </a:rPr>
              <a:t>розв'язування</a:t>
            </a:r>
            <a:r>
              <a:rPr lang="ru-RU" sz="3200" b="1" dirty="0">
                <a:solidFill>
                  <a:srgbClr val="C00000"/>
                </a:solidFill>
              </a:rPr>
              <a:t> задач на </a:t>
            </a:r>
            <a:r>
              <a:rPr lang="ru-RU" sz="3200" b="1" dirty="0" err="1">
                <a:solidFill>
                  <a:srgbClr val="C00000"/>
                </a:solidFill>
              </a:rPr>
              <a:t>знаходження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молекулярної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формули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сполуки</a:t>
            </a:r>
            <a:r>
              <a:rPr lang="ru-RU" sz="3200" b="1" dirty="0">
                <a:solidFill>
                  <a:srgbClr val="C00000"/>
                </a:solidFill>
              </a:rPr>
              <a:t> за </a:t>
            </a:r>
            <a:r>
              <a:rPr lang="ru-RU" sz="3200" b="1" dirty="0" err="1">
                <a:solidFill>
                  <a:srgbClr val="C00000"/>
                </a:solidFill>
              </a:rPr>
              <a:t>масою</a:t>
            </a:r>
            <a:r>
              <a:rPr lang="ru-RU" sz="3200" b="1" dirty="0">
                <a:solidFill>
                  <a:srgbClr val="C00000"/>
                </a:solidFill>
              </a:rPr>
              <a:t>, </a:t>
            </a:r>
            <a:r>
              <a:rPr lang="ru-RU" sz="3200" b="1" dirty="0" err="1">
                <a:solidFill>
                  <a:srgbClr val="C00000"/>
                </a:solidFill>
              </a:rPr>
              <a:t>об'ємом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або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кількістю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речовини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продуктів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згоряння</a:t>
            </a:r>
            <a:endParaRPr lang="uk-UA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536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0961" y="74608"/>
            <a:ext cx="10340512" cy="13410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cs typeface="Calibri" panose="020F0502020204030204" pitchFamily="34" charset="0"/>
              </a:rPr>
              <a:t>Задача 1.  </a:t>
            </a:r>
            <a:r>
              <a:rPr lang="ru-RU" sz="2400" b="1" dirty="0" smtClean="0">
                <a:solidFill>
                  <a:srgbClr val="002060"/>
                </a:solidFill>
                <a:cs typeface="Calibri" panose="020F0502020204030204" pitchFamily="34" charset="0"/>
              </a:rPr>
              <a:t>Під 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час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спалювання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5 г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органічної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речовини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утворюється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cs typeface="Calibri" panose="020F0502020204030204" pitchFamily="34" charset="0"/>
              </a:rPr>
              <a:t>       13,75 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г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вуглекислого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газу і 11,25 г води.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Відносна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густина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пари </a:t>
            </a:r>
            <a:r>
              <a:rPr lang="ru-RU" sz="2400" b="1" dirty="0" err="1" smtClean="0">
                <a:solidFill>
                  <a:srgbClr val="002060"/>
                </a:solidFill>
                <a:cs typeface="Calibri" panose="020F0502020204030204" pitchFamily="34" charset="0"/>
              </a:rPr>
              <a:t>речовини</a:t>
            </a:r>
            <a:r>
              <a:rPr lang="ru-RU" sz="2400" b="1" dirty="0" smtClean="0">
                <a:solidFill>
                  <a:srgbClr val="002060"/>
                </a:solidFill>
                <a:cs typeface="Calibri" panose="020F0502020204030204" pitchFamily="34" charset="0"/>
              </a:rPr>
              <a:t> за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воднем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дорівнює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8.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Виведіть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формулу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сполуки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. </a:t>
            </a:r>
            <a:r>
              <a:rPr lang="ru-RU" sz="2400" b="1" dirty="0" smtClean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9492" y="1798688"/>
            <a:ext cx="1668545" cy="6803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</a:rPr>
              <a:t>Дано: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81800" y="1474382"/>
            <a:ext cx="5882326" cy="5075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1</a:t>
            </a:r>
            <a:r>
              <a:rPr lang="ru-RU" sz="2400" b="1" dirty="0">
                <a:solidFill>
                  <a:srgbClr val="C00000"/>
                </a:solidFill>
              </a:rPr>
              <a:t>.</a:t>
            </a:r>
            <a:r>
              <a:rPr lang="ru-RU" sz="2400" b="1" dirty="0">
                <a:solidFill>
                  <a:srgbClr val="002060"/>
                </a:solidFill>
              </a:rPr>
              <a:t> Яка </a:t>
            </a:r>
            <a:r>
              <a:rPr lang="ru-RU" sz="2400" b="1" dirty="0" err="1">
                <a:solidFill>
                  <a:srgbClr val="002060"/>
                </a:solidFill>
              </a:rPr>
              <a:t>молярна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маса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органічної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речовини</a:t>
            </a:r>
            <a:r>
              <a:rPr lang="ru-RU" sz="2400" b="1" dirty="0">
                <a:solidFill>
                  <a:srgbClr val="002060"/>
                </a:solidFill>
              </a:rPr>
              <a:t>?</a:t>
            </a:r>
            <a:endParaRPr lang="ru-RU" sz="2800" b="1" dirty="0" smtClean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25341" y="4239423"/>
            <a:ext cx="3186902" cy="7825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3</a:t>
            </a:r>
            <a:r>
              <a:rPr lang="ru-RU" sz="2400" b="1" dirty="0">
                <a:solidFill>
                  <a:srgbClr val="C00000"/>
                </a:solidFill>
              </a:rPr>
              <a:t>. </a:t>
            </a:r>
            <a:r>
              <a:rPr lang="ru-RU" sz="2400" b="1" dirty="0">
                <a:solidFill>
                  <a:srgbClr val="002060"/>
                </a:solidFill>
              </a:rPr>
              <a:t>Яке </a:t>
            </a:r>
            <a:r>
              <a:rPr lang="ru-RU" sz="2400" b="1" dirty="0" err="1">
                <a:solidFill>
                  <a:srgbClr val="002060"/>
                </a:solidFill>
              </a:rPr>
              <a:t>співвідношення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кількостей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речовин</a:t>
            </a:r>
            <a:r>
              <a:rPr lang="ru-RU" sz="2400" b="1" dirty="0">
                <a:solidFill>
                  <a:srgbClr val="002060"/>
                </a:solidFill>
              </a:rPr>
              <a:t>?</a:t>
            </a: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0838" y="6136849"/>
            <a:ext cx="2674912" cy="53894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rgbClr val="002060"/>
                </a:solidFill>
              </a:rPr>
              <a:t>Відповідь</a:t>
            </a:r>
            <a:r>
              <a:rPr lang="ru-RU" sz="2800" b="1" dirty="0" smtClean="0">
                <a:solidFill>
                  <a:srgbClr val="002060"/>
                </a:solidFill>
              </a:rPr>
              <a:t>: </a:t>
            </a:r>
            <a:r>
              <a:rPr lang="ru-RU" sz="2800" b="1" dirty="0" smtClean="0">
                <a:solidFill>
                  <a:srgbClr val="C00000"/>
                </a:solidFill>
              </a:rPr>
              <a:t>СН</a:t>
            </a:r>
            <a:r>
              <a:rPr lang="ru-RU" sz="2400" b="1" dirty="0" smtClean="0">
                <a:solidFill>
                  <a:srgbClr val="C00000"/>
                </a:solidFill>
              </a:rPr>
              <a:t>4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00" y="2559589"/>
            <a:ext cx="2672288" cy="25423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b="59128"/>
          <a:stretch/>
        </p:blipFill>
        <p:spPr>
          <a:xfrm>
            <a:off x="3081993" y="2097980"/>
            <a:ext cx="4832380" cy="4243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22105" t="60455" r="26920"/>
          <a:stretch/>
        </p:blipFill>
        <p:spPr>
          <a:xfrm>
            <a:off x="8908330" y="2126126"/>
            <a:ext cx="2403143" cy="40052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764447" y="5284604"/>
            <a:ext cx="2351074" cy="9746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5</a:t>
            </a:r>
            <a:r>
              <a:rPr lang="ru-RU" sz="2400" b="1" dirty="0">
                <a:solidFill>
                  <a:srgbClr val="C00000"/>
                </a:solidFill>
              </a:rPr>
              <a:t>. </a:t>
            </a:r>
            <a:r>
              <a:rPr lang="ru-RU" sz="2400" b="1" dirty="0" err="1">
                <a:solidFill>
                  <a:srgbClr val="002060"/>
                </a:solidFill>
              </a:rPr>
              <a:t>Порівняння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молярних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мас</a:t>
            </a:r>
            <a:r>
              <a:rPr lang="ru-RU" sz="2400" b="1" dirty="0" smtClean="0">
                <a:solidFill>
                  <a:srgbClr val="002060"/>
                </a:solidFill>
              </a:rPr>
              <a:t> 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18715" y="2856403"/>
            <a:ext cx="3835214" cy="4536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2</a:t>
            </a:r>
            <a:r>
              <a:rPr lang="ru-RU" sz="2400" b="1" dirty="0">
                <a:solidFill>
                  <a:srgbClr val="C00000"/>
                </a:solidFill>
              </a:rPr>
              <a:t>. </a:t>
            </a:r>
            <a:r>
              <a:rPr lang="ru-RU" sz="2400" b="1" dirty="0" err="1">
                <a:solidFill>
                  <a:srgbClr val="002060"/>
                </a:solidFill>
              </a:rPr>
              <a:t>Які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кількості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речовини</a:t>
            </a:r>
            <a:r>
              <a:rPr lang="ru-RU" sz="2400" b="1" dirty="0">
                <a:solidFill>
                  <a:srgbClr val="002060"/>
                </a:solidFill>
              </a:rPr>
              <a:t>?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6900" y="5182574"/>
            <a:ext cx="3124774" cy="14932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endParaRPr lang="ru-RU" sz="2400" b="1" dirty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4</a:t>
            </a:r>
            <a:r>
              <a:rPr lang="ru-RU" sz="2400" b="1" dirty="0">
                <a:solidFill>
                  <a:srgbClr val="C00000"/>
                </a:solidFill>
              </a:rPr>
              <a:t>. </a:t>
            </a:r>
            <a:r>
              <a:rPr lang="ru-RU" sz="2400" b="1" dirty="0">
                <a:solidFill>
                  <a:srgbClr val="002060"/>
                </a:solidFill>
              </a:rPr>
              <a:t>Яка </a:t>
            </a:r>
            <a:r>
              <a:rPr lang="ru-RU" sz="2400" b="1" dirty="0" err="1">
                <a:solidFill>
                  <a:srgbClr val="002060"/>
                </a:solidFill>
              </a:rPr>
              <a:t>молекулярна</a:t>
            </a:r>
            <a:r>
              <a:rPr lang="ru-RU" sz="2400" b="1" dirty="0">
                <a:solidFill>
                  <a:srgbClr val="002060"/>
                </a:solidFill>
              </a:rPr>
              <a:t> формула </a:t>
            </a:r>
            <a:r>
              <a:rPr lang="ru-RU" sz="2400" b="1" dirty="0" err="1">
                <a:solidFill>
                  <a:srgbClr val="002060"/>
                </a:solidFill>
              </a:rPr>
              <a:t>вуглеводню</a:t>
            </a:r>
            <a:r>
              <a:rPr lang="ru-RU" sz="2400" b="1" dirty="0">
                <a:solidFill>
                  <a:srgbClr val="002060"/>
                </a:solidFill>
              </a:rPr>
              <a:t> і яка </a:t>
            </a:r>
            <a:r>
              <a:rPr lang="ru-RU" sz="2400" b="1" dirty="0" err="1">
                <a:solidFill>
                  <a:srgbClr val="002060"/>
                </a:solidFill>
              </a:rPr>
              <a:t>його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молярна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маса</a:t>
            </a:r>
            <a:r>
              <a:rPr lang="ru-RU" sz="2400" b="1" dirty="0">
                <a:solidFill>
                  <a:srgbClr val="002060"/>
                </a:solidFill>
              </a:rPr>
              <a:t>?</a:t>
            </a: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t="37011" r="5053"/>
          <a:stretch/>
        </p:blipFill>
        <p:spPr>
          <a:xfrm>
            <a:off x="7463456" y="2664312"/>
            <a:ext cx="4592501" cy="14198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t="-3551" r="5106" b="71936"/>
          <a:stretch/>
        </p:blipFill>
        <p:spPr>
          <a:xfrm>
            <a:off x="2821755" y="3339707"/>
            <a:ext cx="4629134" cy="7187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0297" y="4239423"/>
            <a:ext cx="5905660" cy="88989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2152" y="5307867"/>
            <a:ext cx="2213281" cy="136793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2478" y="5307867"/>
            <a:ext cx="2674455" cy="53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367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7448" y="4917916"/>
            <a:ext cx="1991374" cy="10574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7975" y="122361"/>
            <a:ext cx="10191068" cy="13105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i="1" dirty="0" smtClean="0">
              <a:solidFill>
                <a:srgbClr val="C00000"/>
              </a:solidFill>
              <a:cs typeface="Calibri" panose="020F0502020204030204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cs typeface="Calibri" panose="020F0502020204030204" pitchFamily="34" charset="0"/>
              </a:rPr>
              <a:t>Задача 2. 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Під час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згоряння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4,8 г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органічної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речовини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утворюється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3,36 л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вуглекислого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газу і 5,4 г води.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Відносна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густина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за киснем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дорівнює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1. </a:t>
            </a:r>
            <a:endParaRPr lang="ru-RU" sz="2400" b="1" dirty="0" smtClean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pPr algn="ctr"/>
            <a:r>
              <a:rPr lang="ru-RU" sz="2400" b="1" dirty="0" err="1" smtClean="0">
                <a:solidFill>
                  <a:srgbClr val="002060"/>
                </a:solidFill>
                <a:cs typeface="Calibri" panose="020F0502020204030204" pitchFamily="34" charset="0"/>
              </a:rPr>
              <a:t>Визначте</a:t>
            </a:r>
            <a:r>
              <a:rPr lang="ru-RU" sz="2400" b="1" dirty="0" smtClean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молекулярну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 формулу </a:t>
            </a:r>
            <a:r>
              <a:rPr lang="ru-RU" sz="2400" b="1" dirty="0" err="1">
                <a:solidFill>
                  <a:srgbClr val="002060"/>
                </a:solidFill>
                <a:cs typeface="Calibri" panose="020F0502020204030204" pitchFamily="34" charset="0"/>
              </a:rPr>
              <a:t>речовини</a:t>
            </a:r>
            <a:r>
              <a:rPr lang="ru-RU" sz="2400" b="1" dirty="0">
                <a:solidFill>
                  <a:srgbClr val="002060"/>
                </a:solidFill>
                <a:cs typeface="Calibri" panose="020F0502020204030204" pitchFamily="34" charset="0"/>
              </a:rPr>
              <a:t>.</a:t>
            </a:r>
          </a:p>
          <a:p>
            <a:pPr algn="ctr"/>
            <a:endParaRPr lang="ru-RU" sz="3200" b="1" i="1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3702" y="1587780"/>
            <a:ext cx="1668545" cy="4855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Дано: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702" y="2099302"/>
            <a:ext cx="2295666" cy="2152187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3981800" y="1474382"/>
            <a:ext cx="5882326" cy="5075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1</a:t>
            </a:r>
            <a:r>
              <a:rPr lang="ru-RU" sz="2400" b="1" dirty="0">
                <a:solidFill>
                  <a:srgbClr val="C00000"/>
                </a:solidFill>
              </a:rPr>
              <a:t>.</a:t>
            </a:r>
            <a:r>
              <a:rPr lang="ru-RU" sz="2400" b="1" dirty="0">
                <a:solidFill>
                  <a:srgbClr val="002060"/>
                </a:solidFill>
              </a:rPr>
              <a:t> Яка </a:t>
            </a:r>
            <a:r>
              <a:rPr lang="ru-RU" sz="2400" b="1" dirty="0" err="1">
                <a:solidFill>
                  <a:srgbClr val="002060"/>
                </a:solidFill>
              </a:rPr>
              <a:t>молярна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маса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органічної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речовини</a:t>
            </a:r>
            <a:r>
              <a:rPr lang="ru-RU" sz="2400" b="1" dirty="0">
                <a:solidFill>
                  <a:srgbClr val="002060"/>
                </a:solidFill>
              </a:rPr>
              <a:t>?</a:t>
            </a:r>
            <a:endParaRPr lang="ru-RU" sz="2800" b="1" dirty="0" smtClean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99862" y="2835319"/>
            <a:ext cx="3835214" cy="4536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2</a:t>
            </a:r>
            <a:r>
              <a:rPr lang="ru-RU" sz="2400" b="1" dirty="0">
                <a:solidFill>
                  <a:srgbClr val="C00000"/>
                </a:solidFill>
              </a:rPr>
              <a:t>. </a:t>
            </a:r>
            <a:r>
              <a:rPr lang="ru-RU" sz="2400" b="1" dirty="0" err="1">
                <a:solidFill>
                  <a:srgbClr val="002060"/>
                </a:solidFill>
              </a:rPr>
              <a:t>Які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кількості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речовини</a:t>
            </a:r>
            <a:r>
              <a:rPr lang="ru-RU" sz="2400" b="1" dirty="0">
                <a:solidFill>
                  <a:srgbClr val="002060"/>
                </a:solidFill>
              </a:rPr>
              <a:t>?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r="1344" b="60346"/>
          <a:stretch/>
        </p:blipFill>
        <p:spPr>
          <a:xfrm>
            <a:off x="3118053" y="2094260"/>
            <a:ext cx="4998425" cy="4266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21405" t="57348" r="26244" b="-7198"/>
          <a:stretch/>
        </p:blipFill>
        <p:spPr>
          <a:xfrm>
            <a:off x="8731025" y="2119096"/>
            <a:ext cx="2266201" cy="4582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r="3585" b="70374"/>
          <a:stretch/>
        </p:blipFill>
        <p:spPr>
          <a:xfrm>
            <a:off x="2785435" y="3394747"/>
            <a:ext cx="4407217" cy="6888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t="33898" r="3711"/>
          <a:stretch/>
        </p:blipFill>
        <p:spPr>
          <a:xfrm>
            <a:off x="7349442" y="2673497"/>
            <a:ext cx="4038138" cy="141007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421178" y="4255197"/>
            <a:ext cx="6132830" cy="4551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3</a:t>
            </a:r>
            <a:r>
              <a:rPr lang="ru-RU" sz="2400" b="1" dirty="0">
                <a:solidFill>
                  <a:srgbClr val="C00000"/>
                </a:solidFill>
              </a:rPr>
              <a:t>. </a:t>
            </a:r>
            <a:r>
              <a:rPr lang="ru-RU" sz="2400" b="1" dirty="0">
                <a:solidFill>
                  <a:srgbClr val="002060"/>
                </a:solidFill>
              </a:rPr>
              <a:t>Яке </a:t>
            </a:r>
            <a:r>
              <a:rPr lang="ru-RU" sz="2400" b="1" dirty="0" err="1">
                <a:solidFill>
                  <a:srgbClr val="002060"/>
                </a:solidFill>
              </a:rPr>
              <a:t>співвідношення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кількостей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речовин</a:t>
            </a:r>
            <a:r>
              <a:rPr lang="ru-RU" sz="2400" b="1" dirty="0">
                <a:solidFill>
                  <a:srgbClr val="002060"/>
                </a:solidFill>
              </a:rPr>
              <a:t>?</a:t>
            </a: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5403" y="4917916"/>
            <a:ext cx="3089208" cy="14932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endParaRPr lang="ru-RU" sz="2400" b="1" dirty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4</a:t>
            </a:r>
            <a:r>
              <a:rPr lang="ru-RU" sz="2400" b="1" dirty="0">
                <a:solidFill>
                  <a:srgbClr val="C00000"/>
                </a:solidFill>
              </a:rPr>
              <a:t>. </a:t>
            </a:r>
            <a:r>
              <a:rPr lang="ru-RU" sz="2400" b="1" dirty="0">
                <a:solidFill>
                  <a:srgbClr val="002060"/>
                </a:solidFill>
              </a:rPr>
              <a:t>Яка </a:t>
            </a:r>
            <a:r>
              <a:rPr lang="ru-RU" sz="2400" b="1" dirty="0" err="1">
                <a:solidFill>
                  <a:srgbClr val="002060"/>
                </a:solidFill>
              </a:rPr>
              <a:t>молекулярна</a:t>
            </a:r>
            <a:r>
              <a:rPr lang="ru-RU" sz="2400" b="1" dirty="0">
                <a:solidFill>
                  <a:srgbClr val="002060"/>
                </a:solidFill>
              </a:rPr>
              <a:t> формула </a:t>
            </a:r>
            <a:r>
              <a:rPr lang="ru-RU" sz="2400" b="1" dirty="0" err="1">
                <a:solidFill>
                  <a:srgbClr val="002060"/>
                </a:solidFill>
              </a:rPr>
              <a:t>вуглеводню</a:t>
            </a:r>
            <a:r>
              <a:rPr lang="ru-RU" sz="2400" b="1" dirty="0">
                <a:solidFill>
                  <a:srgbClr val="002060"/>
                </a:solidFill>
              </a:rPr>
              <a:t> і яка </a:t>
            </a:r>
            <a:r>
              <a:rPr lang="ru-RU" sz="2400" b="1" dirty="0" err="1">
                <a:solidFill>
                  <a:srgbClr val="002060"/>
                </a:solidFill>
              </a:rPr>
              <a:t>його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молярна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маса</a:t>
            </a:r>
            <a:r>
              <a:rPr lang="ru-RU" sz="2400" b="1" dirty="0">
                <a:solidFill>
                  <a:srgbClr val="002060"/>
                </a:solidFill>
              </a:rPr>
              <a:t>?</a:t>
            </a: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637969" y="6035408"/>
            <a:ext cx="2351074" cy="72743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5</a:t>
            </a:r>
            <a:r>
              <a:rPr lang="ru-RU" sz="2400" b="1" dirty="0">
                <a:solidFill>
                  <a:srgbClr val="C00000"/>
                </a:solidFill>
              </a:rPr>
              <a:t>. </a:t>
            </a:r>
            <a:r>
              <a:rPr lang="ru-RU" sz="2400" b="1" dirty="0" err="1">
                <a:solidFill>
                  <a:srgbClr val="002060"/>
                </a:solidFill>
              </a:rPr>
              <a:t>Порівняння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молярних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мас</a:t>
            </a:r>
            <a:r>
              <a:rPr lang="ru-RU" sz="2400" b="1" dirty="0" smtClean="0">
                <a:solidFill>
                  <a:srgbClr val="002060"/>
                </a:solidFill>
              </a:rPr>
              <a:t> 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372403" y="5143403"/>
            <a:ext cx="6514104" cy="5615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6</a:t>
            </a:r>
            <a:r>
              <a:rPr lang="ru-RU" sz="2400" b="1" dirty="0" smtClean="0">
                <a:solidFill>
                  <a:srgbClr val="C00000"/>
                </a:solidFill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</a:rPr>
              <a:t>Скільки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атомів</a:t>
            </a:r>
            <a:r>
              <a:rPr lang="ru-RU" sz="2400" b="1" dirty="0" smtClean="0">
                <a:solidFill>
                  <a:srgbClr val="002060"/>
                </a:solidFill>
              </a:rPr>
              <a:t> О входить до складу </a:t>
            </a:r>
            <a:r>
              <a:rPr lang="ru-RU" sz="2400" b="1" dirty="0" err="1" smtClean="0">
                <a:solidFill>
                  <a:srgbClr val="002060"/>
                </a:solidFill>
              </a:rPr>
              <a:t>сполуки</a:t>
            </a:r>
            <a:r>
              <a:rPr lang="ru-RU" sz="2400" b="1" dirty="0" smtClean="0">
                <a:solidFill>
                  <a:srgbClr val="002060"/>
                </a:solidFill>
              </a:rPr>
              <a:t>?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8310" y="4223329"/>
            <a:ext cx="5176086" cy="82194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0619" y="6359180"/>
            <a:ext cx="2269536" cy="38101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15629" y="5743127"/>
            <a:ext cx="4027652" cy="598907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9054060" y="6359180"/>
            <a:ext cx="2974942" cy="4147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rgbClr val="002060"/>
                </a:solidFill>
              </a:rPr>
              <a:t>Відповідь</a:t>
            </a:r>
            <a:r>
              <a:rPr lang="ru-RU" sz="2800" b="1" dirty="0" smtClean="0">
                <a:solidFill>
                  <a:srgbClr val="002060"/>
                </a:solidFill>
              </a:rPr>
              <a:t>: </a:t>
            </a:r>
            <a:r>
              <a:rPr lang="ru-RU" sz="2800" b="1" dirty="0" smtClean="0">
                <a:solidFill>
                  <a:srgbClr val="C00000"/>
                </a:solidFill>
              </a:rPr>
              <a:t>СН</a:t>
            </a:r>
            <a:r>
              <a:rPr lang="ru-RU" sz="2400" b="1" dirty="0" smtClean="0">
                <a:solidFill>
                  <a:srgbClr val="C00000"/>
                </a:solidFill>
              </a:rPr>
              <a:t>4</a:t>
            </a:r>
            <a:r>
              <a:rPr lang="ru-RU" sz="2800" b="1" dirty="0" smtClean="0">
                <a:solidFill>
                  <a:srgbClr val="C00000"/>
                </a:solidFill>
              </a:rPr>
              <a:t>О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611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9287" y="211295"/>
            <a:ext cx="9073088" cy="13410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cs typeface="Calibri" panose="020F0502020204030204" pitchFamily="34" charset="0"/>
              </a:rPr>
              <a:t>Задача </a:t>
            </a:r>
            <a:r>
              <a:rPr lang="ru-RU" sz="2800" b="1" i="1" dirty="0">
                <a:solidFill>
                  <a:srgbClr val="C00000"/>
                </a:solidFill>
                <a:cs typeface="Calibri" panose="020F0502020204030204" pitchFamily="34" charset="0"/>
              </a:rPr>
              <a:t>3</a:t>
            </a:r>
            <a:r>
              <a:rPr lang="ru-RU" sz="2800" b="1" i="1" dirty="0" smtClean="0">
                <a:solidFill>
                  <a:srgbClr val="C00000"/>
                </a:solidFill>
                <a:cs typeface="Calibri" panose="020F0502020204030204" pitchFamily="34" charset="0"/>
              </a:rPr>
              <a:t>. </a:t>
            </a:r>
            <a:r>
              <a:rPr lang="ru-RU" sz="2800" b="1" dirty="0" smtClean="0">
                <a:solidFill>
                  <a:srgbClr val="002060"/>
                </a:solidFill>
                <a:cs typeface="Calibri" panose="020F0502020204030204" pitchFamily="34" charset="0"/>
              </a:rPr>
              <a:t>У </a:t>
            </a:r>
            <a:r>
              <a:rPr lang="ru-RU" sz="2800" b="1" dirty="0" err="1">
                <a:solidFill>
                  <a:srgbClr val="002060"/>
                </a:solidFill>
                <a:cs typeface="Calibri" panose="020F0502020204030204" pitchFamily="34" charset="0"/>
              </a:rPr>
              <a:t>результаті</a:t>
            </a:r>
            <a:r>
              <a:rPr lang="ru-RU" sz="2800" b="1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cs typeface="Calibri" panose="020F0502020204030204" pitchFamily="34" charset="0"/>
              </a:rPr>
              <a:t>спалювання</a:t>
            </a:r>
            <a:r>
              <a:rPr lang="ru-RU" sz="2800" b="1" dirty="0">
                <a:solidFill>
                  <a:srgbClr val="002060"/>
                </a:solidFill>
                <a:cs typeface="Calibri" panose="020F0502020204030204" pitchFamily="34" charset="0"/>
              </a:rPr>
              <a:t> 44,8 л </a:t>
            </a:r>
            <a:r>
              <a:rPr lang="ru-RU" sz="2800" b="1" dirty="0" err="1">
                <a:solidFill>
                  <a:srgbClr val="002060"/>
                </a:solidFill>
                <a:cs typeface="Calibri" panose="020F0502020204030204" pitchFamily="34" charset="0"/>
              </a:rPr>
              <a:t>насиченого</a:t>
            </a:r>
            <a:r>
              <a:rPr lang="ru-RU" sz="2800" b="1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cs typeface="Calibri" panose="020F0502020204030204" pitchFamily="34" charset="0"/>
              </a:rPr>
              <a:t>вуглеводню</a:t>
            </a:r>
            <a:r>
              <a:rPr lang="ru-RU" sz="2800" b="1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cs typeface="Calibri" panose="020F0502020204030204" pitchFamily="34" charset="0"/>
              </a:rPr>
              <a:t>утворилося</a:t>
            </a:r>
            <a:r>
              <a:rPr lang="ru-RU" sz="2800" b="1" dirty="0">
                <a:solidFill>
                  <a:srgbClr val="002060"/>
                </a:solidFill>
                <a:cs typeface="Calibri" panose="020F0502020204030204" pitchFamily="34" charset="0"/>
              </a:rPr>
              <a:t> 134,4 л </a:t>
            </a:r>
            <a:r>
              <a:rPr lang="ru-RU" sz="2800" b="1" dirty="0" err="1">
                <a:solidFill>
                  <a:srgbClr val="002060"/>
                </a:solidFill>
                <a:cs typeface="Calibri" panose="020F0502020204030204" pitchFamily="34" charset="0"/>
              </a:rPr>
              <a:t>вуглекислого</a:t>
            </a:r>
            <a:r>
              <a:rPr lang="ru-RU" sz="2800" b="1" dirty="0">
                <a:solidFill>
                  <a:srgbClr val="002060"/>
                </a:solidFill>
                <a:cs typeface="Calibri" panose="020F0502020204030204" pitchFamily="34" charset="0"/>
              </a:rPr>
              <a:t> газу (н. у.). </a:t>
            </a:r>
            <a:r>
              <a:rPr lang="ru-RU" sz="2800" b="1" dirty="0" err="1">
                <a:solidFill>
                  <a:srgbClr val="002060"/>
                </a:solidFill>
                <a:cs typeface="Calibri" panose="020F0502020204030204" pitchFamily="34" charset="0"/>
              </a:rPr>
              <a:t>Визначте</a:t>
            </a:r>
            <a:r>
              <a:rPr lang="ru-RU" sz="2800" b="1" dirty="0">
                <a:solidFill>
                  <a:srgbClr val="002060"/>
                </a:solidFill>
                <a:cs typeface="Calibri" panose="020F0502020204030204" pitchFamily="34" charset="0"/>
              </a:rPr>
              <a:t> формулу </a:t>
            </a:r>
            <a:r>
              <a:rPr lang="ru-RU" sz="2800" b="1" dirty="0" err="1">
                <a:solidFill>
                  <a:srgbClr val="002060"/>
                </a:solidFill>
                <a:cs typeface="Calibri" panose="020F0502020204030204" pitchFamily="34" charset="0"/>
              </a:rPr>
              <a:t>вуглеводню</a:t>
            </a:r>
            <a:r>
              <a:rPr lang="ru-RU" sz="2800" b="1" dirty="0">
                <a:solidFill>
                  <a:srgbClr val="002060"/>
                </a:solidFill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9492" y="1798689"/>
            <a:ext cx="1668545" cy="5674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</a:rPr>
              <a:t>Дано: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31577" y="3769905"/>
            <a:ext cx="3930978" cy="12263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</a:rPr>
              <a:t>. </a:t>
            </a:r>
            <a:r>
              <a:rPr lang="ru-RU" sz="2800" b="1" dirty="0">
                <a:solidFill>
                  <a:srgbClr val="002060"/>
                </a:solidFill>
              </a:rPr>
              <a:t>Яке </a:t>
            </a:r>
            <a:r>
              <a:rPr lang="ru-RU" sz="2800" b="1" dirty="0" err="1">
                <a:solidFill>
                  <a:srgbClr val="002060"/>
                </a:solidFill>
              </a:rPr>
              <a:t>співвідношення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кількостей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речовин</a:t>
            </a:r>
            <a:r>
              <a:rPr lang="ru-RU" sz="2800" b="1" dirty="0">
                <a:solidFill>
                  <a:srgbClr val="002060"/>
                </a:solidFill>
              </a:rPr>
              <a:t>?</a:t>
            </a: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69345" y="5674936"/>
            <a:ext cx="3565894" cy="868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srgbClr val="002060"/>
                </a:solidFill>
              </a:rPr>
              <a:t>Відповідь</a:t>
            </a:r>
            <a:r>
              <a:rPr lang="ru-RU" sz="3200" b="1" dirty="0" smtClean="0">
                <a:solidFill>
                  <a:srgbClr val="002060"/>
                </a:solidFill>
              </a:rPr>
              <a:t>: </a:t>
            </a:r>
            <a:r>
              <a:rPr lang="ru-RU" sz="3200" b="1" dirty="0" smtClean="0">
                <a:solidFill>
                  <a:srgbClr val="C00000"/>
                </a:solidFill>
              </a:rPr>
              <a:t>С</a:t>
            </a:r>
            <a:r>
              <a:rPr lang="ru-RU" sz="2800" b="1" dirty="0" smtClean="0">
                <a:solidFill>
                  <a:srgbClr val="C00000"/>
                </a:solidFill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C00000"/>
                </a:solidFill>
              </a:rPr>
              <a:t>8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44478" y="2091066"/>
            <a:ext cx="2611225" cy="12862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1</a:t>
            </a:r>
            <a:r>
              <a:rPr lang="ru-RU" sz="2800" b="1" dirty="0" smtClean="0">
                <a:solidFill>
                  <a:srgbClr val="C00000"/>
                </a:solidFill>
              </a:rPr>
              <a:t>. </a:t>
            </a:r>
            <a:r>
              <a:rPr lang="ru-RU" sz="2800" b="1" dirty="0" err="1">
                <a:solidFill>
                  <a:srgbClr val="002060"/>
                </a:solidFill>
              </a:rPr>
              <a:t>Які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кількості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речовини</a:t>
            </a:r>
            <a:r>
              <a:rPr lang="ru-RU" sz="2800" b="1" dirty="0">
                <a:solidFill>
                  <a:srgbClr val="002060"/>
                </a:solidFill>
              </a:rPr>
              <a:t>?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2239" y="5182574"/>
            <a:ext cx="3551541" cy="14932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endParaRPr lang="ru-RU" sz="24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3</a:t>
            </a:r>
            <a:r>
              <a:rPr lang="ru-RU" sz="2800" b="1" dirty="0" smtClean="0">
                <a:solidFill>
                  <a:srgbClr val="C00000"/>
                </a:solidFill>
              </a:rPr>
              <a:t>. </a:t>
            </a:r>
            <a:r>
              <a:rPr lang="ru-RU" sz="2800" b="1" dirty="0">
                <a:solidFill>
                  <a:srgbClr val="002060"/>
                </a:solidFill>
              </a:rPr>
              <a:t>Яка </a:t>
            </a:r>
            <a:r>
              <a:rPr lang="ru-RU" sz="2800" b="1" dirty="0" err="1">
                <a:solidFill>
                  <a:srgbClr val="002060"/>
                </a:solidFill>
              </a:rPr>
              <a:t>молекулярна</a:t>
            </a:r>
            <a:r>
              <a:rPr lang="ru-RU" sz="2800" b="1" dirty="0">
                <a:solidFill>
                  <a:srgbClr val="002060"/>
                </a:solidFill>
              </a:rPr>
              <a:t> формула </a:t>
            </a:r>
            <a:r>
              <a:rPr lang="ru-RU" sz="2800" b="1" dirty="0" err="1" smtClean="0">
                <a:solidFill>
                  <a:srgbClr val="002060"/>
                </a:solidFill>
              </a:rPr>
              <a:t>вуглеводню</a:t>
            </a:r>
            <a:r>
              <a:rPr lang="ru-RU" sz="2800" b="1" dirty="0" smtClean="0">
                <a:solidFill>
                  <a:srgbClr val="002060"/>
                </a:solidFill>
              </a:rPr>
              <a:t>?</a:t>
            </a:r>
            <a:endParaRPr lang="ru-RU" sz="2800" b="1" dirty="0">
              <a:solidFill>
                <a:srgbClr val="002060"/>
              </a:solidFill>
            </a:endParaRP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00" y="2612507"/>
            <a:ext cx="2832541" cy="16499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5634" y="2072660"/>
            <a:ext cx="4506921" cy="129365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4691" y="3835472"/>
            <a:ext cx="4257986" cy="112052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0090" y="5410777"/>
            <a:ext cx="2662001" cy="125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914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71860" y="4223209"/>
            <a:ext cx="7711125" cy="21210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uk-UA" sz="2800" b="1" dirty="0" smtClean="0">
                <a:solidFill>
                  <a:srgbClr val="002060"/>
                </a:solidFill>
              </a:rPr>
              <a:t>Уважно прочитайте умову задачі.</a:t>
            </a:r>
          </a:p>
          <a:p>
            <a:pPr marL="514350" indent="-514350">
              <a:buAutoNum type="arabicPeriod"/>
            </a:pPr>
            <a:r>
              <a:rPr lang="uk-UA" sz="2800" b="1" dirty="0" smtClean="0">
                <a:solidFill>
                  <a:srgbClr val="002060"/>
                </a:solidFill>
              </a:rPr>
              <a:t>Визначте, до якого типу задач (1, 2, 3), розглянутих на </a:t>
            </a:r>
            <a:r>
              <a:rPr lang="uk-UA" sz="2800" b="1" dirty="0" err="1" smtClean="0">
                <a:solidFill>
                  <a:srgbClr val="002060"/>
                </a:solidFill>
              </a:rPr>
              <a:t>уроці</a:t>
            </a:r>
            <a:r>
              <a:rPr lang="uk-UA" sz="2800" b="1" dirty="0" smtClean="0">
                <a:solidFill>
                  <a:srgbClr val="002060"/>
                </a:solidFill>
              </a:rPr>
              <a:t>, вона належить.</a:t>
            </a:r>
          </a:p>
          <a:p>
            <a:pPr marL="514350" indent="-514350">
              <a:buAutoNum type="arabicPeriod"/>
            </a:pPr>
            <a:r>
              <a:rPr lang="uk-UA" sz="2800" b="1" dirty="0" smtClean="0">
                <a:solidFill>
                  <a:srgbClr val="002060"/>
                </a:solidFill>
              </a:rPr>
              <a:t>За даними алгоритмами розв'яжіть задачу.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86258" y="367645"/>
            <a:ext cx="5156464" cy="7918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rgbClr val="C00000"/>
                </a:solidFill>
              </a:rPr>
              <a:t>Міні - тренажер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63192" y="1404594"/>
            <a:ext cx="9728462" cy="24981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rgbClr val="002060"/>
                </a:solidFill>
              </a:rPr>
              <a:t>Внаслідок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спалювання</a:t>
            </a:r>
            <a:r>
              <a:rPr lang="ru-RU" sz="2800" b="1" dirty="0">
                <a:solidFill>
                  <a:srgbClr val="002060"/>
                </a:solidFill>
              </a:rPr>
              <a:t> 0,65 г </a:t>
            </a:r>
            <a:r>
              <a:rPr lang="ru-RU" sz="2800" b="1" dirty="0" err="1" smtClean="0">
                <a:solidFill>
                  <a:srgbClr val="002060"/>
                </a:solidFill>
              </a:rPr>
              <a:t>органічної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речовини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одержали 2,2 г </a:t>
            </a:r>
            <a:r>
              <a:rPr lang="ru-RU" sz="2800" b="1" dirty="0" err="1">
                <a:solidFill>
                  <a:srgbClr val="002060"/>
                </a:solidFill>
              </a:rPr>
              <a:t>вуглекислого</a:t>
            </a:r>
            <a:r>
              <a:rPr lang="ru-RU" sz="2800" b="1" dirty="0">
                <a:solidFill>
                  <a:srgbClr val="002060"/>
                </a:solidFill>
              </a:rPr>
              <a:t> газу та 0,45 г води.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</a:rPr>
              <a:t>Густина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цієї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речовини</a:t>
            </a:r>
            <a:r>
              <a:rPr lang="ru-RU" sz="2800" b="1" dirty="0">
                <a:solidFill>
                  <a:srgbClr val="002060"/>
                </a:solidFill>
              </a:rPr>
              <a:t> за </a:t>
            </a:r>
            <a:r>
              <a:rPr lang="ru-RU" sz="2800" b="1" dirty="0" err="1">
                <a:solidFill>
                  <a:srgbClr val="002060"/>
                </a:solidFill>
              </a:rPr>
              <a:t>воднем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дорівнює</a:t>
            </a:r>
            <a:r>
              <a:rPr lang="ru-RU" sz="2800" b="1" dirty="0">
                <a:solidFill>
                  <a:srgbClr val="002060"/>
                </a:solidFill>
              </a:rPr>
              <a:t> 39.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</a:rPr>
              <a:t>Визначте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молекулярну</a:t>
            </a:r>
            <a:r>
              <a:rPr lang="ru-RU" sz="2800" b="1" dirty="0">
                <a:solidFill>
                  <a:srgbClr val="002060"/>
                </a:solidFill>
              </a:rPr>
              <a:t> формулу </a:t>
            </a:r>
            <a:r>
              <a:rPr lang="ru-RU" sz="2800" b="1" dirty="0" err="1">
                <a:solidFill>
                  <a:srgbClr val="002060"/>
                </a:solidFill>
              </a:rPr>
              <a:t>речовини</a:t>
            </a:r>
            <a:r>
              <a:rPr lang="ru-RU" sz="28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1322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82424" y="1356269"/>
            <a:ext cx="10718275" cy="2498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002060"/>
                </a:solidFill>
              </a:rPr>
              <a:t>Під час </a:t>
            </a:r>
            <a:r>
              <a:rPr lang="ru-RU" sz="2800" b="1" dirty="0" err="1">
                <a:solidFill>
                  <a:srgbClr val="002060"/>
                </a:solidFill>
              </a:rPr>
              <a:t>спалювання</a:t>
            </a:r>
            <a:r>
              <a:rPr lang="ru-RU" sz="2800" b="1" dirty="0">
                <a:solidFill>
                  <a:srgbClr val="002060"/>
                </a:solidFill>
              </a:rPr>
              <a:t> 5,6 л </a:t>
            </a:r>
            <a:r>
              <a:rPr lang="ru-RU" sz="2800" b="1" dirty="0" err="1">
                <a:solidFill>
                  <a:srgbClr val="002060"/>
                </a:solidFill>
              </a:rPr>
              <a:t>вуглеводню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утворився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вуглекислий</a:t>
            </a:r>
            <a:r>
              <a:rPr lang="ru-RU" sz="2800" b="1" dirty="0">
                <a:solidFill>
                  <a:srgbClr val="002060"/>
                </a:solidFill>
              </a:rPr>
              <a:t> газ </a:t>
            </a:r>
            <a:r>
              <a:rPr lang="ru-RU" sz="2800" b="1" dirty="0" err="1">
                <a:solidFill>
                  <a:srgbClr val="002060"/>
                </a:solidFill>
              </a:rPr>
              <a:t>об’ємом</a:t>
            </a:r>
            <a:r>
              <a:rPr lang="ru-RU" sz="2800" b="1" dirty="0">
                <a:solidFill>
                  <a:srgbClr val="002060"/>
                </a:solidFill>
              </a:rPr>
              <a:t> 22,4 л (н. у.) і 22,5 г води. </a:t>
            </a:r>
            <a:r>
              <a:rPr lang="ru-RU" sz="2800" b="1" dirty="0" err="1">
                <a:solidFill>
                  <a:srgbClr val="002060"/>
                </a:solidFill>
              </a:rPr>
              <a:t>Визначте</a:t>
            </a:r>
            <a:r>
              <a:rPr lang="ru-RU" sz="2800" b="1" dirty="0">
                <a:solidFill>
                  <a:srgbClr val="002060"/>
                </a:solidFill>
              </a:rPr>
              <a:t> формулу </a:t>
            </a:r>
            <a:r>
              <a:rPr lang="ru-RU" sz="2800" b="1" dirty="0" err="1">
                <a:solidFill>
                  <a:srgbClr val="002060"/>
                </a:solidFill>
              </a:rPr>
              <a:t>вуглеводню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en-US" sz="2800" b="1" dirty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На </a:t>
            </a:r>
            <a:r>
              <a:rPr lang="ru-RU" sz="2800" b="1" dirty="0" err="1">
                <a:solidFill>
                  <a:srgbClr val="002060"/>
                </a:solidFill>
              </a:rPr>
              <a:t>спалювання</a:t>
            </a:r>
            <a:r>
              <a:rPr lang="ru-RU" sz="2800" b="1" dirty="0">
                <a:solidFill>
                  <a:srgbClr val="002060"/>
                </a:solidFill>
              </a:rPr>
              <a:t> 1 моль </a:t>
            </a:r>
            <a:r>
              <a:rPr lang="ru-RU" sz="2800" b="1" dirty="0" err="1">
                <a:solidFill>
                  <a:srgbClr val="002060"/>
                </a:solidFill>
              </a:rPr>
              <a:t>насиченого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вуглеводню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витрачається</a:t>
            </a:r>
            <a:r>
              <a:rPr lang="ru-RU" sz="2800" b="1" dirty="0">
                <a:solidFill>
                  <a:srgbClr val="002060"/>
                </a:solidFill>
              </a:rPr>
              <a:t> 78,4 л </a:t>
            </a:r>
            <a:r>
              <a:rPr lang="ru-RU" sz="2800" b="1" dirty="0" err="1">
                <a:solidFill>
                  <a:srgbClr val="002060"/>
                </a:solidFill>
              </a:rPr>
              <a:t>кисню</a:t>
            </a:r>
            <a:r>
              <a:rPr lang="ru-RU" sz="2800" b="1" dirty="0">
                <a:solidFill>
                  <a:srgbClr val="002060"/>
                </a:solidFill>
              </a:rPr>
              <a:t>. </a:t>
            </a:r>
            <a:r>
              <a:rPr lang="ru-RU" sz="2800" b="1" dirty="0" err="1">
                <a:solidFill>
                  <a:srgbClr val="002060"/>
                </a:solidFill>
              </a:rPr>
              <a:t>Який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це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вуглеводень</a:t>
            </a:r>
            <a:r>
              <a:rPr lang="ru-RU" sz="2800" b="1" dirty="0">
                <a:solidFill>
                  <a:srgbClr val="002060"/>
                </a:solidFill>
              </a:rPr>
              <a:t>?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167404" y="282804"/>
            <a:ext cx="5486402" cy="9288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rgbClr val="C00000"/>
                </a:solidFill>
              </a:rPr>
              <a:t>Домашнє завдання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2424" y="4662960"/>
            <a:ext cx="3431357" cy="13419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Складіть </a:t>
            </a:r>
            <a:r>
              <a:rPr lang="ru-RU" sz="2800" b="1" dirty="0" err="1">
                <a:solidFill>
                  <a:srgbClr val="C00000"/>
                </a:solidFill>
              </a:rPr>
              <a:t>рівняння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можливих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реакцій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915931"/>
              </p:ext>
            </p:extLst>
          </p:nvPr>
        </p:nvGraphicFramePr>
        <p:xfrm>
          <a:off x="4468304" y="4204354"/>
          <a:ext cx="6523872" cy="2441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968"/>
                <a:gridCol w="1630968"/>
                <a:gridCol w="1630968"/>
                <a:gridCol w="1630968"/>
              </a:tblGrid>
              <a:tr h="610495">
                <a:tc>
                  <a:txBody>
                    <a:bodyPr/>
                    <a:lstStyle/>
                    <a:p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</a:rPr>
                        <a:t>HCl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r>
                        <a:rPr lang="uk-UA" sz="2800" b="1" dirty="0" smtClean="0">
                          <a:solidFill>
                            <a:schemeClr val="tx1"/>
                          </a:solidFill>
                        </a:rPr>
                        <a:t>І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10495">
                <a:tc>
                  <a:txBody>
                    <a:bodyPr/>
                    <a:lstStyle/>
                    <a:p>
                      <a:r>
                        <a:rPr lang="uk-UA" sz="2800" b="1" dirty="0" smtClean="0"/>
                        <a:t>С</a:t>
                      </a:r>
                      <a:r>
                        <a:rPr lang="uk-UA" sz="2400" b="1" dirty="0" smtClean="0"/>
                        <a:t>2</a:t>
                      </a:r>
                      <a:r>
                        <a:rPr lang="uk-UA" sz="2800" b="1" dirty="0" smtClean="0"/>
                        <a:t>Н</a:t>
                      </a:r>
                      <a:r>
                        <a:rPr lang="uk-UA" sz="2400" b="1" dirty="0" smtClean="0"/>
                        <a:t>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/>
                    </a:p>
                  </a:txBody>
                  <a:tcPr/>
                </a:tc>
              </a:tr>
              <a:tr h="610495">
                <a:tc>
                  <a:txBody>
                    <a:bodyPr/>
                    <a:lstStyle/>
                    <a:p>
                      <a:r>
                        <a:rPr lang="uk-UA" sz="2800" b="1" dirty="0" smtClean="0"/>
                        <a:t>С</a:t>
                      </a:r>
                      <a:r>
                        <a:rPr lang="uk-UA" sz="2400" b="1" dirty="0" smtClean="0"/>
                        <a:t>2</a:t>
                      </a:r>
                      <a:r>
                        <a:rPr lang="uk-UA" sz="2800" b="1" dirty="0" smtClean="0"/>
                        <a:t>Н</a:t>
                      </a:r>
                      <a:r>
                        <a:rPr lang="uk-UA" sz="2400" b="1" dirty="0" smtClean="0"/>
                        <a:t>4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/>
                    </a:p>
                  </a:txBody>
                  <a:tcPr/>
                </a:tc>
              </a:tr>
              <a:tr h="610495">
                <a:tc>
                  <a:txBody>
                    <a:bodyPr/>
                    <a:lstStyle/>
                    <a:p>
                      <a:r>
                        <a:rPr lang="uk-UA" sz="2800" b="1" dirty="0" smtClean="0"/>
                        <a:t>С</a:t>
                      </a:r>
                      <a:r>
                        <a:rPr lang="uk-UA" sz="2400" b="1" dirty="0" smtClean="0"/>
                        <a:t>6</a:t>
                      </a:r>
                      <a:r>
                        <a:rPr lang="uk-UA" sz="2800" b="1" dirty="0" smtClean="0"/>
                        <a:t>Н</a:t>
                      </a:r>
                      <a:r>
                        <a:rPr lang="uk-UA" sz="2400" b="1" dirty="0" smtClean="0"/>
                        <a:t>6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1795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687</Words>
  <Application>Microsoft Office PowerPoint</Application>
  <PresentationFormat>Широкоэкранный</PresentationFormat>
  <Paragraphs>106</Paragraphs>
  <Slides>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30</cp:revision>
  <dcterms:created xsi:type="dcterms:W3CDTF">2019-01-05T13:50:59Z</dcterms:created>
  <dcterms:modified xsi:type="dcterms:W3CDTF">2019-01-20T13:51:33Z</dcterms:modified>
</cp:coreProperties>
</file>