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70" r:id="rId10"/>
    <p:sldId id="264" r:id="rId11"/>
    <p:sldId id="263" r:id="rId12"/>
    <p:sldId id="265" r:id="rId13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85" autoAdjust="0"/>
    <p:restoredTop sz="94660"/>
  </p:normalViewPr>
  <p:slideViewPr>
    <p:cSldViewPr snapToGrid="0">
      <p:cViewPr>
        <p:scale>
          <a:sx n="50" d="100"/>
          <a:sy n="50" d="100"/>
        </p:scale>
        <p:origin x="-1518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72"/>
      </p:cViewPr>
      <p:guideLst/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1</a:t>
          </a:r>
          <a:endParaRPr lang="uk-UA" sz="3300" kern="1200" noProof="0" dirty="0"/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2</a:t>
          </a:r>
          <a:endParaRPr lang="uk-UA" sz="3300" kern="1200" noProof="0" dirty="0"/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3</a:t>
          </a:r>
          <a:endParaRPr lang="uk-UA" sz="3300" kern="1200" noProof="0" dirty="0"/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4</a:t>
          </a:r>
          <a:endParaRPr lang="uk-UA" sz="3300" kern="1200" noProof="0" dirty="0"/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5</a:t>
          </a:r>
          <a:endParaRPr lang="uk-UA" sz="3300" kern="1200" noProof="0" dirty="0"/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noProof="0" dirty="0" smtClean="0"/>
            <a:t>Група 6</a:t>
          </a:r>
          <a:endParaRPr lang="uk-UA" sz="3300" kern="1200" noProof="0" dirty="0"/>
        </a:p>
      </dsp:txBody>
      <dsp:txXfrm>
        <a:off x="2580392" y="2931397"/>
        <a:ext cx="2093712" cy="1256227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8028BFE-128A-42F1-A11B-7FA9ACDAD49F}" type="datetime1">
              <a:rPr lang="uk-UA" smtClean="0"/>
              <a:pPr algn="r" rtl="0"/>
              <a:t>20.05.2023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uk-UA" smtClean="0"/>
              <a:pPr algn="r"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CEE4278A-8B6C-4970-803F-5F8C9103A773}" type="datetime1">
              <a:rPr lang="uk-UA" smtClean="0"/>
              <a:pPr/>
              <a:t>20.05.2023</a:t>
            </a:fld>
            <a:endParaRPr lang="uk-UA" dirty="0"/>
          </a:p>
        </p:txBody>
      </p:sp>
      <p:sp>
        <p:nvSpPr>
          <p:cNvPr id="4" name="Місце для зображення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 smtClean="0"/>
              <a:t>Зразки заголовків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uk-UA" dirty="0" smtClean="0"/>
              <a:t>Зразок підзаголовка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84" name="Група 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9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grpSp>
        <p:nvGrpSpPr>
          <p:cNvPr id="98" name="Група 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0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11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grpSp>
        <p:nvGrpSpPr>
          <p:cNvPr id="112" name="Група 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125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126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A37E297-BBE5-47EA-9421-42B6D1076A94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CDE2EAA9-AA8D-469F-9075-97060C06C645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8" name="Група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іліні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" name="Полілінія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grpSp>
          <p:nvGrpSpPr>
            <p:cNvPr id="11" name="Група 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ілінія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  <p:sp>
            <p:nvSpPr>
              <p:cNvPr id="21" name="Полілінія 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uk-UA" dirty="0"/>
              </a:p>
            </p:txBody>
          </p:sp>
        </p:grpSp>
        <p:sp>
          <p:nvSpPr>
            <p:cNvPr id="12" name="Полілінія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" name="Місце для зображення 2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614E23D-BC5C-4C31-8216-7C4E94D2E725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FC3F8FB-B9B6-407F-B651-397F2C68460C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CBB241-EEC8-4294-AD17-25A955EE8532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203964C-0CE6-4B48-BA3E-1432582E3429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 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7" name="Місце для номера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6" name="Місце для нижнього колонтитула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4333F3-BC16-4265-8824-7CDED5841AB2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9" name="Місце для номера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8" name="Місце для нижнього колонтитула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4E02068-1416-46EB-8DDA-483E89B32E1E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5" name="Місце для номера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4" name="Місце для нижнього колонтитула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CDCE796-1974-46A8-B1F8-D020B3DDC6BB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4D2F14-88B2-4739-875A-322EA5B86B27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9" name="Група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1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2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3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4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5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6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7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8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9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0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1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6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39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22" name="Група 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2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3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37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40" name="Місце для тексту 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4AC9CC-D0B4-4D4C-B143-6BBA8F1C06F2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зображення з підпис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uk-UA" dirty="0"/>
          </a:p>
        </p:txBody>
      </p:sp>
      <p:grpSp>
        <p:nvGrpSpPr>
          <p:cNvPr id="52" name="Група 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4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5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6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7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8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59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0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1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2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3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64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9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1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84" name="Група 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6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7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8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89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0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1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2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3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4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5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6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78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2" name="Місце для тексту 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grpSp>
        <p:nvGrpSpPr>
          <p:cNvPr id="97" name="Група 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ілінія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99" name="Полілінія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0" name="Полілінія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1" name="Полілінія 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2" name="Полілінія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3" name="Полілінія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4" name="Полілінія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5" name="Полілінія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6" name="Полілінія 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7" name="Полілінія 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8" name="Полілінія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  <p:sp>
          <p:nvSpPr>
            <p:cNvPr id="109" name="Полілінія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uk-UA" dirty="0"/>
            </a:p>
          </p:txBody>
        </p:sp>
      </p:grpSp>
      <p:sp>
        <p:nvSpPr>
          <p:cNvPr id="80" name="Місце для зображення 33" descr="Пустий покажчик місця заповнення для зображення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uk-UA" dirty="0"/>
          </a:p>
        </p:txBody>
      </p:sp>
      <p:sp>
        <p:nvSpPr>
          <p:cNvPr id="83" name="Місце для тексту 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8" name="Місце для номера слайда 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7" name="Місце для нижнього колонтитула 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6" name="Місце для дати 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CAD4AE-A456-4992-BF47-7F9B5B946A0F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-UA" dirty="0" smtClean="0"/>
              <a:t>Зразок заголовка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-UA" dirty="0" smtClean="0"/>
              <a:t>Зразок тексту</a:t>
            </a:r>
          </a:p>
          <a:p>
            <a:pPr lvl="1" rtl="0"/>
            <a:r>
              <a:rPr lang="uk-UA" dirty="0" smtClean="0"/>
              <a:t>Другий рівень</a:t>
            </a:r>
          </a:p>
          <a:p>
            <a:pPr lvl="2" rtl="0"/>
            <a:r>
              <a:rPr lang="uk-UA" dirty="0" smtClean="0"/>
              <a:t>Третій рівень</a:t>
            </a:r>
          </a:p>
          <a:p>
            <a:pPr lvl="3" rtl="0"/>
            <a:r>
              <a:rPr lang="uk-UA" dirty="0" smtClean="0"/>
              <a:t>Четвертий рівень</a:t>
            </a:r>
          </a:p>
          <a:p>
            <a:pPr lvl="4" rtl="0"/>
            <a:r>
              <a:rPr lang="uk-UA" dirty="0" smtClean="0"/>
              <a:t>П’ятий рівень</a:t>
            </a:r>
            <a:endParaRPr lang="uk-UA" dirty="0"/>
          </a:p>
        </p:txBody>
      </p:sp>
      <p:sp>
        <p:nvSpPr>
          <p:cNvPr id="6" name="Місце для номера слайда 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uk-UA" smtClean="0"/>
              <a:pPr rtl="0"/>
              <a:t>‹#›</a:t>
            </a:fld>
            <a:endParaRPr lang="uk-UA" dirty="0"/>
          </a:p>
        </p:txBody>
      </p:sp>
      <p:sp>
        <p:nvSpPr>
          <p:cNvPr id="5" name="Місце для нижнього колонтитула 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B281E8D-D242-4D45-B477-5579D7A48CCD}" type="datetime1">
              <a:rPr lang="uk-UA" smtClean="0"/>
              <a:pPr/>
              <a:t>20.05.2023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uk-UA" i="1" dirty="0" smtClean="0"/>
              <a:t>Палеозойська ера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Деякі тварини палеозойської ери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uk-UA" b="0" dirty="0" smtClean="0"/>
              <a:t>Трилобіт </a:t>
            </a:r>
            <a:r>
              <a:rPr lang="arn-CL" b="0" i="1" dirty="0" smtClean="0"/>
              <a:t>Cambropallas telesto</a:t>
            </a:r>
            <a:r>
              <a:rPr lang="arn-CL" b="0" dirty="0" smtClean="0"/>
              <a:t> (</a:t>
            </a:r>
            <a:r>
              <a:rPr lang="uk-UA" b="0" dirty="0" smtClean="0"/>
              <a:t>кембрій)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r>
              <a:rPr lang="uk-UA" b="0" dirty="0" smtClean="0"/>
              <a:t>ракоскорпіон </a:t>
            </a:r>
            <a:r>
              <a:rPr lang="arn-CL" b="0" i="1" dirty="0" smtClean="0"/>
              <a:t>Hibbertopterus scouleri</a:t>
            </a:r>
            <a:r>
              <a:rPr lang="arn-CL" b="0" dirty="0" smtClean="0"/>
              <a:t> (</a:t>
            </a:r>
            <a:r>
              <a:rPr lang="uk-UA" b="0" u="sng" dirty="0" smtClean="0"/>
              <a:t>карбон</a:t>
            </a:r>
            <a:r>
              <a:rPr lang="uk-UA" b="0" dirty="0" smtClean="0"/>
              <a:t>)</a:t>
            </a:r>
            <a:endParaRPr lang="uk-UA" dirty="0"/>
          </a:p>
        </p:txBody>
      </p:sp>
      <p:pic>
        <p:nvPicPr>
          <p:cNvPr id="8" name="Содержимое 7" descr="328px-Hibbertopterus_scouler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096000" y="2757486"/>
            <a:ext cx="5771094" cy="3167064"/>
          </a:xfrm>
        </p:spPr>
      </p:pic>
      <p:pic>
        <p:nvPicPr>
          <p:cNvPr id="10" name="Содержимое 9" descr="Cambropallas_telesto,_Middle_Cambrian,_Jbel_Wawrmast_Formation,_Jbel_Ougnate,_Morocco_-_Houston_Museum_of_Natural_Science_-_DSC014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71650" y="2605087"/>
            <a:ext cx="3656012" cy="3871072"/>
          </a:xfrm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4265613" y="800100"/>
            <a:ext cx="6858002" cy="1828800"/>
          </a:xfrm>
        </p:spPr>
        <p:txBody>
          <a:bodyPr rtlCol="0"/>
          <a:lstStyle/>
          <a:p>
            <a:pPr rtl="0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4267200" y="2667000"/>
            <a:ext cx="7372350" cy="2171700"/>
          </a:xfrm>
        </p:spPr>
        <p:txBody>
          <a:bodyPr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В </a:t>
            </a:r>
            <a:r>
              <a:rPr lang="ru-RU" b="1" dirty="0" err="1" smtClean="0"/>
              <a:t>кембрії</a:t>
            </a:r>
            <a:r>
              <a:rPr lang="ru-RU" b="1" dirty="0" smtClean="0"/>
              <a:t> </a:t>
            </a:r>
            <a:r>
              <a:rPr lang="ru-RU" b="1" dirty="0" err="1" smtClean="0"/>
              <a:t>зявляються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твердим скелетом;</a:t>
            </a:r>
          </a:p>
          <a:p>
            <a:pPr>
              <a:lnSpc>
                <a:spcPct val="90000"/>
              </a:lnSpc>
            </a:pPr>
            <a:r>
              <a:rPr lang="ru-RU" b="1" dirty="0" smtClean="0"/>
              <a:t>В </a:t>
            </a:r>
            <a:r>
              <a:rPr lang="ru-RU" b="1" dirty="0" err="1" smtClean="0"/>
              <a:t>середині</a:t>
            </a:r>
            <a:r>
              <a:rPr lang="ru-RU" b="1" dirty="0" smtClean="0"/>
              <a:t> палеозою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вийшло</a:t>
            </a:r>
            <a:r>
              <a:rPr lang="ru-RU" b="1" dirty="0" smtClean="0"/>
              <a:t> в </a:t>
            </a:r>
            <a:r>
              <a:rPr lang="ru-RU" b="1" dirty="0" err="1" smtClean="0"/>
              <a:t>повній</a:t>
            </a:r>
            <a:r>
              <a:rPr lang="ru-RU" b="1" dirty="0" smtClean="0"/>
              <a:t> </a:t>
            </a:r>
            <a:r>
              <a:rPr lang="ru-RU" b="1" dirty="0" err="1" smtClean="0"/>
              <a:t>мірі</a:t>
            </a:r>
            <a:r>
              <a:rPr lang="ru-RU" b="1" dirty="0" smtClean="0"/>
              <a:t> на </a:t>
            </a:r>
            <a:r>
              <a:rPr lang="ru-RU" b="1" dirty="0" err="1" smtClean="0"/>
              <a:t>суходіл</a:t>
            </a:r>
            <a:r>
              <a:rPr lang="ru-RU" b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b="1" dirty="0" err="1" smtClean="0"/>
              <a:t>Рослинний</a:t>
            </a:r>
            <a:r>
              <a:rPr lang="ru-RU" b="1" dirty="0" smtClean="0"/>
              <a:t> </a:t>
            </a:r>
            <a:r>
              <a:rPr lang="ru-RU" b="1" dirty="0" err="1" smtClean="0"/>
              <a:t>світ</a:t>
            </a:r>
            <a:r>
              <a:rPr lang="ru-RU" b="1" dirty="0" smtClean="0"/>
              <a:t> </a:t>
            </a:r>
            <a:r>
              <a:rPr lang="ru-RU" b="1" dirty="0" err="1" smtClean="0"/>
              <a:t>розвинувся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водоростей</a:t>
            </a:r>
            <a:r>
              <a:rPr lang="ru-RU" b="1" dirty="0" smtClean="0"/>
              <a:t> до </a:t>
            </a:r>
            <a:r>
              <a:rPr lang="ru-RU" b="1" dirty="0" err="1" smtClean="0"/>
              <a:t>величезних</a:t>
            </a:r>
            <a:r>
              <a:rPr lang="ru-RU" b="1" dirty="0" smtClean="0"/>
              <a:t> </a:t>
            </a:r>
            <a:r>
              <a:rPr lang="ru-RU" b="1" dirty="0" err="1" smtClean="0"/>
              <a:t>лісів</a:t>
            </a:r>
            <a:r>
              <a:rPr lang="ru-RU" b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набули</a:t>
            </a:r>
            <a:r>
              <a:rPr lang="ru-RU" b="1" dirty="0" smtClean="0"/>
              <a:t> </a:t>
            </a:r>
            <a:r>
              <a:rPr lang="ru-RU" b="1" dirty="0" err="1" smtClean="0"/>
              <a:t>комахи</a:t>
            </a:r>
            <a:r>
              <a:rPr lang="ru-RU" b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ru-RU" b="1" dirty="0" err="1" smtClean="0"/>
              <a:t>Виникли</a:t>
            </a:r>
            <a:r>
              <a:rPr lang="ru-RU" b="1" dirty="0" smtClean="0"/>
              <a:t> </a:t>
            </a:r>
            <a:r>
              <a:rPr lang="ru-RU" b="1" dirty="0" err="1" smtClean="0"/>
              <a:t>риби</a:t>
            </a:r>
            <a:r>
              <a:rPr lang="ru-RU" b="1" dirty="0" smtClean="0"/>
              <a:t>, </a:t>
            </a:r>
            <a:r>
              <a:rPr lang="ru-RU" b="1" dirty="0" err="1" smtClean="0"/>
              <a:t>земноводні</a:t>
            </a:r>
            <a:r>
              <a:rPr lang="ru-RU" b="1" dirty="0" smtClean="0"/>
              <a:t>, </a:t>
            </a:r>
            <a:r>
              <a:rPr lang="ru-RU" b="1" dirty="0" err="1" smtClean="0"/>
              <a:t>плазуни</a:t>
            </a:r>
            <a:r>
              <a:rPr lang="ru-RU" b="1" dirty="0" smtClean="0"/>
              <a:t>. </a:t>
            </a:r>
            <a:endParaRPr lang="en-US" b="1" dirty="0" smtClean="0"/>
          </a:p>
          <a:p>
            <a:pPr rtl="0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2850" y="1332029"/>
            <a:ext cx="4643437" cy="3478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i="1" dirty="0" smtClean="0"/>
              <a:t>Палеозойська ера</a:t>
            </a:r>
            <a:endParaRPr lang="uk-UA" dirty="0"/>
          </a:p>
        </p:txBody>
      </p:sp>
      <p:sp>
        <p:nvSpPr>
          <p:cNvPr id="14" name="Місце для вмісту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uk-UA" i="1" dirty="0" smtClean="0"/>
              <a:t>геологічна ера протяжністю від 541 до 252.2 </a:t>
            </a:r>
            <a:r>
              <a:rPr lang="uk-UA" i="1" dirty="0" err="1" smtClean="0"/>
              <a:t>млн</a:t>
            </a:r>
            <a:r>
              <a:rPr lang="uk-UA" i="1" dirty="0" smtClean="0"/>
              <a:t> років тому. В середині палеозою виникли перші наземні рослини - псилофіти й </a:t>
            </a:r>
            <a:r>
              <a:rPr lang="uk-UA" i="1" dirty="0" err="1" smtClean="0"/>
              <a:t>плауноподібні</a:t>
            </a:r>
            <a:r>
              <a:rPr lang="uk-UA" i="1" dirty="0" smtClean="0"/>
              <a:t>. Пізніше розвинулись деревоподібні папороті, хвойні.</a:t>
            </a:r>
          </a:p>
          <a:p>
            <a:r>
              <a:rPr lang="ru-RU" i="1" dirty="0" smtClean="0"/>
              <a:t>У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період</a:t>
            </a:r>
            <a:r>
              <a:rPr lang="ru-RU" i="1" dirty="0" smtClean="0"/>
              <a:t> на </a:t>
            </a:r>
            <a:r>
              <a:rPr lang="ru-RU" i="1" dirty="0" err="1" smtClean="0"/>
              <a:t>планеті</a:t>
            </a:r>
            <a:r>
              <a:rPr lang="ru-RU" i="1" dirty="0" smtClean="0"/>
              <a:t> </a:t>
            </a:r>
            <a:r>
              <a:rPr lang="ru-RU" i="1" dirty="0" err="1" smtClean="0"/>
              <a:t>йшли</a:t>
            </a:r>
            <a:r>
              <a:rPr lang="ru-RU" i="1" dirty="0" smtClean="0"/>
              <a:t> </a:t>
            </a:r>
            <a:r>
              <a:rPr lang="ru-RU" i="1" dirty="0" err="1" smtClean="0"/>
              <a:t>інтенсивні</a:t>
            </a:r>
            <a:r>
              <a:rPr lang="ru-RU" i="1" dirty="0" smtClean="0"/>
              <a:t> </a:t>
            </a:r>
            <a:r>
              <a:rPr lang="ru-RU" i="1" dirty="0" err="1" smtClean="0"/>
              <a:t>горотворні</a:t>
            </a:r>
            <a:r>
              <a:rPr lang="ru-RU" i="1" dirty="0" smtClean="0"/>
              <a:t> </a:t>
            </a:r>
            <a:r>
              <a:rPr lang="ru-RU" i="1" dirty="0" err="1" smtClean="0"/>
              <a:t>процеси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супроводжувалися</a:t>
            </a:r>
            <a:r>
              <a:rPr lang="ru-RU" i="1" dirty="0" smtClean="0"/>
              <a:t> </a:t>
            </a:r>
            <a:r>
              <a:rPr lang="ru-RU" i="1" dirty="0" err="1" smtClean="0"/>
              <a:t>високою</a:t>
            </a:r>
            <a:r>
              <a:rPr lang="ru-RU" i="1" dirty="0" smtClean="0"/>
              <a:t> </a:t>
            </a:r>
            <a:r>
              <a:rPr lang="ru-RU" i="1" dirty="0" err="1" smtClean="0"/>
              <a:t>вулканічною</a:t>
            </a:r>
            <a:r>
              <a:rPr lang="ru-RU" i="1" dirty="0" smtClean="0"/>
              <a:t> </a:t>
            </a:r>
            <a:r>
              <a:rPr lang="ru-RU" i="1" dirty="0" err="1" smtClean="0"/>
              <a:t>активністю</a:t>
            </a:r>
            <a:r>
              <a:rPr lang="ru-RU" i="1" dirty="0" smtClean="0"/>
              <a:t>, </a:t>
            </a:r>
            <a:r>
              <a:rPr lang="ru-RU" i="1" dirty="0" err="1" smtClean="0"/>
              <a:t>заледеніння</a:t>
            </a:r>
            <a:r>
              <a:rPr lang="ru-RU" i="1" dirty="0" smtClean="0"/>
              <a:t> </a:t>
            </a:r>
            <a:r>
              <a:rPr lang="ru-RU" i="1" dirty="0" err="1" smtClean="0"/>
              <a:t>змінюють</a:t>
            </a:r>
            <a:r>
              <a:rPr lang="ru-RU" i="1" dirty="0" smtClean="0"/>
              <a:t> один одного, </a:t>
            </a:r>
            <a:r>
              <a:rPr lang="ru-RU" i="1" dirty="0" err="1" smtClean="0"/>
              <a:t>періодично</a:t>
            </a:r>
            <a:r>
              <a:rPr lang="ru-RU" i="1" dirty="0" smtClean="0"/>
              <a:t> на сушу наступали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відступали</a:t>
            </a:r>
            <a:r>
              <a:rPr lang="ru-RU" i="1" dirty="0" smtClean="0"/>
              <a:t> моря.</a:t>
            </a:r>
          </a:p>
          <a:p>
            <a:r>
              <a:rPr lang="ru-RU" i="1" dirty="0" err="1" smtClean="0"/>
              <a:t>Періоди</a:t>
            </a:r>
            <a:r>
              <a:rPr lang="ru-RU" i="1" dirty="0" smtClean="0"/>
              <a:t>: </a:t>
            </a:r>
            <a:r>
              <a:rPr lang="ru-RU" i="1" dirty="0" err="1" smtClean="0"/>
              <a:t>Кембрійський</a:t>
            </a:r>
            <a:r>
              <a:rPr lang="ru-RU" i="1" dirty="0" smtClean="0"/>
              <a:t>, Ордовикский, Силурийский, </a:t>
            </a:r>
            <a:r>
              <a:rPr lang="ru-RU" i="1" dirty="0" err="1" smtClean="0"/>
              <a:t>Девонський</a:t>
            </a:r>
            <a:r>
              <a:rPr lang="ru-RU" i="1" dirty="0" smtClean="0"/>
              <a:t>, </a:t>
            </a:r>
            <a:r>
              <a:rPr lang="ru-RU" i="1" dirty="0" err="1" smtClean="0"/>
              <a:t>Кам'яновугільний</a:t>
            </a:r>
            <a:r>
              <a:rPr lang="ru-RU" i="1" dirty="0" smtClean="0"/>
              <a:t>, </a:t>
            </a:r>
            <a:r>
              <a:rPr lang="ru-RU" i="1" dirty="0" err="1" smtClean="0"/>
              <a:t>Пермський</a:t>
            </a:r>
            <a:r>
              <a:rPr lang="ru-RU" i="1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i="1" dirty="0" smtClean="0"/>
              <a:t>Кембрійський, </a:t>
            </a:r>
            <a:r>
              <a:rPr lang="uk-UA" i="1" dirty="0" err="1" smtClean="0"/>
              <a:t>Ордовикский</a:t>
            </a:r>
            <a:r>
              <a:rPr lang="uk-UA" i="1" dirty="0" smtClean="0"/>
              <a:t> періоди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uk-UA" i="1" dirty="0" smtClean="0"/>
              <a:t>Збільшення різноманітності світу океану, розквіт медуз і коралів. З'являються і досягають величезного розмаїття стародавні членистоногі - трилобіти.</a:t>
            </a:r>
            <a:endParaRPr lang="uk-UA" dirty="0"/>
          </a:p>
        </p:txBody>
      </p:sp>
      <p:pic>
        <p:nvPicPr>
          <p:cNvPr id="7" name="Содержимое 6" descr="downl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203938"/>
            <a:ext cx="5346211" cy="3750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i="1" dirty="0" err="1" smtClean="0"/>
              <a:t>Силурийский</a:t>
            </a:r>
            <a:r>
              <a:rPr lang="uk-UA" i="1" dirty="0" smtClean="0"/>
              <a:t> період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uk-UA" i="1" dirty="0" smtClean="0"/>
              <a:t>Клімат стає більш сухим, збільшується площа суші - єдиного континенту </a:t>
            </a:r>
            <a:r>
              <a:rPr lang="uk-UA" i="1" dirty="0" err="1" smtClean="0"/>
              <a:t>Пангеї</a:t>
            </a:r>
            <a:r>
              <a:rPr lang="uk-UA" i="1" dirty="0" smtClean="0"/>
              <a:t>. Найважливішою подією стає вихід на сушу спорових рослин-псилофітів.</a:t>
            </a:r>
            <a:endParaRPr lang="uk-UA" dirty="0"/>
          </a:p>
        </p:txBody>
      </p:sp>
      <p:pic>
        <p:nvPicPr>
          <p:cNvPr id="6" name="Содержимое 5" descr="download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758461"/>
            <a:ext cx="5400787" cy="4045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24694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Місце для зображення 8" descr="Троє маленьких дітей у дощовиках граються надворі, тримаючись за руки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309762" y="1031195"/>
            <a:ext cx="4997302" cy="4572000"/>
          </a:xfrm>
        </p:spPr>
      </p:pic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408985" y="1500555"/>
            <a:ext cx="3924386" cy="4223484"/>
          </a:xfrm>
        </p:spPr>
        <p:txBody>
          <a:bodyPr rtlCol="0">
            <a:noAutofit/>
          </a:bodyPr>
          <a:lstStyle/>
          <a:p>
            <a:r>
              <a:rPr lang="ru-RU" sz="2400" i="1" dirty="0" err="1" smtClean="0"/>
              <a:t>Слідом</a:t>
            </a:r>
            <a:r>
              <a:rPr lang="ru-RU" sz="2400" i="1" dirty="0" smtClean="0"/>
              <a:t> за </a:t>
            </a:r>
            <a:r>
              <a:rPr lang="ru-RU" sz="2400" i="1" dirty="0" err="1" smtClean="0"/>
              <a:t>рослинами</a:t>
            </a:r>
            <a:r>
              <a:rPr lang="ru-RU" sz="2400" i="1" dirty="0" smtClean="0"/>
              <a:t> на сушу </a:t>
            </a:r>
            <a:r>
              <a:rPr lang="ru-RU" sz="2400" i="1" dirty="0" err="1" smtClean="0"/>
              <a:t>виходять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древні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павукоподібні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захищені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від</a:t>
            </a:r>
            <a:r>
              <a:rPr lang="ru-RU" sz="2400" i="1" dirty="0" smtClean="0"/>
              <a:t> сухого </a:t>
            </a:r>
            <a:r>
              <a:rPr lang="ru-RU" sz="2400" i="1" dirty="0" err="1" smtClean="0"/>
              <a:t>повітря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хітиновим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панциром</a:t>
            </a:r>
            <a:r>
              <a:rPr lang="ru-RU" sz="2400" i="1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uk-UA" i="1" dirty="0" smtClean="0"/>
              <a:t>Девонський період</a:t>
            </a:r>
            <a:endParaRPr lang="uk-UA" dirty="0"/>
          </a:p>
        </p:txBody>
      </p:sp>
      <p:pic>
        <p:nvPicPr>
          <p:cNvPr id="11" name="Рисунок 10" descr="download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0438" b="10438"/>
          <a:stretch>
            <a:fillRect/>
          </a:stretch>
        </p:blipFill>
        <p:spPr/>
      </p:pic>
      <p:sp>
        <p:nvSpPr>
          <p:cNvPr id="7" name="Місце для тексту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r>
              <a:rPr lang="uk-UA" dirty="0" smtClean="0"/>
              <a:t>На суходолі процвітають ліси з </a:t>
            </a:r>
            <a:r>
              <a:rPr lang="uk-UA" dirty="0" err="1" smtClean="0"/>
              <a:t>плауноподібних</a:t>
            </a:r>
            <a:r>
              <a:rPr lang="uk-UA" dirty="0" smtClean="0"/>
              <a:t>, папоротей, хвощів;</a:t>
            </a:r>
          </a:p>
          <a:p>
            <a:r>
              <a:rPr lang="uk-UA" dirty="0" err="1" smtClean="0"/>
              <a:t>Зявляються</a:t>
            </a:r>
            <a:r>
              <a:rPr lang="uk-UA" dirty="0" smtClean="0"/>
              <a:t> перші голонасінні;</a:t>
            </a:r>
          </a:p>
        </p:txBody>
      </p:sp>
      <p:sp>
        <p:nvSpPr>
          <p:cNvPr id="10" name="Місце для тексту 9"/>
          <p:cNvSpPr>
            <a:spLocks noGrp="1"/>
          </p:cNvSpPr>
          <p:nvPr>
            <p:ph type="body" sz="half" idx="19"/>
          </p:nvPr>
        </p:nvSpPr>
        <p:spPr>
          <a:xfrm>
            <a:off x="6742908" y="4781550"/>
            <a:ext cx="4368980" cy="1371600"/>
          </a:xfrm>
        </p:spPr>
        <p:txBody>
          <a:bodyPr rtlCol="0">
            <a:normAutofit/>
          </a:bodyPr>
          <a:lstStyle/>
          <a:p>
            <a:r>
              <a:rPr lang="uk-UA" dirty="0" smtClean="0"/>
              <a:t>Виникають хрящові і кісткові риби, кистепері, дводишні та </a:t>
            </a:r>
            <a:r>
              <a:rPr lang="uk-UA" dirty="0" err="1" smtClean="0"/>
              <a:t>променепері</a:t>
            </a:r>
            <a:r>
              <a:rPr lang="uk-UA" dirty="0" smtClean="0"/>
              <a:t> риби (</a:t>
            </a:r>
            <a:r>
              <a:rPr lang="uk-UA" dirty="0" err="1" smtClean="0"/>
              <a:t>“вік</a:t>
            </a:r>
            <a:r>
              <a:rPr lang="uk-UA" dirty="0" smtClean="0"/>
              <a:t> </a:t>
            </a:r>
            <a:r>
              <a:rPr lang="uk-UA" dirty="0" err="1" smtClean="0"/>
              <a:t>риб”</a:t>
            </a:r>
            <a:r>
              <a:rPr lang="uk-UA" dirty="0" smtClean="0"/>
              <a:t>);На суходолі </a:t>
            </a:r>
            <a:r>
              <a:rPr lang="uk-UA" dirty="0" err="1" smtClean="0"/>
              <a:t>зявилися</a:t>
            </a:r>
            <a:r>
              <a:rPr lang="uk-UA" dirty="0" smtClean="0"/>
              <a:t> комахи;Виникають перші земноводні тварини.</a:t>
            </a:r>
            <a:endParaRPr lang="en-US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/>
          <a:srcRect l="10136" r="10136"/>
          <a:stretch>
            <a:fillRect/>
          </a:stretch>
        </p:blipFill>
        <p:spPr bwMode="auto">
          <a:xfrm>
            <a:off x="6975717" y="1990732"/>
            <a:ext cx="3935536" cy="2571736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6163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download.jpg"/>
          <p:cNvPicPr>
            <a:picLocks noGrp="1" noChangeAspect="1"/>
          </p:cNvPicPr>
          <p:nvPr>
            <p:ph type="pic" sz="quarter" idx="19"/>
          </p:nvPr>
        </p:nvPicPr>
        <p:blipFill>
          <a:blip r:embed="rId2"/>
          <a:srcRect l="19252" r="19252"/>
          <a:stretch>
            <a:fillRect/>
          </a:stretch>
        </p:blipFill>
        <p:spPr/>
      </p:pic>
      <p:sp>
        <p:nvSpPr>
          <p:cNvPr id="9" name="Місце для тексту 8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ru-RU" i="1" dirty="0" err="1" smtClean="0"/>
              <a:t>Поява</a:t>
            </a:r>
            <a:r>
              <a:rPr lang="ru-RU" i="1" dirty="0" smtClean="0"/>
              <a:t> перших </a:t>
            </a:r>
            <a:r>
              <a:rPr lang="ru-RU" i="1" dirty="0" err="1" smtClean="0"/>
              <a:t>наземних</a:t>
            </a:r>
            <a:r>
              <a:rPr lang="ru-RU" i="1" dirty="0" smtClean="0"/>
              <a:t> </a:t>
            </a:r>
            <a:r>
              <a:rPr lang="ru-RU" i="1" dirty="0" err="1" smtClean="0"/>
              <a:t>хребетних</a:t>
            </a:r>
            <a:r>
              <a:rPr lang="ru-RU" i="1" dirty="0" smtClean="0"/>
              <a:t> - </a:t>
            </a:r>
            <a:r>
              <a:rPr lang="ru-RU" i="1" dirty="0" err="1" smtClean="0"/>
              <a:t>стегоцефали</a:t>
            </a:r>
            <a:endParaRPr lang="uk-UA" dirty="0"/>
          </a:p>
        </p:txBody>
      </p:sp>
      <p:pic>
        <p:nvPicPr>
          <p:cNvPr id="17" name="Рисунок 16" descr="Meyers_b15_s0272b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t="18307" b="18307"/>
          <a:stretch>
            <a:fillRect/>
          </a:stretch>
        </p:blipFill>
        <p:spPr>
          <a:xfrm>
            <a:off x="4738688" y="1233488"/>
            <a:ext cx="2714625" cy="2776537"/>
          </a:xfrm>
        </p:spPr>
      </p:pic>
      <p:sp>
        <p:nvSpPr>
          <p:cNvPr id="13" name="Місце для тексту 12"/>
          <p:cNvSpPr>
            <a:spLocks noGrp="1"/>
          </p:cNvSpPr>
          <p:nvPr>
            <p:ph type="body" sz="half" idx="21"/>
          </p:nvPr>
        </p:nvSpPr>
        <p:spPr>
          <a:xfrm>
            <a:off x="4610100" y="4076700"/>
            <a:ext cx="2840308" cy="1785105"/>
          </a:xfrm>
        </p:spPr>
        <p:txBody>
          <a:bodyPr rtlCol="0">
            <a:normAutofit/>
          </a:bodyPr>
          <a:lstStyle/>
          <a:p>
            <a:r>
              <a:rPr lang="ru-RU" i="1" dirty="0" smtClean="0"/>
              <a:t>У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період</a:t>
            </a:r>
            <a:r>
              <a:rPr lang="ru-RU" i="1" dirty="0" smtClean="0"/>
              <a:t> на </a:t>
            </a:r>
            <a:r>
              <a:rPr lang="ru-RU" i="1" dirty="0" err="1" smtClean="0"/>
              <a:t>суші</a:t>
            </a:r>
            <a:r>
              <a:rPr lang="ru-RU" i="1" dirty="0" smtClean="0"/>
              <a:t> </a:t>
            </a:r>
            <a:r>
              <a:rPr lang="ru-RU" i="1" dirty="0" err="1" smtClean="0"/>
              <a:t>поширюються</a:t>
            </a:r>
            <a:r>
              <a:rPr lang="ru-RU" i="1" dirty="0" smtClean="0"/>
              <a:t> </a:t>
            </a:r>
            <a:r>
              <a:rPr lang="ru-RU" i="1" dirty="0" err="1" smtClean="0"/>
              <a:t>ліси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деревовидних</a:t>
            </a:r>
            <a:r>
              <a:rPr lang="ru-RU" i="1" dirty="0" smtClean="0"/>
              <a:t> </a:t>
            </a:r>
            <a:r>
              <a:rPr lang="ru-RU" i="1" dirty="0" err="1" smtClean="0"/>
              <a:t>хвощів</a:t>
            </a:r>
            <a:r>
              <a:rPr lang="ru-RU" i="1" dirty="0" smtClean="0"/>
              <a:t>, </a:t>
            </a:r>
            <a:r>
              <a:rPr lang="ru-RU" i="1" dirty="0" err="1" smtClean="0"/>
              <a:t>плаунів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папоротей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досягали у </a:t>
            </a:r>
            <a:r>
              <a:rPr lang="ru-RU" i="1" dirty="0" err="1" smtClean="0"/>
              <a:t>висоту</a:t>
            </a:r>
            <a:r>
              <a:rPr lang="ru-RU" i="1" dirty="0" smtClean="0"/>
              <a:t> 30-40 м</a:t>
            </a:r>
            <a:endParaRPr lang="uk-UA" dirty="0"/>
          </a:p>
        </p:txBody>
      </p:sp>
      <p:pic>
        <p:nvPicPr>
          <p:cNvPr id="18" name="Рисунок 17" descr="download.jpg"/>
          <p:cNvPicPr>
            <a:picLocks noGrp="1" noChangeAspect="1"/>
          </p:cNvPicPr>
          <p:nvPr>
            <p:ph type="pic" sz="quarter" idx="20"/>
          </p:nvPr>
        </p:nvPicPr>
        <p:blipFill>
          <a:blip r:embed="rId4"/>
          <a:srcRect l="13383" r="13383"/>
          <a:stretch>
            <a:fillRect/>
          </a:stretch>
        </p:blipFill>
        <p:spPr>
          <a:xfrm>
            <a:off x="8185150" y="1214438"/>
            <a:ext cx="2714625" cy="2776537"/>
          </a:xfrm>
        </p:spPr>
      </p:pic>
      <p:sp>
        <p:nvSpPr>
          <p:cNvPr id="14" name="Місце для тексту 13"/>
          <p:cNvSpPr>
            <a:spLocks noGrp="1"/>
          </p:cNvSpPr>
          <p:nvPr>
            <p:ph type="body" sz="half" idx="22"/>
          </p:nvPr>
        </p:nvSpPr>
        <p:spPr>
          <a:xfrm>
            <a:off x="8172450" y="4114800"/>
            <a:ext cx="2779832" cy="1747005"/>
          </a:xfrm>
        </p:spPr>
        <p:txBody>
          <a:bodyPr rtlCol="0">
            <a:normAutofit lnSpcReduction="10000"/>
          </a:bodyPr>
          <a:lstStyle/>
          <a:p>
            <a:r>
              <a:rPr lang="ru-RU" i="1" dirty="0" err="1" smtClean="0"/>
              <a:t>Клімат</a:t>
            </a:r>
            <a:r>
              <a:rPr lang="ru-RU" i="1" dirty="0" smtClean="0"/>
              <a:t> </a:t>
            </a:r>
            <a:r>
              <a:rPr lang="ru-RU" i="1" dirty="0" err="1" smtClean="0"/>
              <a:t>стає</a:t>
            </a:r>
            <a:r>
              <a:rPr lang="ru-RU" i="1" dirty="0" smtClean="0"/>
              <a:t> </a:t>
            </a:r>
            <a:r>
              <a:rPr lang="ru-RU" i="1" dirty="0" err="1" smtClean="0"/>
              <a:t>більш</a:t>
            </a:r>
            <a:r>
              <a:rPr lang="ru-RU" i="1" dirty="0" smtClean="0"/>
              <a:t> сухим </a:t>
            </a:r>
            <a:r>
              <a:rPr lang="ru-RU" i="1" dirty="0" err="1" smtClean="0"/>
              <a:t>і</a:t>
            </a:r>
            <a:r>
              <a:rPr lang="ru-RU" i="1" dirty="0" smtClean="0"/>
              <a:t> </a:t>
            </a:r>
            <a:r>
              <a:rPr lang="ru-RU" i="1" dirty="0" err="1" smtClean="0"/>
              <a:t>холодним</a:t>
            </a:r>
            <a:r>
              <a:rPr lang="ru-RU" i="1" dirty="0" smtClean="0"/>
              <a:t>. </a:t>
            </a:r>
            <a:r>
              <a:rPr lang="ru-RU" i="1" dirty="0" err="1" smtClean="0"/>
              <a:t>Скорочується</a:t>
            </a:r>
            <a:r>
              <a:rPr lang="ru-RU" i="1" dirty="0" smtClean="0"/>
              <a:t> </a:t>
            </a:r>
            <a:r>
              <a:rPr lang="ru-RU" i="1" dirty="0" err="1" smtClean="0"/>
              <a:t>різноманітність</a:t>
            </a:r>
            <a:r>
              <a:rPr lang="ru-RU" i="1" dirty="0" smtClean="0"/>
              <a:t> </a:t>
            </a:r>
            <a:r>
              <a:rPr lang="ru-RU" i="1" dirty="0" err="1" smtClean="0"/>
              <a:t>амфібій</a:t>
            </a:r>
            <a:r>
              <a:rPr lang="ru-RU" i="1" dirty="0" smtClean="0"/>
              <a:t>. </a:t>
            </a:r>
            <a:r>
              <a:rPr lang="ru-RU" i="1" dirty="0" err="1" smtClean="0"/>
              <a:t>Основними</a:t>
            </a:r>
            <a:r>
              <a:rPr lang="ru-RU" i="1" dirty="0" smtClean="0"/>
              <a:t> господарями </a:t>
            </a:r>
            <a:r>
              <a:rPr lang="ru-RU" i="1" dirty="0" err="1" smtClean="0"/>
              <a:t>суші</a:t>
            </a:r>
            <a:r>
              <a:rPr lang="ru-RU" i="1" dirty="0" smtClean="0"/>
              <a:t> </a:t>
            </a:r>
            <a:r>
              <a:rPr lang="ru-RU" i="1" dirty="0" err="1" smtClean="0"/>
              <a:t>стають</a:t>
            </a:r>
            <a:r>
              <a:rPr lang="ru-RU" i="1" dirty="0" smtClean="0"/>
              <a:t> </a:t>
            </a:r>
            <a:r>
              <a:rPr lang="ru-RU" i="1" dirty="0" err="1" smtClean="0"/>
              <a:t>плазуни</a:t>
            </a:r>
            <a:r>
              <a:rPr lang="ru-RU" i="1" dirty="0" smtClean="0"/>
              <a:t>.</a:t>
            </a:r>
            <a:endParaRPr lang="uk-UA" dirty="0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52950" y="381000"/>
            <a:ext cx="6570664" cy="6477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Кам'яновугільний Пермський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4230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 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Рослини</a:t>
            </a:r>
            <a:endParaRPr lang="uk-UA" dirty="0"/>
          </a:p>
        </p:txBody>
      </p:sp>
      <p:pic>
        <p:nvPicPr>
          <p:cNvPr id="11" name="Рисунок 10" descr="download.jp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9477" b="9477"/>
          <a:stretch>
            <a:fillRect/>
          </a:stretch>
        </p:blipFill>
        <p:spPr/>
      </p:pic>
      <p:pic>
        <p:nvPicPr>
          <p:cNvPr id="12" name="Рисунок 11" descr="download.jp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 l="1354" r="1354"/>
          <a:stretch>
            <a:fillRect/>
          </a:stretch>
        </p:blipFill>
        <p:spPr/>
      </p:pic>
      <p:pic>
        <p:nvPicPr>
          <p:cNvPr id="13" name="Рисунок 12" descr="download.jpg"/>
          <p:cNvPicPr>
            <a:picLocks noGrp="1" noChangeAspect="1"/>
          </p:cNvPicPr>
          <p:nvPr>
            <p:ph type="pic" sz="quarter" idx="19"/>
          </p:nvPr>
        </p:nvPicPr>
        <p:blipFill>
          <a:blip r:embed="rId4"/>
          <a:srcRect t="11506" b="11506"/>
          <a:stretch>
            <a:fillRect/>
          </a:stretch>
        </p:blipFill>
        <p:spPr/>
      </p:pic>
      <p:sp>
        <p:nvSpPr>
          <p:cNvPr id="10" name="Місце для тексту 9"/>
          <p:cNvSpPr>
            <a:spLocks noGrp="1"/>
          </p:cNvSpPr>
          <p:nvPr>
            <p:ph type="body" sz="half" idx="21"/>
          </p:nvPr>
        </p:nvSpPr>
        <p:spPr>
          <a:xfrm>
            <a:off x="8763000" y="2484992"/>
            <a:ext cx="3067050" cy="3248729"/>
          </a:xfrm>
        </p:spPr>
        <p:txBody>
          <a:bodyPr rtlCol="0">
            <a:noAutofit/>
          </a:bodyPr>
          <a:lstStyle/>
          <a:p>
            <a:r>
              <a:rPr lang="ru-RU" sz="2400" i="1" dirty="0" err="1" smtClean="0"/>
              <a:t>Утворюються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широко </a:t>
            </a:r>
            <a:r>
              <a:rPr lang="ru-RU" sz="2400" i="1" dirty="0" err="1" smtClean="0"/>
              <a:t>поширюються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голонасінні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рослини</a:t>
            </a:r>
            <a:r>
              <a:rPr lang="ru-RU" sz="2400" i="1" dirty="0" smtClean="0"/>
              <a:t>, а </a:t>
            </a:r>
            <a:r>
              <a:rPr lang="ru-RU" sz="2400" i="1" dirty="0" err="1" smtClean="0"/>
              <a:t>деякі</a:t>
            </a:r>
            <a:r>
              <a:rPr lang="ru-RU" sz="2400" i="1" dirty="0" smtClean="0"/>
              <a:t> дожили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до наших </a:t>
            </a:r>
            <a:r>
              <a:rPr lang="ru-RU" sz="2400" i="1" dirty="0" err="1" smtClean="0"/>
              <a:t>днів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гінкго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араукарії</a:t>
            </a:r>
            <a:r>
              <a:rPr lang="ru-RU" sz="2400" i="1" dirty="0" smtClean="0"/>
              <a:t>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346041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759382" y="796947"/>
            <a:ext cx="3899218" cy="1203303"/>
          </a:xfrm>
        </p:spPr>
        <p:txBody>
          <a:bodyPr rtlCol="0"/>
          <a:lstStyle/>
          <a:p>
            <a:pPr rtl="0"/>
            <a:r>
              <a:rPr lang="uk-UA" dirty="0" smtClean="0"/>
              <a:t>У морських басейнах</a:t>
            </a:r>
            <a:endParaRPr lang="uk-UA" dirty="0"/>
          </a:p>
        </p:txBody>
      </p:sp>
      <p:pic>
        <p:nvPicPr>
          <p:cNvPr id="5" name="Содержимое 4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445" y="1745456"/>
            <a:ext cx="6534355" cy="3367088"/>
          </a:xfrm>
        </p:spPr>
      </p:pic>
      <p:sp>
        <p:nvSpPr>
          <p:cNvPr id="4" name="Місце для тексту 3"/>
          <p:cNvSpPr>
            <a:spLocks noGrp="1"/>
          </p:cNvSpPr>
          <p:nvPr>
            <p:ph type="body" sz="half" idx="2"/>
          </p:nvPr>
        </p:nvSpPr>
        <p:spPr>
          <a:xfrm>
            <a:off x="7200900" y="1924050"/>
            <a:ext cx="4991100" cy="4933950"/>
          </a:xfrm>
        </p:spPr>
        <p:txBody>
          <a:bodyPr rtlCol="0">
            <a:normAutofit/>
          </a:bodyPr>
          <a:lstStyle/>
          <a:p>
            <a:r>
              <a:rPr lang="uk-UA" dirty="0" smtClean="0"/>
              <a:t>Були поширені безхребетні, зокрема форамініфери, корали, молюски тощо; з'явились перші морські хребетні — рибоподібні й риби; у девоні хребетні вийшли на суходіл. У середині палеозою виникли перші наземні рослини — псилофіти й </a:t>
            </a:r>
            <a:r>
              <a:rPr lang="uk-UA" dirty="0" err="1" smtClean="0"/>
              <a:t>плауноподібні</a:t>
            </a:r>
            <a:r>
              <a:rPr lang="uk-UA" dirty="0" smtClean="0"/>
              <a:t>. Пізніше розвинулись деревоподібні папороті, хвойні. В кінці палеозою відбулося так зване «автотрофне цвітіння» — феномен планетарного спалаху розвитку рослинності, внаслідок помітного зниження в атмосфері вмісту О</a:t>
            </a:r>
            <a:r>
              <a:rPr lang="uk-UA" baseline="-25000" dirty="0" smtClean="0"/>
              <a:t>2</a:t>
            </a:r>
            <a:r>
              <a:rPr lang="uk-UA" dirty="0" smtClean="0"/>
              <a:t> і підвищення вмісту </a:t>
            </a:r>
            <a:r>
              <a:rPr lang="uk-UA" dirty="0" err="1" smtClean="0"/>
              <a:t>СО</a:t>
            </a:r>
            <a:r>
              <a:rPr lang="uk-UA" baseline="-25000" dirty="0" err="1" smtClean="0"/>
              <a:t>2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005728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_win32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8_TF03431377" id="{41656BBC-55E8-4CFB-B338-193F37B0F879}" vid="{ABFC4142-456E-44EA-A2E5-A99F1076C736}"/>
    </a:ext>
  </a:extLst>
</a:theme>
</file>

<file path=ppt/theme/theme2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tf03431377_win32</Template>
  <TotalTime>648</TotalTime>
  <Words>230</Words>
  <Application>Microsoft Office PowerPoint</Application>
  <PresentationFormat>Произвольный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tf03431377_win32</vt:lpstr>
      <vt:lpstr>Палеозойська ера</vt:lpstr>
      <vt:lpstr>Палеозойська ера</vt:lpstr>
      <vt:lpstr>Кембрійський, Ордовикский періоди</vt:lpstr>
      <vt:lpstr>Силурийский період</vt:lpstr>
      <vt:lpstr>Слайд 5</vt:lpstr>
      <vt:lpstr>Девонський період</vt:lpstr>
      <vt:lpstr>Кам'яновугільний Пермський</vt:lpstr>
      <vt:lpstr>Рослини</vt:lpstr>
      <vt:lpstr>У морських басейнах</vt:lpstr>
      <vt:lpstr>Деякі тварини палеозойської ери</vt:lpstr>
      <vt:lpstr>Висновок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Палеозойська ера</dc:title>
  <dc:creator>user</dc:creator>
  <cp:lastModifiedBy>user</cp:lastModifiedBy>
  <cp:revision>17</cp:revision>
  <dcterms:created xsi:type="dcterms:W3CDTF">2023-05-16T17:11:44Z</dcterms:created>
  <dcterms:modified xsi:type="dcterms:W3CDTF">2023-05-20T11:07:04Z</dcterms:modified>
</cp:coreProperties>
</file>