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1"/>
  </p:sldMasterIdLst>
  <p:notesMasterIdLst>
    <p:notesMasterId r:id="rId19"/>
  </p:notesMasterIdLst>
  <p:handoutMasterIdLst>
    <p:handoutMasterId r:id="rId20"/>
  </p:handoutMasterIdLst>
  <p:sldIdLst>
    <p:sldId id="256" r:id="rId2"/>
    <p:sldId id="257" r:id="rId3"/>
    <p:sldId id="274" r:id="rId4"/>
    <p:sldId id="275" r:id="rId5"/>
    <p:sldId id="272" r:id="rId6"/>
    <p:sldId id="273" r:id="rId7"/>
    <p:sldId id="262" r:id="rId8"/>
    <p:sldId id="279" r:id="rId9"/>
    <p:sldId id="281" r:id="rId10"/>
    <p:sldId id="278" r:id="rId11"/>
    <p:sldId id="280" r:id="rId12"/>
    <p:sldId id="282" r:id="rId13"/>
    <p:sldId id="285" r:id="rId14"/>
    <p:sldId id="286" r:id="rId15"/>
    <p:sldId id="287" r:id="rId16"/>
    <p:sldId id="283" r:id="rId17"/>
    <p:sldId id="284" r:id="rId18"/>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E9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DA37D80-6434-44D0-A028-1B22A696006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8" autoAdjust="0"/>
    <p:restoredTop sz="94660"/>
  </p:normalViewPr>
  <p:slideViewPr>
    <p:cSldViewPr snapToGrid="0">
      <p:cViewPr varScale="1">
        <p:scale>
          <a:sx n="74" d="100"/>
          <a:sy n="74" d="100"/>
        </p:scale>
        <p:origin x="414" y="72"/>
      </p:cViewPr>
      <p:guideLst>
        <p:guide orient="horz" pos="2160"/>
        <p:guide pos="3840"/>
      </p:guideLst>
    </p:cSldViewPr>
  </p:slideViewPr>
  <p:notesTextViewPr>
    <p:cViewPr>
      <p:scale>
        <a:sx n="1" d="1"/>
        <a:sy n="1" d="1"/>
      </p:scale>
      <p:origin x="0" y="0"/>
    </p:cViewPr>
  </p:notesTextViewPr>
  <p:notesViewPr>
    <p:cSldViewPr snapToGrid="0">
      <p:cViewPr varScale="1">
        <p:scale>
          <a:sx n="85" d="100"/>
          <a:sy n="85" d="100"/>
        </p:scale>
        <p:origin x="305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EF35944-A0B8-4A1C-BCC3-3A07FF278983}" type="datetime1">
              <a:rPr lang="ru-RU" smtClean="0"/>
              <a:t>23.11.2023</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02BA2C8-71FC-43D0-BD87-0547616971FA}" type="slidenum">
              <a:rPr lang="ru-RU" smtClean="0"/>
              <a:t>‹#›</a:t>
            </a:fld>
            <a:endParaRPr lang="ru-RU" dirty="0"/>
          </a:p>
        </p:txBody>
      </p:sp>
    </p:spTree>
    <p:extLst>
      <p:ext uri="{BB962C8B-B14F-4D97-AF65-F5344CB8AC3E}">
        <p14:creationId xmlns:p14="http://schemas.microsoft.com/office/powerpoint/2010/main" val="372921363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58AEC377-3A8A-4A87-9C1F-E326A8E87E43}" type="datetime1">
              <a:rPr lang="ru-RU" smtClean="0"/>
              <a:t>23.11.2023</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метки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ru-RU" dirty="0" smtClean="0"/>
              <a:t>Щелкните, чтобы изменить стили текста образца слайда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539446-6953-447E-A4E3-E7CFBF870046}" type="slidenum">
              <a:rPr lang="ru-RU" smtClean="0"/>
              <a:t>‹#›</a:t>
            </a:fld>
            <a:endParaRPr lang="ru-RU" dirty="0"/>
          </a:p>
        </p:txBody>
      </p:sp>
    </p:spTree>
    <p:extLst>
      <p:ext uri="{BB962C8B-B14F-4D97-AF65-F5344CB8AC3E}">
        <p14:creationId xmlns:p14="http://schemas.microsoft.com/office/powerpoint/2010/main" val="142392923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C6539446-6953-447E-A4E3-E7CFBF870046}" type="slidenum">
              <a:rPr lang="ru-RU" smtClean="0"/>
              <a:t>1</a:t>
            </a:fld>
            <a:endParaRPr lang="ru-RU" dirty="0"/>
          </a:p>
        </p:txBody>
      </p:sp>
    </p:spTree>
    <p:extLst>
      <p:ext uri="{BB962C8B-B14F-4D97-AF65-F5344CB8AC3E}">
        <p14:creationId xmlns:p14="http://schemas.microsoft.com/office/powerpoint/2010/main" val="1480387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C6539446-6953-447E-A4E3-E7CFBF870046}" type="slidenum">
              <a:rPr lang="ru-RU" smtClean="0"/>
              <a:t>2</a:t>
            </a:fld>
            <a:endParaRPr lang="ru-RU" dirty="0"/>
          </a:p>
        </p:txBody>
      </p:sp>
    </p:spTree>
    <p:extLst>
      <p:ext uri="{BB962C8B-B14F-4D97-AF65-F5344CB8AC3E}">
        <p14:creationId xmlns:p14="http://schemas.microsoft.com/office/powerpoint/2010/main" val="296187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C6539446-6953-447E-A4E3-E7CFBF870046}" type="slidenum">
              <a:rPr lang="ru-RU" smtClean="0"/>
              <a:t>7</a:t>
            </a:fld>
            <a:endParaRPr lang="ru-RU" dirty="0"/>
          </a:p>
        </p:txBody>
      </p:sp>
    </p:spTree>
    <p:extLst>
      <p:ext uri="{BB962C8B-B14F-4D97-AF65-F5344CB8AC3E}">
        <p14:creationId xmlns:p14="http://schemas.microsoft.com/office/powerpoint/2010/main" val="1156688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вода3"/>
          <p:cNvSpPr/>
          <p:nvPr/>
        </p:nvSpPr>
        <p:spPr bwMode="gray">
          <a:xfrm>
            <a:off x="2552" y="5243129"/>
            <a:ext cx="12188952" cy="1614871"/>
          </a:xfrm>
          <a:prstGeom prst="rect">
            <a:avLst/>
          </a:prstGeom>
          <a:gradFill>
            <a:gsLst>
              <a:gs pos="833">
                <a:schemeClr val="accent2">
                  <a:lumMod val="60000"/>
                  <a:lumOff val="40000"/>
                  <a:alpha val="38000"/>
                </a:schemeClr>
              </a:gs>
              <a:gs pos="23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5" name="небо"/>
          <p:cNvSpPr/>
          <p:nvPr/>
        </p:nvSpPr>
        <p:spPr bwMode="white">
          <a:xfrm>
            <a:off x="2552" y="0"/>
            <a:ext cx="12188952" cy="5334000"/>
          </a:xfrm>
          <a:prstGeom prst="rect">
            <a:avLst/>
          </a:prstGeom>
          <a:gradFill>
            <a:gsLst>
              <a:gs pos="0">
                <a:schemeClr val="accent2">
                  <a:lumMod val="60000"/>
                  <a:lumOff val="40000"/>
                  <a:alpha val="80000"/>
                </a:schemeClr>
              </a:gs>
              <a:gs pos="99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pic>
        <p:nvPicPr>
          <p:cNvPr id="6" name="вода2"/>
          <p:cNvPicPr>
            <a:picLocks noChangeAspect="1"/>
          </p:cNvPicPr>
          <p:nvPr/>
        </p:nvPicPr>
        <p:blipFill rotWithShape="1">
          <a:blip r:embed="rId2" cstate="print">
            <a:extLst>
              <a:ext uri="{28A0092B-C50C-407E-A947-70E740481C1C}">
                <a14:useLocalDpi xmlns:a14="http://schemas.microsoft.com/office/drawing/2010/main" val="0"/>
              </a:ext>
            </a:extLst>
          </a:blip>
          <a:srcRect l="2674" r="9901"/>
          <a:stretch/>
        </p:blipFill>
        <p:spPr bwMode="ltGray">
          <a:xfrm>
            <a:off x="-1425" y="5497897"/>
            <a:ext cx="12188952" cy="463209"/>
          </a:xfrm>
          <a:prstGeom prst="rect">
            <a:avLst/>
          </a:prstGeom>
          <a:noFill/>
          <a:ln>
            <a:noFill/>
          </a:ln>
        </p:spPr>
      </p:pic>
      <p:pic>
        <p:nvPicPr>
          <p:cNvPr id="7" name="вода1"/>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425" y="5221111"/>
            <a:ext cx="12188952" cy="268288"/>
          </a:xfrm>
          <a:prstGeom prst="rect">
            <a:avLst/>
          </a:prstGeom>
          <a:noFill/>
          <a:ln>
            <a:noFill/>
          </a:ln>
        </p:spPr>
      </p:pic>
      <p:sp>
        <p:nvSpPr>
          <p:cNvPr id="8" name="Прямоугольник 7"/>
          <p:cNvSpPr/>
          <p:nvPr/>
        </p:nvSpPr>
        <p:spPr>
          <a:xfrm>
            <a:off x="-1425" y="5961106"/>
            <a:ext cx="12188952" cy="896846"/>
          </a:xfrm>
          <a:prstGeom prst="rect">
            <a:avLst/>
          </a:prstGeom>
          <a:gradFill>
            <a:gsLst>
              <a:gs pos="25000">
                <a:schemeClr val="accent6">
                  <a:lumMod val="60000"/>
                  <a:lumOff val="40000"/>
                  <a:alpha val="0"/>
                </a:schemeClr>
              </a:gs>
              <a:gs pos="100000">
                <a:schemeClr val="accent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p:cNvSpPr>
            <a:spLocks noGrp="1"/>
          </p:cNvSpPr>
          <p:nvPr>
            <p:ph type="ctrTitle"/>
          </p:nvPr>
        </p:nvSpPr>
        <p:spPr>
          <a:xfrm>
            <a:off x="1305872" y="1309047"/>
            <a:ext cx="9602789" cy="2667000"/>
          </a:xfrm>
        </p:spPr>
        <p:txBody>
          <a:bodyPr rtlCol="0" anchor="b">
            <a:noAutofit/>
          </a:bodyPr>
          <a:lstStyle>
            <a:lvl1pPr algn="ctr">
              <a:defRPr sz="6000"/>
            </a:lvl1pPr>
          </a:lstStyle>
          <a:p>
            <a:pPr rtl="0"/>
            <a:r>
              <a:rPr lang="ru-RU" smtClean="0"/>
              <a:t>Образец заголовка</a:t>
            </a:r>
            <a:endParaRPr lang="ru-RU" dirty="0"/>
          </a:p>
        </p:txBody>
      </p:sp>
      <p:sp>
        <p:nvSpPr>
          <p:cNvPr id="3" name="Подзаголовок 2"/>
          <p:cNvSpPr>
            <a:spLocks noGrp="1"/>
          </p:cNvSpPr>
          <p:nvPr>
            <p:ph type="subTitle" idx="1"/>
          </p:nvPr>
        </p:nvSpPr>
        <p:spPr>
          <a:xfrm>
            <a:off x="1305872" y="4038600"/>
            <a:ext cx="9601200" cy="990600"/>
          </a:xfrm>
        </p:spPr>
        <p:txBody>
          <a:bodyPr rtlCol="0">
            <a:normAutofit/>
          </a:bodyPr>
          <a:lstStyle>
            <a:lvl1pPr marL="0" indent="0" algn="ctr">
              <a:spcBef>
                <a:spcPts val="0"/>
              </a:spcBef>
              <a:buNone/>
              <a:defRPr sz="1800" cap="all" baseline="0">
                <a:solidFill>
                  <a:schemeClr val="accent2">
                    <a:lumMod val="7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ru-RU" smtClean="0"/>
              <a:t>Образец подзаголовка</a:t>
            </a:r>
            <a:endParaRPr lang="ru-RU" dirty="0"/>
          </a:p>
        </p:txBody>
      </p:sp>
    </p:spTree>
    <p:extLst>
      <p:ext uri="{BB962C8B-B14F-4D97-AF65-F5344CB8AC3E}">
        <p14:creationId xmlns:p14="http://schemas.microsoft.com/office/powerpoint/2010/main" val="294236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Вертикальный текст 2"/>
          <p:cNvSpPr>
            <a:spLocks noGrp="1"/>
          </p:cNvSpPr>
          <p:nvPr>
            <p:ph type="body" orient="vert" idx="1"/>
          </p:nvPr>
        </p:nvSpPr>
        <p:spPr/>
        <p:txBody>
          <a:bodyPr vert="eaVert"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Нижний колонтитул 4"/>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4" name="Дата 3"/>
          <p:cNvSpPr>
            <a:spLocks noGrp="1"/>
          </p:cNvSpPr>
          <p:nvPr>
            <p:ph type="dt" sz="half" idx="10"/>
          </p:nvPr>
        </p:nvSpPr>
        <p:spPr/>
        <p:txBody>
          <a:bodyPr rtlCol="0"/>
          <a:lstStyle/>
          <a:p>
            <a:pPr rtl="0"/>
            <a:fld id="{9387CFDF-C653-4754-98E6-9F6D9C892D05}" type="datetime1">
              <a:rPr lang="ru-RU" smtClean="0"/>
              <a:t>23.11.2023</a:t>
            </a:fld>
            <a:endParaRPr lang="ru-RU" dirty="0"/>
          </a:p>
        </p:txBody>
      </p:sp>
      <p:sp>
        <p:nvSpPr>
          <p:cNvPr id="6" name="Номер слайда 5"/>
          <p:cNvSpPr>
            <a:spLocks noGrp="1"/>
          </p:cNvSpPr>
          <p:nvPr>
            <p:ph type="sldNum" sz="quarter" idx="12"/>
          </p:nvPr>
        </p:nvSpPr>
        <p:spPr/>
        <p:txBody>
          <a:bodyPr rtlCol="0"/>
          <a:lstStyle/>
          <a:p>
            <a:pPr rtl="0"/>
            <a:fld id="{4FAB73BC-B049-4115-A692-8D63A059BFB8}" type="slidenum">
              <a:rPr lang="ru-RU" smtClean="0"/>
              <a:t>‹#›</a:t>
            </a:fld>
            <a:endParaRPr lang="ru-RU" dirty="0"/>
          </a:p>
        </p:txBody>
      </p:sp>
    </p:spTree>
    <p:extLst>
      <p:ext uri="{BB962C8B-B14F-4D97-AF65-F5344CB8AC3E}">
        <p14:creationId xmlns:p14="http://schemas.microsoft.com/office/powerpoint/2010/main" val="3536256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274638"/>
            <a:ext cx="2628900" cy="5440362"/>
          </a:xfrm>
        </p:spPr>
        <p:txBody>
          <a:bodyPr vert="eaVert" rtlCol="0"/>
          <a:lstStyle>
            <a:lvl1pPr rtl="0">
              <a:defRPr/>
            </a:lvl1pPr>
          </a:lstStyle>
          <a:p>
            <a:pPr rtl="0"/>
            <a:r>
              <a:rPr lang="ru-RU" smtClean="0"/>
              <a:t>Образец заголовка</a:t>
            </a:r>
            <a:endParaRPr lang="ru-RU" dirty="0"/>
          </a:p>
        </p:txBody>
      </p:sp>
      <p:sp>
        <p:nvSpPr>
          <p:cNvPr id="3" name="Вертикальный текст 2"/>
          <p:cNvSpPr>
            <a:spLocks noGrp="1"/>
          </p:cNvSpPr>
          <p:nvPr>
            <p:ph type="body" orient="vert" idx="1"/>
          </p:nvPr>
        </p:nvSpPr>
        <p:spPr>
          <a:xfrm>
            <a:off x="838200" y="274638"/>
            <a:ext cx="7734300" cy="5440362"/>
          </a:xfrm>
        </p:spPr>
        <p:txBody>
          <a:bodyPr vert="eaVert" rtlCol="0"/>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Нижний колонтитул 4"/>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4" name="Дата 3"/>
          <p:cNvSpPr>
            <a:spLocks noGrp="1"/>
          </p:cNvSpPr>
          <p:nvPr>
            <p:ph type="dt" sz="half" idx="10"/>
          </p:nvPr>
        </p:nvSpPr>
        <p:spPr/>
        <p:txBody>
          <a:bodyPr rtlCol="0"/>
          <a:lstStyle/>
          <a:p>
            <a:pPr rtl="0"/>
            <a:fld id="{4A0C1876-9168-4A26-8D0C-790FE7DECDCD}" type="datetime1">
              <a:rPr lang="ru-RU" smtClean="0"/>
              <a:t>23.11.2023</a:t>
            </a:fld>
            <a:endParaRPr lang="ru-RU" dirty="0"/>
          </a:p>
        </p:txBody>
      </p:sp>
      <p:sp>
        <p:nvSpPr>
          <p:cNvPr id="6" name="Номер слайда 5"/>
          <p:cNvSpPr>
            <a:spLocks noGrp="1"/>
          </p:cNvSpPr>
          <p:nvPr>
            <p:ph type="sldNum" sz="quarter" idx="12"/>
          </p:nvPr>
        </p:nvSpPr>
        <p:spPr/>
        <p:txBody>
          <a:bodyPr rtlCol="0"/>
          <a:lstStyle/>
          <a:p>
            <a:pPr rtl="0"/>
            <a:fld id="{4FAB73BC-B049-4115-A692-8D63A059BFB8}" type="slidenum">
              <a:rPr lang="ru-RU" smtClean="0"/>
              <a:t>‹#›</a:t>
            </a:fld>
            <a:endParaRPr lang="ru-RU" dirty="0"/>
          </a:p>
        </p:txBody>
      </p:sp>
    </p:spTree>
    <p:extLst>
      <p:ext uri="{BB962C8B-B14F-4D97-AF65-F5344CB8AC3E}">
        <p14:creationId xmlns:p14="http://schemas.microsoft.com/office/powerpoint/2010/main" val="135865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3" name="Объект 2"/>
          <p:cNvSpPr>
            <a:spLocks noGrp="1"/>
          </p:cNvSpPr>
          <p:nvPr>
            <p:ph idx="1"/>
          </p:nvPr>
        </p:nvSpPr>
        <p:spPr/>
        <p:txBody>
          <a:bodyPr rtlCol="0"/>
          <a:lstStyle>
            <a:lvl5pPr>
              <a:defRPr/>
            </a:lvl5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Нижний колонтитул 4"/>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4" name="Дата 3"/>
          <p:cNvSpPr>
            <a:spLocks noGrp="1"/>
          </p:cNvSpPr>
          <p:nvPr>
            <p:ph type="dt" sz="half" idx="10"/>
          </p:nvPr>
        </p:nvSpPr>
        <p:spPr/>
        <p:txBody>
          <a:bodyPr rtlCol="0"/>
          <a:lstStyle/>
          <a:p>
            <a:pPr rtl="0"/>
            <a:fld id="{9DAC16B9-6AD0-4B72-B83A-EEBE77B04080}" type="datetime1">
              <a:rPr lang="ru-RU" smtClean="0"/>
              <a:t>23.11.2023</a:t>
            </a:fld>
            <a:endParaRPr lang="ru-RU" dirty="0"/>
          </a:p>
        </p:txBody>
      </p:sp>
      <p:sp>
        <p:nvSpPr>
          <p:cNvPr id="6" name="Номер слайда 5"/>
          <p:cNvSpPr>
            <a:spLocks noGrp="1"/>
          </p:cNvSpPr>
          <p:nvPr>
            <p:ph type="sldNum" sz="quarter" idx="12"/>
          </p:nvPr>
        </p:nvSpPr>
        <p:spPr/>
        <p:txBody>
          <a:bodyPr rtlCol="0"/>
          <a:lstStyle/>
          <a:p>
            <a:pPr rtl="0"/>
            <a:fld id="{4FAB73BC-B049-4115-A692-8D63A059BFB8}" type="slidenum">
              <a:rPr lang="ru-RU" smtClean="0"/>
              <a:t>‹#›</a:t>
            </a:fld>
            <a:endParaRPr lang="ru-RU" dirty="0"/>
          </a:p>
        </p:txBody>
      </p:sp>
    </p:spTree>
    <p:extLst>
      <p:ext uri="{BB962C8B-B14F-4D97-AF65-F5344CB8AC3E}">
        <p14:creationId xmlns:p14="http://schemas.microsoft.com/office/powerpoint/2010/main" val="340508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небо"/>
          <p:cNvSpPr/>
          <p:nvPr/>
        </p:nvSpPr>
        <p:spPr>
          <a:xfrm>
            <a:off x="2552" y="-1"/>
            <a:ext cx="12188952"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pPr algn="ctr" rtl="0"/>
            <a:endParaRPr lang="ru-RU" dirty="0"/>
          </a:p>
        </p:txBody>
      </p:sp>
      <p:sp>
        <p:nvSpPr>
          <p:cNvPr id="2" name="Заголовок 1"/>
          <p:cNvSpPr>
            <a:spLocks noGrp="1"/>
          </p:cNvSpPr>
          <p:nvPr>
            <p:ph type="title"/>
          </p:nvPr>
        </p:nvSpPr>
        <p:spPr>
          <a:xfrm>
            <a:off x="1293813" y="1309047"/>
            <a:ext cx="9601252" cy="2667000"/>
          </a:xfrm>
        </p:spPr>
        <p:txBody>
          <a:bodyPr rtlCol="0" anchor="b">
            <a:normAutofit/>
          </a:bodyPr>
          <a:lstStyle>
            <a:lvl1pPr algn="ctr">
              <a:defRPr sz="6000" b="0"/>
            </a:lvl1pPr>
          </a:lstStyle>
          <a:p>
            <a:pPr rtl="0"/>
            <a:r>
              <a:rPr lang="ru-RU" smtClean="0"/>
              <a:t>Образец заголовка</a:t>
            </a:r>
            <a:endParaRPr lang="ru-RU" dirty="0"/>
          </a:p>
        </p:txBody>
      </p:sp>
      <p:sp>
        <p:nvSpPr>
          <p:cNvPr id="3" name="Текст 2"/>
          <p:cNvSpPr>
            <a:spLocks noGrp="1"/>
          </p:cNvSpPr>
          <p:nvPr>
            <p:ph type="body" idx="1"/>
          </p:nvPr>
        </p:nvSpPr>
        <p:spPr>
          <a:xfrm>
            <a:off x="1293813" y="4038600"/>
            <a:ext cx="9601200" cy="1143000"/>
          </a:xfrm>
        </p:spPr>
        <p:txBody>
          <a:bodyPr rtlCol="0" anchor="t">
            <a:normAutofit/>
          </a:bodyPr>
          <a:lstStyle>
            <a:lvl1pPr marL="0" indent="0" algn="ctr">
              <a:spcBef>
                <a:spcPts val="0"/>
              </a:spcBef>
              <a:buNone/>
              <a:defRPr sz="2000" cap="all" baseline="0">
                <a:solidFill>
                  <a:schemeClr val="accent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ru-RU" smtClean="0"/>
              <a:t>Образец текста</a:t>
            </a:r>
          </a:p>
        </p:txBody>
      </p:sp>
      <p:sp>
        <p:nvSpPr>
          <p:cNvPr id="5" name="Нижний колонтитул 4"/>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4" name="Дата 3"/>
          <p:cNvSpPr>
            <a:spLocks noGrp="1"/>
          </p:cNvSpPr>
          <p:nvPr>
            <p:ph type="dt" sz="half" idx="10"/>
          </p:nvPr>
        </p:nvSpPr>
        <p:spPr/>
        <p:txBody>
          <a:bodyPr rtlCol="0"/>
          <a:lstStyle/>
          <a:p>
            <a:pPr rtl="0"/>
            <a:fld id="{1A1878EB-3D3D-45B1-902F-BBFD6D84A71A}" type="datetime1">
              <a:rPr lang="ru-RU" smtClean="0"/>
              <a:t>23.11.2023</a:t>
            </a:fld>
            <a:endParaRPr lang="ru-RU" dirty="0"/>
          </a:p>
        </p:txBody>
      </p:sp>
      <p:sp>
        <p:nvSpPr>
          <p:cNvPr id="6" name="Номер слайда 5"/>
          <p:cNvSpPr>
            <a:spLocks noGrp="1"/>
          </p:cNvSpPr>
          <p:nvPr>
            <p:ph type="sldNum" sz="quarter" idx="12"/>
          </p:nvPr>
        </p:nvSpPr>
        <p:spPr/>
        <p:txBody>
          <a:bodyPr rtlCol="0"/>
          <a:lstStyle/>
          <a:p>
            <a:pPr rtl="0"/>
            <a:fld id="{4FAB73BC-B049-4115-A692-8D63A059BFB8}" type="slidenum">
              <a:rPr lang="ru-RU" smtClean="0"/>
              <a:t>‹#›</a:t>
            </a:fld>
            <a:endParaRPr lang="ru-RU" dirty="0"/>
          </a:p>
        </p:txBody>
      </p:sp>
    </p:spTree>
    <p:extLst>
      <p:ext uri="{BB962C8B-B14F-4D97-AF65-F5344CB8AC3E}">
        <p14:creationId xmlns:p14="http://schemas.microsoft.com/office/powerpoint/2010/main" val="304355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smtClean="0"/>
              <a:t>Образец заголовка</a:t>
            </a:r>
            <a:endParaRPr lang="ru-RU" dirty="0"/>
          </a:p>
        </p:txBody>
      </p:sp>
      <p:sp>
        <p:nvSpPr>
          <p:cNvPr id="4" name="Объект 3"/>
          <p:cNvSpPr>
            <a:spLocks noGrp="1"/>
          </p:cNvSpPr>
          <p:nvPr>
            <p:ph sz="half" idx="2"/>
          </p:nvPr>
        </p:nvSpPr>
        <p:spPr>
          <a:xfrm>
            <a:off x="6278880" y="1572768"/>
            <a:ext cx="4572000" cy="4142232"/>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3" name="Объект 2"/>
          <p:cNvSpPr>
            <a:spLocks noGrp="1"/>
          </p:cNvSpPr>
          <p:nvPr>
            <p:ph sz="half" idx="1"/>
          </p:nvPr>
        </p:nvSpPr>
        <p:spPr>
          <a:xfrm>
            <a:off x="1341120" y="1572768"/>
            <a:ext cx="4572000" cy="4142232"/>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6" name="Нижний колонтитул 5"/>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5" name="Дата 4"/>
          <p:cNvSpPr>
            <a:spLocks noGrp="1"/>
          </p:cNvSpPr>
          <p:nvPr>
            <p:ph type="dt" sz="half" idx="10"/>
          </p:nvPr>
        </p:nvSpPr>
        <p:spPr/>
        <p:txBody>
          <a:bodyPr rtlCol="0"/>
          <a:lstStyle/>
          <a:p>
            <a:pPr rtl="0"/>
            <a:fld id="{C7DA697B-2EAA-44F6-AC1B-9FFFDB4913AA}" type="datetime1">
              <a:rPr lang="ru-RU" smtClean="0"/>
              <a:t>23.11.2023</a:t>
            </a:fld>
            <a:endParaRPr lang="ru-RU" dirty="0"/>
          </a:p>
        </p:txBody>
      </p:sp>
      <p:sp>
        <p:nvSpPr>
          <p:cNvPr id="7" name="Номер слайда 6"/>
          <p:cNvSpPr>
            <a:spLocks noGrp="1"/>
          </p:cNvSpPr>
          <p:nvPr>
            <p:ph type="sldNum" sz="quarter" idx="12"/>
          </p:nvPr>
        </p:nvSpPr>
        <p:spPr/>
        <p:txBody>
          <a:bodyPr rtlCol="0"/>
          <a:lstStyle/>
          <a:p>
            <a:pPr rtl="0"/>
            <a:fld id="{4FAB73BC-B049-4115-A692-8D63A059BFB8}" type="slidenum">
              <a:rPr lang="ru-RU" smtClean="0"/>
              <a:t>‹#›</a:t>
            </a:fld>
            <a:endParaRPr lang="ru-RU" dirty="0"/>
          </a:p>
        </p:txBody>
      </p:sp>
    </p:spTree>
    <p:extLst>
      <p:ext uri="{BB962C8B-B14F-4D97-AF65-F5344CB8AC3E}">
        <p14:creationId xmlns:p14="http://schemas.microsoft.com/office/powerpoint/2010/main" val="424937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10" name="Заголовок 9"/>
          <p:cNvSpPr>
            <a:spLocks noGrp="1"/>
          </p:cNvSpPr>
          <p:nvPr>
            <p:ph type="title"/>
          </p:nvPr>
        </p:nvSpPr>
        <p:spPr/>
        <p:txBody>
          <a:bodyPr rtlCol="0"/>
          <a:lstStyle>
            <a:lvl1pPr rtl="0">
              <a:defRPr/>
            </a:lvl1pPr>
          </a:lstStyle>
          <a:p>
            <a:pPr rtl="0"/>
            <a:r>
              <a:rPr lang="ru-RU" smtClean="0"/>
              <a:t>Образец заголовка</a:t>
            </a:r>
            <a:endParaRPr lang="ru-RU" dirty="0"/>
          </a:p>
        </p:txBody>
      </p:sp>
      <p:sp>
        <p:nvSpPr>
          <p:cNvPr id="3" name="Текст 2"/>
          <p:cNvSpPr>
            <a:spLocks noGrp="1"/>
          </p:cNvSpPr>
          <p:nvPr>
            <p:ph type="body" idx="1"/>
          </p:nvPr>
        </p:nvSpPr>
        <p:spPr>
          <a:xfrm>
            <a:off x="1341120" y="1572768"/>
            <a:ext cx="4572000" cy="766588"/>
          </a:xfrm>
        </p:spPr>
        <p:txBody>
          <a:bodyPr rtlCol="0"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smtClean="0"/>
              <a:t>Образец текста</a:t>
            </a:r>
          </a:p>
        </p:txBody>
      </p:sp>
      <p:sp>
        <p:nvSpPr>
          <p:cNvPr id="4" name="Объект 3"/>
          <p:cNvSpPr>
            <a:spLocks noGrp="1"/>
          </p:cNvSpPr>
          <p:nvPr>
            <p:ph sz="half" idx="2"/>
          </p:nvPr>
        </p:nvSpPr>
        <p:spPr>
          <a:xfrm>
            <a:off x="1341120" y="2365861"/>
            <a:ext cx="4572000" cy="3349140"/>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5" name="Текст 4"/>
          <p:cNvSpPr>
            <a:spLocks noGrp="1"/>
          </p:cNvSpPr>
          <p:nvPr>
            <p:ph type="body" sz="quarter" idx="3"/>
          </p:nvPr>
        </p:nvSpPr>
        <p:spPr>
          <a:xfrm>
            <a:off x="6278880" y="1572768"/>
            <a:ext cx="4572000" cy="766588"/>
          </a:xfrm>
        </p:spPr>
        <p:txBody>
          <a:bodyPr rtlCol="0" anchor="ctr">
            <a:normAutofit/>
          </a:bodyPr>
          <a:lstStyle>
            <a:lvl1pPr marL="0" indent="0">
              <a:spcBef>
                <a:spcPts val="0"/>
              </a:spcBef>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smtClean="0"/>
              <a:t>Образец текста</a:t>
            </a:r>
          </a:p>
        </p:txBody>
      </p:sp>
      <p:sp>
        <p:nvSpPr>
          <p:cNvPr id="6" name="Объект 5"/>
          <p:cNvSpPr>
            <a:spLocks noGrp="1"/>
          </p:cNvSpPr>
          <p:nvPr>
            <p:ph sz="quarter" idx="4"/>
          </p:nvPr>
        </p:nvSpPr>
        <p:spPr>
          <a:xfrm>
            <a:off x="6278880" y="2365861"/>
            <a:ext cx="4572000" cy="3349140"/>
          </a:xfrm>
        </p:spPr>
        <p:txBody>
          <a:bodyPr rtlCol="0">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8" name="Нижний колонтитул 7"/>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7" name="Дата 6"/>
          <p:cNvSpPr>
            <a:spLocks noGrp="1"/>
          </p:cNvSpPr>
          <p:nvPr>
            <p:ph type="dt" sz="half" idx="10"/>
          </p:nvPr>
        </p:nvSpPr>
        <p:spPr/>
        <p:txBody>
          <a:bodyPr rtlCol="0"/>
          <a:lstStyle/>
          <a:p>
            <a:pPr rtl="0"/>
            <a:fld id="{1A8FBC0B-9D1F-47A4-AB54-B5A29B750DEC}" type="datetime1">
              <a:rPr lang="ru-RU" smtClean="0"/>
              <a:t>23.11.2023</a:t>
            </a:fld>
            <a:endParaRPr lang="ru-RU" dirty="0"/>
          </a:p>
        </p:txBody>
      </p:sp>
      <p:sp>
        <p:nvSpPr>
          <p:cNvPr id="9" name="Номер слайда 8"/>
          <p:cNvSpPr>
            <a:spLocks noGrp="1"/>
          </p:cNvSpPr>
          <p:nvPr>
            <p:ph type="sldNum" sz="quarter" idx="12"/>
          </p:nvPr>
        </p:nvSpPr>
        <p:spPr/>
        <p:txBody>
          <a:bodyPr rtlCol="0"/>
          <a:lstStyle/>
          <a:p>
            <a:pPr rtl="0"/>
            <a:fld id="{4FAB73BC-B049-4115-A692-8D63A059BFB8}" type="slidenum">
              <a:rPr lang="ru-RU" smtClean="0"/>
              <a:t>‹#›</a:t>
            </a:fld>
            <a:endParaRPr lang="ru-RU" dirty="0"/>
          </a:p>
        </p:txBody>
      </p:sp>
    </p:spTree>
    <p:extLst>
      <p:ext uri="{BB962C8B-B14F-4D97-AF65-F5344CB8AC3E}">
        <p14:creationId xmlns:p14="http://schemas.microsoft.com/office/powerpoint/2010/main" val="107237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Только заголовок">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rtlCol="0"/>
          <a:lstStyle/>
          <a:p>
            <a:pPr rtl="0"/>
            <a:r>
              <a:rPr lang="ru-RU" smtClean="0"/>
              <a:t>Образец заголовка</a:t>
            </a:r>
            <a:endParaRPr lang="ru-RU" dirty="0"/>
          </a:p>
        </p:txBody>
      </p:sp>
      <p:sp>
        <p:nvSpPr>
          <p:cNvPr id="4" name="Нижний колонтитул 3"/>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3" name="Дата 2"/>
          <p:cNvSpPr>
            <a:spLocks noGrp="1"/>
          </p:cNvSpPr>
          <p:nvPr>
            <p:ph type="dt" sz="half" idx="10"/>
          </p:nvPr>
        </p:nvSpPr>
        <p:spPr/>
        <p:txBody>
          <a:bodyPr rtlCol="0"/>
          <a:lstStyle/>
          <a:p>
            <a:pPr rtl="0"/>
            <a:fld id="{AE3F9762-4988-46DF-B407-1D6F983FD222}" type="datetime1">
              <a:rPr lang="ru-RU" smtClean="0"/>
              <a:t>23.11.2023</a:t>
            </a:fld>
            <a:endParaRPr lang="ru-RU" dirty="0"/>
          </a:p>
        </p:txBody>
      </p:sp>
      <p:sp>
        <p:nvSpPr>
          <p:cNvPr id="5" name="Номер слайда 4"/>
          <p:cNvSpPr>
            <a:spLocks noGrp="1"/>
          </p:cNvSpPr>
          <p:nvPr>
            <p:ph type="sldNum" sz="quarter" idx="12"/>
          </p:nvPr>
        </p:nvSpPr>
        <p:spPr/>
        <p:txBody>
          <a:bodyPr rtlCol="0"/>
          <a:lstStyle/>
          <a:p>
            <a:pPr rtl="0"/>
            <a:fld id="{4FAB73BC-B049-4115-A692-8D63A059BFB8}" type="slidenum">
              <a:rPr lang="ru-RU" smtClean="0"/>
              <a:t>‹#›</a:t>
            </a:fld>
            <a:endParaRPr lang="ru-RU" dirty="0"/>
          </a:p>
        </p:txBody>
      </p:sp>
    </p:spTree>
    <p:extLst>
      <p:ext uri="{BB962C8B-B14F-4D97-AF65-F5344CB8AC3E}">
        <p14:creationId xmlns:p14="http://schemas.microsoft.com/office/powerpoint/2010/main" val="368188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небо"/>
          <p:cNvSpPr/>
          <p:nvPr/>
        </p:nvSpPr>
        <p:spPr>
          <a:xfrm>
            <a:off x="2552" y="-1"/>
            <a:ext cx="12188952"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pPr algn="ctr" rtl="0"/>
            <a:endParaRPr lang="ru-RU" dirty="0"/>
          </a:p>
        </p:txBody>
      </p:sp>
      <p:sp>
        <p:nvSpPr>
          <p:cNvPr id="3" name="Нижний колонтитул 2"/>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2" name="Дата 1"/>
          <p:cNvSpPr>
            <a:spLocks noGrp="1"/>
          </p:cNvSpPr>
          <p:nvPr>
            <p:ph type="dt" sz="half" idx="10"/>
          </p:nvPr>
        </p:nvSpPr>
        <p:spPr/>
        <p:txBody>
          <a:bodyPr rtlCol="0"/>
          <a:lstStyle/>
          <a:p>
            <a:pPr rtl="0"/>
            <a:fld id="{E8CB11BE-8814-4403-B2D8-CFC8D5D61B51}" type="datetime1">
              <a:rPr lang="ru-RU" smtClean="0"/>
              <a:t>23.11.2023</a:t>
            </a:fld>
            <a:endParaRPr lang="ru-RU" dirty="0"/>
          </a:p>
        </p:txBody>
      </p:sp>
      <p:sp>
        <p:nvSpPr>
          <p:cNvPr id="4" name="Номер слайда 3"/>
          <p:cNvSpPr>
            <a:spLocks noGrp="1"/>
          </p:cNvSpPr>
          <p:nvPr>
            <p:ph type="sldNum" sz="quarter" idx="12"/>
          </p:nvPr>
        </p:nvSpPr>
        <p:spPr/>
        <p:txBody>
          <a:bodyPr rtlCol="0"/>
          <a:lstStyle/>
          <a:p>
            <a:pPr rtl="0"/>
            <a:fld id="{4FAB73BC-B049-4115-A692-8D63A059BFB8}" type="slidenum">
              <a:rPr lang="ru-RU" smtClean="0"/>
              <a:t>‹#›</a:t>
            </a:fld>
            <a:endParaRPr lang="ru-RU" dirty="0"/>
          </a:p>
        </p:txBody>
      </p:sp>
    </p:spTree>
    <p:extLst>
      <p:ext uri="{BB962C8B-B14F-4D97-AF65-F5344CB8AC3E}">
        <p14:creationId xmlns:p14="http://schemas.microsoft.com/office/powerpoint/2010/main" val="492262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27479" y="762000"/>
            <a:ext cx="3377133" cy="2743200"/>
          </a:xfrm>
        </p:spPr>
        <p:txBody>
          <a:bodyPr rtlCol="0" anchor="b">
            <a:normAutofit/>
          </a:bodyPr>
          <a:lstStyle>
            <a:lvl1pPr rtl="0">
              <a:defRPr sz="3200" b="0"/>
            </a:lvl1pPr>
          </a:lstStyle>
          <a:p>
            <a:pPr rtl="0"/>
            <a:r>
              <a:rPr lang="ru-RU" smtClean="0"/>
              <a:t>Образец заголовка</a:t>
            </a:r>
            <a:endParaRPr lang="ru-RU" dirty="0"/>
          </a:p>
        </p:txBody>
      </p:sp>
      <p:sp>
        <p:nvSpPr>
          <p:cNvPr id="3" name="Объект 2"/>
          <p:cNvSpPr>
            <a:spLocks noGrp="1"/>
          </p:cNvSpPr>
          <p:nvPr>
            <p:ph idx="1"/>
          </p:nvPr>
        </p:nvSpPr>
        <p:spPr>
          <a:xfrm>
            <a:off x="760413" y="685800"/>
            <a:ext cx="6858000" cy="4572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ru-RU" smtClean="0"/>
              <a:t>Образец текста</a:t>
            </a:r>
          </a:p>
          <a:p>
            <a:pPr lvl="1" rtl="0"/>
            <a:r>
              <a:rPr lang="ru-RU" smtClean="0"/>
              <a:t>Второй уровень</a:t>
            </a:r>
          </a:p>
          <a:p>
            <a:pPr lvl="2" rtl="0"/>
            <a:r>
              <a:rPr lang="ru-RU" smtClean="0"/>
              <a:t>Третий уровень</a:t>
            </a:r>
          </a:p>
          <a:p>
            <a:pPr lvl="3" rtl="0"/>
            <a:r>
              <a:rPr lang="ru-RU" smtClean="0"/>
              <a:t>Четвертый уровень</a:t>
            </a:r>
          </a:p>
          <a:p>
            <a:pPr lvl="4" rtl="0"/>
            <a:r>
              <a:rPr lang="ru-RU" smtClean="0"/>
              <a:t>Пятый уровень</a:t>
            </a:r>
            <a:endParaRPr lang="ru-RU" dirty="0"/>
          </a:p>
        </p:txBody>
      </p:sp>
      <p:sp>
        <p:nvSpPr>
          <p:cNvPr id="4" name="Текст 3"/>
          <p:cNvSpPr>
            <a:spLocks noGrp="1"/>
          </p:cNvSpPr>
          <p:nvPr>
            <p:ph type="body" sz="half" idx="2"/>
          </p:nvPr>
        </p:nvSpPr>
        <p:spPr>
          <a:xfrm>
            <a:off x="8127479" y="3554104"/>
            <a:ext cx="3377133" cy="1703696"/>
          </a:xfrm>
        </p:spPr>
        <p:txBody>
          <a:bodyPr rtlCol="0">
            <a:normAutofit/>
          </a:bodyPr>
          <a:lstStyle>
            <a:lvl1pPr marL="0" indent="0">
              <a:lnSpc>
                <a:spcPct val="90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smtClean="0"/>
              <a:t>Образец текста</a:t>
            </a:r>
          </a:p>
        </p:txBody>
      </p:sp>
      <p:sp>
        <p:nvSpPr>
          <p:cNvPr id="6" name="Нижний колонтитул 5"/>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5" name="Дата 4"/>
          <p:cNvSpPr>
            <a:spLocks noGrp="1"/>
          </p:cNvSpPr>
          <p:nvPr>
            <p:ph type="dt" sz="half" idx="10"/>
          </p:nvPr>
        </p:nvSpPr>
        <p:spPr/>
        <p:txBody>
          <a:bodyPr rtlCol="0"/>
          <a:lstStyle/>
          <a:p>
            <a:pPr rtl="0"/>
            <a:fld id="{E953F184-FFFE-42EC-8EDA-51D9CD1A405B}" type="datetime1">
              <a:rPr lang="ru-RU" smtClean="0"/>
              <a:t>23.11.2023</a:t>
            </a:fld>
            <a:endParaRPr lang="ru-RU" dirty="0"/>
          </a:p>
        </p:txBody>
      </p:sp>
      <p:sp>
        <p:nvSpPr>
          <p:cNvPr id="7" name="Номер слайда 6"/>
          <p:cNvSpPr>
            <a:spLocks noGrp="1"/>
          </p:cNvSpPr>
          <p:nvPr>
            <p:ph type="sldNum" sz="quarter" idx="12"/>
          </p:nvPr>
        </p:nvSpPr>
        <p:spPr/>
        <p:txBody>
          <a:bodyPr rtlCol="0"/>
          <a:lstStyle/>
          <a:p>
            <a:pPr rtl="0"/>
            <a:fld id="{4FAB73BC-B049-4115-A692-8D63A059BFB8}" type="slidenum">
              <a:rPr lang="ru-RU" smtClean="0"/>
              <a:t>‹#›</a:t>
            </a:fld>
            <a:endParaRPr lang="ru-RU" dirty="0"/>
          </a:p>
        </p:txBody>
      </p:sp>
    </p:spTree>
    <p:extLst>
      <p:ext uri="{BB962C8B-B14F-4D97-AF65-F5344CB8AC3E}">
        <p14:creationId xmlns:p14="http://schemas.microsoft.com/office/powerpoint/2010/main" val="148389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27479" y="762000"/>
            <a:ext cx="3377133" cy="2743200"/>
          </a:xfrm>
        </p:spPr>
        <p:txBody>
          <a:bodyPr rtlCol="0" anchor="b">
            <a:normAutofit/>
          </a:bodyPr>
          <a:lstStyle>
            <a:lvl1pPr>
              <a:defRPr sz="3400" b="0"/>
            </a:lvl1pPr>
          </a:lstStyle>
          <a:p>
            <a:pPr rtl="0"/>
            <a:r>
              <a:rPr lang="ru-RU" smtClean="0"/>
              <a:t>Образец заголовка</a:t>
            </a:r>
            <a:endParaRPr lang="ru-RU" dirty="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p:nvPr>
        </p:nvSpPr>
        <p:spPr>
          <a:xfrm>
            <a:off x="760413" y="685800"/>
            <a:ext cx="6858000" cy="4572000"/>
          </a:xfrm>
          <a:solidFill>
            <a:schemeClr val="bg1">
              <a:lumMod val="95000"/>
            </a:schemeClr>
          </a:solidFill>
        </p:spPr>
        <p:txBody>
          <a:bodyPr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smtClean="0"/>
              <a:t>Вставка рисунка</a:t>
            </a:r>
            <a:endParaRPr lang="ru-RU" dirty="0"/>
          </a:p>
        </p:txBody>
      </p:sp>
      <p:sp>
        <p:nvSpPr>
          <p:cNvPr id="4" name="Текст 3"/>
          <p:cNvSpPr>
            <a:spLocks noGrp="1"/>
          </p:cNvSpPr>
          <p:nvPr>
            <p:ph type="body" sz="half" idx="2"/>
          </p:nvPr>
        </p:nvSpPr>
        <p:spPr>
          <a:xfrm>
            <a:off x="8127479" y="3554104"/>
            <a:ext cx="3377133" cy="1703696"/>
          </a:xfrm>
        </p:spPr>
        <p:txBody>
          <a:bodyPr rtlCol="0">
            <a:normAutofit/>
          </a:bodyPr>
          <a:lstStyle>
            <a:lvl1pPr marL="0" indent="0">
              <a:lnSpc>
                <a:spcPct val="100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smtClean="0"/>
              <a:t>Образец текста</a:t>
            </a:r>
          </a:p>
        </p:txBody>
      </p:sp>
      <p:sp>
        <p:nvSpPr>
          <p:cNvPr id="6" name="Нижний колонтитул 5"/>
          <p:cNvSpPr>
            <a:spLocks noGrp="1"/>
          </p:cNvSpPr>
          <p:nvPr>
            <p:ph type="ftr" sz="quarter" idx="11"/>
          </p:nvPr>
        </p:nvSpPr>
        <p:spPr/>
        <p:txBody>
          <a:bodyPr rtlCol="0"/>
          <a:lstStyle/>
          <a:p>
            <a:pPr rtl="0"/>
            <a:r>
              <a:rPr lang="ru-RU" dirty="0" smtClean="0"/>
              <a:t>Добавить нижний колонтитул</a:t>
            </a:r>
            <a:endParaRPr lang="ru-RU" dirty="0"/>
          </a:p>
        </p:txBody>
      </p:sp>
      <p:sp>
        <p:nvSpPr>
          <p:cNvPr id="5" name="Дата 4"/>
          <p:cNvSpPr>
            <a:spLocks noGrp="1"/>
          </p:cNvSpPr>
          <p:nvPr>
            <p:ph type="dt" sz="half" idx="10"/>
          </p:nvPr>
        </p:nvSpPr>
        <p:spPr/>
        <p:txBody>
          <a:bodyPr rtlCol="0"/>
          <a:lstStyle/>
          <a:p>
            <a:pPr rtl="0"/>
            <a:fld id="{E47EA49B-CCF9-48A6-887A-A55AE8A49A03}" type="datetime1">
              <a:rPr lang="ru-RU" smtClean="0"/>
              <a:t>23.11.2023</a:t>
            </a:fld>
            <a:endParaRPr lang="ru-RU" dirty="0"/>
          </a:p>
        </p:txBody>
      </p:sp>
      <p:sp>
        <p:nvSpPr>
          <p:cNvPr id="7" name="Номер слайда 6"/>
          <p:cNvSpPr>
            <a:spLocks noGrp="1"/>
          </p:cNvSpPr>
          <p:nvPr>
            <p:ph type="sldNum" sz="quarter" idx="12"/>
          </p:nvPr>
        </p:nvSpPr>
        <p:spPr/>
        <p:txBody>
          <a:bodyPr rtlCol="0"/>
          <a:lstStyle/>
          <a:p>
            <a:pPr rtl="0"/>
            <a:fld id="{4FAB73BC-B049-4115-A692-8D63A059BFB8}" type="slidenum">
              <a:rPr lang="ru-RU" smtClean="0"/>
              <a:t>‹#›</a:t>
            </a:fld>
            <a:endParaRPr lang="ru-RU" dirty="0"/>
          </a:p>
        </p:txBody>
      </p:sp>
    </p:spTree>
    <p:extLst>
      <p:ext uri="{BB962C8B-B14F-4D97-AF65-F5344CB8AC3E}">
        <p14:creationId xmlns:p14="http://schemas.microsoft.com/office/powerpoint/2010/main" val="421661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небо"/>
          <p:cNvSpPr/>
          <p:nvPr/>
        </p:nvSpPr>
        <p:spPr>
          <a:xfrm>
            <a:off x="2552" y="-1"/>
            <a:ext cx="12188952" cy="6858002"/>
          </a:xfrm>
          <a:prstGeom prst="rect">
            <a:avLst/>
          </a:prstGeom>
          <a:gradFill>
            <a:gsLst>
              <a:gs pos="0">
                <a:schemeClr val="accent2">
                  <a:lumMod val="60000"/>
                  <a:lumOff val="40000"/>
                  <a:alpha val="58000"/>
                </a:schemeClr>
              </a:gs>
              <a:gs pos="88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pPr algn="ctr" rtl="0"/>
            <a:endParaRPr lang="ru-RU" dirty="0"/>
          </a:p>
        </p:txBody>
      </p:sp>
      <p:sp>
        <p:nvSpPr>
          <p:cNvPr id="8" name="вода3"/>
          <p:cNvSpPr/>
          <p:nvPr/>
        </p:nvSpPr>
        <p:spPr bwMode="gray">
          <a:xfrm>
            <a:off x="2552" y="6064101"/>
            <a:ext cx="12188952" cy="793899"/>
          </a:xfrm>
          <a:prstGeom prst="rect">
            <a:avLst/>
          </a:prstGeom>
          <a:gradFill>
            <a:gsLst>
              <a:gs pos="833">
                <a:schemeClr val="accent2">
                  <a:lumMod val="60000"/>
                  <a:lumOff val="40000"/>
                  <a:alpha val="38000"/>
                </a:schemeClr>
              </a:gs>
              <a:gs pos="49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pic>
        <p:nvPicPr>
          <p:cNvPr id="9" name="вода2"/>
          <p:cNvPicPr>
            <a:picLocks noChangeAspect="1"/>
          </p:cNvPicPr>
          <p:nvPr/>
        </p:nvPicPr>
        <p:blipFill rotWithShape="1">
          <a:blip r:embed="rId13" cstate="print">
            <a:extLst>
              <a:ext uri="{28A0092B-C50C-407E-A947-70E740481C1C}">
                <a14:useLocalDpi xmlns:a14="http://schemas.microsoft.com/office/drawing/2010/main" val="0"/>
              </a:ext>
            </a:extLst>
          </a:blip>
          <a:srcRect l="2674" r="9901"/>
          <a:stretch/>
        </p:blipFill>
        <p:spPr bwMode="white">
          <a:xfrm>
            <a:off x="-1425" y="6256181"/>
            <a:ext cx="12188952" cy="463209"/>
          </a:xfrm>
          <a:prstGeom prst="rect">
            <a:avLst/>
          </a:prstGeom>
          <a:noFill/>
          <a:ln>
            <a:noFill/>
          </a:ln>
        </p:spPr>
      </p:pic>
      <p:pic>
        <p:nvPicPr>
          <p:cNvPr id="10" name="вода1"/>
          <p:cNvPicPr>
            <a:picLocks noChangeAspect="1"/>
          </p:cNvPicPr>
          <p:nvPr/>
        </p:nvPicPr>
        <p:blipFill rotWithShape="1">
          <a:blip r:embed="rId14"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425" y="5979395"/>
            <a:ext cx="12188952" cy="268288"/>
          </a:xfrm>
          <a:prstGeom prst="rect">
            <a:avLst/>
          </a:prstGeom>
          <a:noFill/>
          <a:ln>
            <a:noFill/>
          </a:ln>
        </p:spPr>
      </p:pic>
      <p:sp>
        <p:nvSpPr>
          <p:cNvPr id="2" name="Заголовок 1"/>
          <p:cNvSpPr>
            <a:spLocks noGrp="1"/>
          </p:cNvSpPr>
          <p:nvPr>
            <p:ph type="title"/>
          </p:nvPr>
        </p:nvSpPr>
        <p:spPr>
          <a:xfrm>
            <a:off x="1341120" y="265176"/>
            <a:ext cx="9509759" cy="1088136"/>
          </a:xfrm>
          <a:prstGeom prst="rect">
            <a:avLst/>
          </a:prstGeom>
        </p:spPr>
        <p:txBody>
          <a:bodyPr vert="horz" lIns="91440" tIns="45720" rIns="91440" bIns="45720" rtlCol="0" anchor="b">
            <a:normAutofit/>
          </a:bodyPr>
          <a:lstStyle/>
          <a:p>
            <a:pPr rtl="0"/>
            <a:r>
              <a:rPr lang="ru-RU" dirty="0" smtClean="0"/>
              <a:t>Образец заголовка</a:t>
            </a:r>
            <a:endParaRPr lang="ru-RU" dirty="0"/>
          </a:p>
        </p:txBody>
      </p:sp>
      <p:sp>
        <p:nvSpPr>
          <p:cNvPr id="3" name="Текст 2"/>
          <p:cNvSpPr>
            <a:spLocks noGrp="1"/>
          </p:cNvSpPr>
          <p:nvPr>
            <p:ph type="body" idx="1"/>
          </p:nvPr>
        </p:nvSpPr>
        <p:spPr>
          <a:xfrm>
            <a:off x="1341120" y="1572768"/>
            <a:ext cx="9509760" cy="4142232"/>
          </a:xfrm>
          <a:prstGeom prst="rect">
            <a:avLst/>
          </a:prstGeom>
        </p:spPr>
        <p:txBody>
          <a:bodyPr vert="horz" lIns="91440" tIns="45720" rIns="91440" bIns="45720" rtlCol="0">
            <a:normAutofit/>
          </a:bodyPr>
          <a:lstStyle/>
          <a:p>
            <a:pPr lvl="0" rtl="0"/>
            <a:r>
              <a:rPr lang="ru-RU" dirty="0" smtClean="0"/>
              <a:t>Щелкните, чтобы изменить стили текста образца слайда</a:t>
            </a:r>
          </a:p>
          <a:p>
            <a:pPr lvl="1" rtl="0"/>
            <a:r>
              <a:rPr lang="ru-RU" dirty="0" smtClean="0"/>
              <a:t>Второй уровень</a:t>
            </a:r>
          </a:p>
          <a:p>
            <a:pPr lvl="2" rtl="0"/>
            <a:r>
              <a:rPr lang="ru-RU" dirty="0" smtClean="0"/>
              <a:t>Третий уровень</a:t>
            </a:r>
          </a:p>
          <a:p>
            <a:pPr lvl="3" rtl="0"/>
            <a:r>
              <a:rPr lang="ru-RU" dirty="0" smtClean="0"/>
              <a:t>Четвертый уровень</a:t>
            </a:r>
          </a:p>
          <a:p>
            <a:pPr lvl="4" rtl="0"/>
            <a:r>
              <a:rPr lang="ru-RU" dirty="0" smtClean="0"/>
              <a:t>Пятый уровень</a:t>
            </a:r>
            <a:endParaRPr lang="ru-RU" dirty="0"/>
          </a:p>
        </p:txBody>
      </p:sp>
      <p:sp>
        <p:nvSpPr>
          <p:cNvPr id="5" name="Нижний колонтитул 4"/>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a:defRPr sz="1100" cap="all" baseline="0">
                <a:solidFill>
                  <a:schemeClr val="tx1"/>
                </a:solidFill>
              </a:defRPr>
            </a:lvl1pPr>
          </a:lstStyle>
          <a:p>
            <a:pPr rtl="0"/>
            <a:r>
              <a:rPr lang="ru-RU" dirty="0" smtClean="0"/>
              <a:t>Добавить нижний колонтитул</a:t>
            </a:r>
            <a:endParaRPr lang="ru-RU" dirty="0"/>
          </a:p>
        </p:txBody>
      </p:sp>
      <p:sp>
        <p:nvSpPr>
          <p:cNvPr id="4" name="Дата 3"/>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l">
              <a:defRPr sz="1100" cap="all" baseline="0">
                <a:solidFill>
                  <a:schemeClr val="tx1"/>
                </a:solidFill>
              </a:defRPr>
            </a:lvl1pPr>
          </a:lstStyle>
          <a:p>
            <a:pPr rtl="0"/>
            <a:fld id="{FD5C8BE9-0404-49B6-80C8-97167A2D586E}" type="datetime1">
              <a:rPr lang="ru-RU" smtClean="0"/>
              <a:t>23.11.2023</a:t>
            </a:fld>
            <a:endParaRPr lang="ru-RU" dirty="0"/>
          </a:p>
        </p:txBody>
      </p:sp>
      <p:sp>
        <p:nvSpPr>
          <p:cNvPr id="6" name="Номер слайда 5"/>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r">
              <a:defRPr sz="1100" cap="all" baseline="0">
                <a:solidFill>
                  <a:schemeClr val="tx1"/>
                </a:solidFill>
              </a:defRPr>
            </a:lvl1pPr>
          </a:lstStyle>
          <a:p>
            <a:pPr rtl="0"/>
            <a:fld id="{4FAB73BC-B049-4115-A692-8D63A059BFB8}" type="slidenum">
              <a:rPr lang="ru-RU" smtClean="0"/>
              <a:pPr/>
              <a:t>‹#›</a:t>
            </a:fld>
            <a:endParaRPr lang="ru-RU" dirty="0"/>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800" kern="1200">
          <a:solidFill>
            <a:schemeClr val="accent2">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SzPct val="100000"/>
        <a:buFont typeface="Arial" pitchFamily="34" charset="0"/>
        <a:buChar char="•"/>
        <a:defRPr sz="2000" kern="1200">
          <a:solidFill>
            <a:schemeClr val="accent2">
              <a:lumMod val="50000"/>
            </a:schemeClr>
          </a:solidFill>
          <a:latin typeface="+mn-lt"/>
          <a:ea typeface="+mn-ea"/>
          <a:cs typeface="+mn-cs"/>
        </a:defRPr>
      </a:lvl1pPr>
      <a:lvl2pPr marL="548640" indent="-228600" algn="l" defTabSz="914400" rtl="0" eaLnBrk="1" latinLnBrk="0" hangingPunct="1">
        <a:lnSpc>
          <a:spcPct val="90000"/>
        </a:lnSpc>
        <a:spcBef>
          <a:spcPts val="1000"/>
        </a:spcBef>
        <a:buSzPct val="100000"/>
        <a:buFont typeface="Arial" pitchFamily="34" charset="0"/>
        <a:buChar char="•"/>
        <a:defRPr sz="1800" kern="1200">
          <a:solidFill>
            <a:schemeClr val="accent2">
              <a:lumMod val="50000"/>
            </a:schemeClr>
          </a:solidFill>
          <a:latin typeface="+mn-lt"/>
          <a:ea typeface="+mn-ea"/>
          <a:cs typeface="+mn-cs"/>
        </a:defRPr>
      </a:lvl2pPr>
      <a:lvl3pPr marL="822960" indent="-228600" algn="l" defTabSz="914400" rtl="0" eaLnBrk="1" latinLnBrk="0" hangingPunct="1">
        <a:lnSpc>
          <a:spcPct val="90000"/>
        </a:lnSpc>
        <a:spcBef>
          <a:spcPts val="800"/>
        </a:spcBef>
        <a:buSzPct val="100000"/>
        <a:buFont typeface="Arial" pitchFamily="34" charset="0"/>
        <a:buChar char="•"/>
        <a:defRPr sz="1600" kern="1200">
          <a:solidFill>
            <a:schemeClr val="accent2">
              <a:lumMod val="50000"/>
            </a:schemeClr>
          </a:solidFill>
          <a:latin typeface="+mn-lt"/>
          <a:ea typeface="+mn-ea"/>
          <a:cs typeface="+mn-cs"/>
        </a:defRPr>
      </a:lvl3pPr>
      <a:lvl4pPr marL="109728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4pPr>
      <a:lvl5pPr marL="137160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5pPr>
      <a:lvl6pPr marL="164592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6pPr>
      <a:lvl7pPr marL="192024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7pPr>
      <a:lvl8pPr marL="2194560" indent="-228600" algn="l" defTabSz="914400" rtl="0" eaLnBrk="1" latinLnBrk="0" hangingPunct="1">
        <a:lnSpc>
          <a:spcPct val="90000"/>
        </a:lnSpc>
        <a:spcBef>
          <a:spcPts val="800"/>
        </a:spcBef>
        <a:buSzPct val="100000"/>
        <a:buFont typeface="Arial" pitchFamily="34" charset="0"/>
        <a:buChar char="•"/>
        <a:defRPr sz="1400" kern="1200">
          <a:solidFill>
            <a:schemeClr val="accent2">
              <a:lumMod val="50000"/>
            </a:schemeClr>
          </a:solidFill>
          <a:latin typeface="+mn-lt"/>
          <a:ea typeface="+mn-ea"/>
          <a:cs typeface="+mn-cs"/>
        </a:defRPr>
      </a:lvl8pPr>
      <a:lvl9pPr marL="2240280" indent="0" algn="l" defTabSz="914400" rtl="0" eaLnBrk="1" latinLnBrk="0" hangingPunct="1">
        <a:lnSpc>
          <a:spcPct val="90000"/>
        </a:lnSpc>
        <a:spcBef>
          <a:spcPts val="800"/>
        </a:spcBef>
        <a:buSzPct val="100000"/>
        <a:buFont typeface="Arial" pitchFamily="34" charset="0"/>
        <a:buNone/>
        <a:defRPr sz="1400" kern="1200">
          <a:solidFill>
            <a:schemeClr val="accent2">
              <a:lumMod val="50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78873" y="1309047"/>
            <a:ext cx="10986654" cy="2362408"/>
          </a:xfrm>
        </p:spPr>
        <p:txBody>
          <a:bodyPr rtlCol="0"/>
          <a:lstStyle/>
          <a:p>
            <a:r>
              <a:rPr lang="uk-UA" b="1" i="1" dirty="0" smtClean="0">
                <a:effectLst>
                  <a:outerShdw blurRad="38100" dist="38100" dir="2700000" algn="tl">
                    <a:srgbClr val="000000">
                      <a:alpha val="43137"/>
                    </a:srgbClr>
                  </a:outerShdw>
                </a:effectLst>
              </a:rPr>
              <a:t>СВІТ КЕМБРІЙСЬКОГО ПЕРІОДУ</a:t>
            </a:r>
            <a:endParaRPr lang="uk-UA" b="1" i="1" dirty="0">
              <a:effectLst>
                <a:outerShdw blurRad="38100" dist="38100" dir="2700000" algn="tl">
                  <a:srgbClr val="000000">
                    <a:alpha val="43137"/>
                  </a:srgbClr>
                </a:outerShdw>
              </a:effectLst>
            </a:endParaRPr>
          </a:p>
        </p:txBody>
      </p:sp>
      <p:sp>
        <p:nvSpPr>
          <p:cNvPr id="3" name="Подзаголовок 2"/>
          <p:cNvSpPr>
            <a:spLocks noGrp="1"/>
          </p:cNvSpPr>
          <p:nvPr>
            <p:ph type="subTitle" idx="1"/>
          </p:nvPr>
        </p:nvSpPr>
        <p:spPr/>
        <p:txBody>
          <a:bodyPr rtlCol="0">
            <a:normAutofit/>
          </a:bodyPr>
          <a:lstStyle/>
          <a:p>
            <a:r>
              <a:rPr lang="ru" sz="3200" dirty="0">
                <a:solidFill>
                  <a:srgbClr val="FFC000"/>
                </a:solidFill>
                <a:effectLst>
                  <a:outerShdw blurRad="38100" dist="38100" dir="2700000" algn="tl">
                    <a:srgbClr val="000000">
                      <a:alpha val="43137"/>
                    </a:srgbClr>
                  </a:outerShdw>
                </a:effectLst>
              </a:rPr>
              <a:t>Природнича історія </a:t>
            </a:r>
            <a:r>
              <a:rPr lang="ru" sz="3200" dirty="0" smtClean="0">
                <a:solidFill>
                  <a:srgbClr val="FFC000"/>
                </a:solidFill>
                <a:effectLst>
                  <a:outerShdw blurRad="38100" dist="38100" dir="2700000" algn="tl">
                    <a:srgbClr val="000000">
                      <a:alpha val="43137"/>
                    </a:srgbClr>
                  </a:outerShdw>
                </a:effectLst>
              </a:rPr>
              <a:t>Землі</a:t>
            </a:r>
            <a:endParaRPr lang="en-US" sz="3200" dirty="0">
              <a:solidFill>
                <a:srgbClr val="FFC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03902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sz="half" idx="2"/>
          </p:nvPr>
        </p:nvPicPr>
        <p:blipFill>
          <a:blip r:embed="rId2"/>
          <a:stretch>
            <a:fillRect/>
          </a:stretch>
        </p:blipFill>
        <p:spPr>
          <a:xfrm>
            <a:off x="579087" y="1472586"/>
            <a:ext cx="5713647" cy="3905902"/>
          </a:xfrm>
          <a:prstGeom prst="rect">
            <a:avLst/>
          </a:prstGeom>
        </p:spPr>
      </p:pic>
      <p:sp>
        <p:nvSpPr>
          <p:cNvPr id="6" name="Объект 5"/>
          <p:cNvSpPr>
            <a:spLocks noGrp="1"/>
          </p:cNvSpPr>
          <p:nvPr>
            <p:ph sz="quarter" idx="4"/>
          </p:nvPr>
        </p:nvSpPr>
        <p:spPr>
          <a:xfrm>
            <a:off x="6472842" y="1472586"/>
            <a:ext cx="5428211" cy="4029157"/>
          </a:xfrm>
        </p:spPr>
        <p:txBody>
          <a:bodyPr>
            <a:normAutofit/>
          </a:bodyPr>
          <a:lstStyle/>
          <a:p>
            <a:pPr algn="just"/>
            <a:r>
              <a:rPr lang="uk-UA" sz="2000" dirty="0" smtClean="0">
                <a:solidFill>
                  <a:schemeClr val="accent2">
                    <a:lumMod val="75000"/>
                  </a:schemeClr>
                </a:solidFill>
              </a:rPr>
              <a:t>В кембрійський період життя все ще існувало у воді. </a:t>
            </a:r>
            <a:r>
              <a:rPr lang="uk-UA" sz="2000" dirty="0">
                <a:solidFill>
                  <a:schemeClr val="accent2">
                    <a:lumMod val="75000"/>
                  </a:schemeClr>
                </a:solidFill>
              </a:rPr>
              <a:t>Рослинний світ представлений </a:t>
            </a:r>
            <a:r>
              <a:rPr lang="uk-UA" sz="2000" dirty="0" smtClean="0">
                <a:solidFill>
                  <a:schemeClr val="accent2">
                    <a:lumMod val="75000"/>
                  </a:schemeClr>
                </a:solidFill>
              </a:rPr>
              <a:t>здебільшого </a:t>
            </a:r>
            <a:r>
              <a:rPr lang="uk-UA" sz="2000" dirty="0">
                <a:solidFill>
                  <a:schemeClr val="accent2">
                    <a:lumMod val="75000"/>
                  </a:schemeClr>
                </a:solidFill>
              </a:rPr>
              <a:t>чисельними вапнистими водоростями та примітивними вищими </a:t>
            </a:r>
            <a:r>
              <a:rPr lang="uk-UA" sz="2000" dirty="0" smtClean="0">
                <a:solidFill>
                  <a:schemeClr val="accent2">
                    <a:lumMod val="75000"/>
                  </a:schemeClr>
                </a:solidFill>
              </a:rPr>
              <a:t>рослинами. Значно </a:t>
            </a:r>
            <a:r>
              <a:rPr lang="uk-UA" sz="2000" dirty="0">
                <a:solidFill>
                  <a:schemeClr val="accent2">
                    <a:lumMod val="75000"/>
                  </a:schemeClr>
                </a:solidFill>
              </a:rPr>
              <a:t>поширились великі багатоклітинні бурі і зелені водорості</a:t>
            </a:r>
            <a:r>
              <a:rPr lang="uk-UA" sz="2000" dirty="0" smtClean="0">
                <a:solidFill>
                  <a:schemeClr val="accent2">
                    <a:lumMod val="75000"/>
                  </a:schemeClr>
                </a:solidFill>
              </a:rPr>
              <a:t>.</a:t>
            </a:r>
          </a:p>
          <a:p>
            <a:pPr algn="just"/>
            <a:r>
              <a:rPr lang="uk-UA" sz="2000" dirty="0" smtClean="0">
                <a:solidFill>
                  <a:schemeClr val="accent2">
                    <a:lumMod val="75000"/>
                  </a:schemeClr>
                </a:solidFill>
              </a:rPr>
              <a:t>Питання про існування вищих наземних рослин в цей час залишається відкритим: відомі нечисленні суперечливі залишки і відбитки, видова приналежність яких досі невизначена. </a:t>
            </a:r>
          </a:p>
        </p:txBody>
      </p:sp>
      <p:sp>
        <p:nvSpPr>
          <p:cNvPr id="3" name="Прямоугольник 2"/>
          <p:cNvSpPr/>
          <p:nvPr/>
        </p:nvSpPr>
        <p:spPr>
          <a:xfrm>
            <a:off x="718446" y="445716"/>
            <a:ext cx="4756430" cy="677108"/>
          </a:xfrm>
          <a:prstGeom prst="rect">
            <a:avLst/>
          </a:prstGeom>
        </p:spPr>
        <p:txBody>
          <a:bodyPr wrap="none">
            <a:spAutoFit/>
          </a:bodyPr>
          <a:lstStyle/>
          <a:p>
            <a:r>
              <a:rPr lang="ru-RU" sz="3800" dirty="0" smtClean="0">
                <a:solidFill>
                  <a:schemeClr val="accent2">
                    <a:lumMod val="75000"/>
                  </a:schemeClr>
                </a:solidFill>
              </a:rPr>
              <a:t>РОСЛИННИЙ </a:t>
            </a:r>
            <a:r>
              <a:rPr lang="ru-RU" sz="3800" dirty="0">
                <a:solidFill>
                  <a:schemeClr val="accent2">
                    <a:lumMod val="75000"/>
                  </a:schemeClr>
                </a:solidFill>
              </a:rPr>
              <a:t>СВІТ</a:t>
            </a:r>
          </a:p>
        </p:txBody>
      </p:sp>
    </p:spTree>
    <p:extLst>
      <p:ext uri="{BB962C8B-B14F-4D97-AF65-F5344CB8AC3E}">
        <p14:creationId xmlns:p14="http://schemas.microsoft.com/office/powerpoint/2010/main" val="2139358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solidFill>
                  <a:schemeClr val="accent2">
                    <a:lumMod val="75000"/>
                  </a:schemeClr>
                </a:solidFill>
              </a:rPr>
              <a:t>ТВАРИННИЙ СВІТ</a:t>
            </a:r>
            <a:endParaRPr lang="ru-RU" dirty="0">
              <a:solidFill>
                <a:schemeClr val="accent2">
                  <a:lumMod val="75000"/>
                </a:schemeClr>
              </a:solidFill>
            </a:endParaRPr>
          </a:p>
        </p:txBody>
      </p:sp>
      <p:pic>
        <p:nvPicPr>
          <p:cNvPr id="7" name="Объект 6"/>
          <p:cNvPicPr>
            <a:picLocks noGrp="1" noChangeAspect="1"/>
          </p:cNvPicPr>
          <p:nvPr>
            <p:ph sz="half" idx="2"/>
          </p:nvPr>
        </p:nvPicPr>
        <p:blipFill>
          <a:blip r:embed="rId2"/>
          <a:stretch>
            <a:fillRect/>
          </a:stretch>
        </p:blipFill>
        <p:spPr>
          <a:xfrm>
            <a:off x="775855" y="1788968"/>
            <a:ext cx="5433661" cy="3926033"/>
          </a:xfrm>
          <a:prstGeom prst="rect">
            <a:avLst/>
          </a:prstGeom>
        </p:spPr>
      </p:pic>
      <p:sp>
        <p:nvSpPr>
          <p:cNvPr id="6" name="Объект 5"/>
          <p:cNvSpPr>
            <a:spLocks noGrp="1"/>
          </p:cNvSpPr>
          <p:nvPr>
            <p:ph sz="quarter" idx="4"/>
          </p:nvPr>
        </p:nvSpPr>
        <p:spPr>
          <a:xfrm>
            <a:off x="6594763" y="2050473"/>
            <a:ext cx="5070763" cy="3741593"/>
          </a:xfrm>
        </p:spPr>
        <p:txBody>
          <a:bodyPr>
            <a:normAutofit/>
          </a:bodyPr>
          <a:lstStyle/>
          <a:p>
            <a:pPr algn="just"/>
            <a:r>
              <a:rPr lang="uk-UA" sz="2000" dirty="0" smtClean="0">
                <a:solidFill>
                  <a:schemeClr val="accent2">
                    <a:lumMod val="75000"/>
                  </a:schemeClr>
                </a:solidFill>
              </a:rPr>
              <a:t>В цей час виникла більшість груп тварин: членистоногі, молюски, голкошкірі та хордові та 75% представлених сьогодні підрозділів на землі. </a:t>
            </a:r>
          </a:p>
          <a:p>
            <a:pPr algn="just"/>
            <a:r>
              <a:rPr lang="uk-UA" sz="2000" dirty="0">
                <a:solidFill>
                  <a:schemeClr val="accent2">
                    <a:lumMod val="75000"/>
                  </a:schemeClr>
                </a:solidFill>
              </a:rPr>
              <a:t>У морях </a:t>
            </a:r>
            <a:r>
              <a:rPr lang="uk-UA" sz="2000" dirty="0" smtClean="0">
                <a:solidFill>
                  <a:schemeClr val="accent2">
                    <a:lumMod val="75000"/>
                  </a:schemeClr>
                </a:solidFill>
              </a:rPr>
              <a:t>кембрійського періоду </a:t>
            </a:r>
            <a:r>
              <a:rPr lang="uk-UA" sz="2000" dirty="0">
                <a:solidFill>
                  <a:schemeClr val="accent2">
                    <a:lumMod val="75000"/>
                  </a:schemeClr>
                </a:solidFill>
              </a:rPr>
              <a:t>жили найпростіші, губки, кишковопорожнинні, членистоногі, молюски, голкошкірі, нижчі </a:t>
            </a:r>
            <a:r>
              <a:rPr lang="uk-UA" sz="2000" dirty="0" smtClean="0">
                <a:solidFill>
                  <a:schemeClr val="accent2">
                    <a:lumMod val="75000"/>
                  </a:schemeClr>
                </a:solidFill>
              </a:rPr>
              <a:t>хордові.</a:t>
            </a:r>
            <a:endParaRPr lang="uk-UA" sz="2000" dirty="0">
              <a:solidFill>
                <a:schemeClr val="accent2">
                  <a:lumMod val="75000"/>
                </a:schemeClr>
              </a:solidFill>
            </a:endParaRPr>
          </a:p>
        </p:txBody>
      </p:sp>
    </p:spTree>
    <p:extLst>
      <p:ext uri="{BB962C8B-B14F-4D97-AF65-F5344CB8AC3E}">
        <p14:creationId xmlns:p14="http://schemas.microsoft.com/office/powerpoint/2010/main" val="289353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sz="quarter" idx="4"/>
          </p:nvPr>
        </p:nvSpPr>
        <p:spPr>
          <a:xfrm>
            <a:off x="5680365" y="1620982"/>
            <a:ext cx="6192980" cy="3969327"/>
          </a:xfrm>
        </p:spPr>
        <p:txBody>
          <a:bodyPr>
            <a:normAutofit/>
          </a:bodyPr>
          <a:lstStyle/>
          <a:p>
            <a:pPr algn="just"/>
            <a:r>
              <a:rPr lang="uk-UA" sz="2000" dirty="0" smtClean="0">
                <a:solidFill>
                  <a:schemeClr val="accent2">
                    <a:lumMod val="75000"/>
                  </a:schemeClr>
                </a:solidFill>
              </a:rPr>
              <a:t>Серед найвідоміших живих істот, що належать до цього геологічного поділу, ми знаходимо трилобітів, нині вимерлих членистоногих, які налічували близько 4000 видів, і з яких, на щастя, ми отримали велику кількість скам’янілостей. </a:t>
            </a:r>
          </a:p>
          <a:p>
            <a:pPr algn="just"/>
            <a:r>
              <a:rPr lang="uk-UA" sz="2000" b="1" dirty="0">
                <a:solidFill>
                  <a:schemeClr val="accent2">
                    <a:lumMod val="75000"/>
                  </a:schemeClr>
                </a:solidFill>
              </a:rPr>
              <a:t>Трилобіти</a:t>
            </a:r>
            <a:r>
              <a:rPr lang="uk-UA" sz="2000" dirty="0">
                <a:solidFill>
                  <a:schemeClr val="accent2">
                    <a:lumMod val="75000"/>
                  </a:schemeClr>
                </a:solidFill>
              </a:rPr>
              <a:t> і зараз привертають увагу багатьох дослідників через важливе стратиграфічне значення, оскільки знахідки їхніх скам’янілостей в палеозойських відкладах надзвичайно часті.</a:t>
            </a:r>
          </a:p>
        </p:txBody>
      </p:sp>
      <p:pic>
        <p:nvPicPr>
          <p:cNvPr id="3" name="Объект 2"/>
          <p:cNvPicPr>
            <a:picLocks noGrp="1" noChangeAspect="1"/>
          </p:cNvPicPr>
          <p:nvPr>
            <p:ph sz="half" idx="2"/>
          </p:nvPr>
        </p:nvPicPr>
        <p:blipFill>
          <a:blip r:embed="rId2"/>
          <a:stretch>
            <a:fillRect/>
          </a:stretch>
        </p:blipFill>
        <p:spPr>
          <a:xfrm>
            <a:off x="489757" y="1427018"/>
            <a:ext cx="4858099" cy="3941618"/>
          </a:xfrm>
          <a:prstGeom prst="rect">
            <a:avLst/>
          </a:prstGeom>
        </p:spPr>
      </p:pic>
      <p:sp>
        <p:nvSpPr>
          <p:cNvPr id="4" name="Прямоугольник 3"/>
          <p:cNvSpPr/>
          <p:nvPr/>
        </p:nvSpPr>
        <p:spPr>
          <a:xfrm>
            <a:off x="1025236" y="501273"/>
            <a:ext cx="10404764" cy="677108"/>
          </a:xfrm>
          <a:prstGeom prst="rect">
            <a:avLst/>
          </a:prstGeom>
        </p:spPr>
        <p:txBody>
          <a:bodyPr wrap="square">
            <a:spAutoFit/>
          </a:bodyPr>
          <a:lstStyle/>
          <a:p>
            <a:r>
              <a:rPr lang="ru-RU" sz="3800" dirty="0" smtClean="0">
                <a:solidFill>
                  <a:schemeClr val="accent2">
                    <a:lumMod val="75000"/>
                  </a:schemeClr>
                </a:solidFill>
              </a:rPr>
              <a:t>НАЙВІДОМІШІ ПРЕДСТАВНИКИ ФАУНИ</a:t>
            </a:r>
            <a:endParaRPr lang="ru-RU" sz="3800" dirty="0">
              <a:solidFill>
                <a:schemeClr val="accent2">
                  <a:lumMod val="75000"/>
                </a:schemeClr>
              </a:solidFill>
            </a:endParaRPr>
          </a:p>
        </p:txBody>
      </p:sp>
    </p:spTree>
    <p:extLst>
      <p:ext uri="{BB962C8B-B14F-4D97-AF65-F5344CB8AC3E}">
        <p14:creationId xmlns:p14="http://schemas.microsoft.com/office/powerpoint/2010/main" val="3230246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sz="half" idx="2"/>
          </p:nvPr>
        </p:nvPicPr>
        <p:blipFill>
          <a:blip r:embed="rId2"/>
          <a:stretch>
            <a:fillRect/>
          </a:stretch>
        </p:blipFill>
        <p:spPr>
          <a:xfrm>
            <a:off x="762000" y="750086"/>
            <a:ext cx="5541818" cy="4879991"/>
          </a:xfrm>
          <a:prstGeom prst="rect">
            <a:avLst/>
          </a:prstGeom>
        </p:spPr>
      </p:pic>
      <p:sp>
        <p:nvSpPr>
          <p:cNvPr id="6" name="Объект 5"/>
          <p:cNvSpPr>
            <a:spLocks noGrp="1"/>
          </p:cNvSpPr>
          <p:nvPr>
            <p:ph sz="quarter" idx="4"/>
          </p:nvPr>
        </p:nvSpPr>
        <p:spPr>
          <a:xfrm>
            <a:off x="6802582" y="942109"/>
            <a:ext cx="4973781" cy="4929173"/>
          </a:xfrm>
        </p:spPr>
        <p:txBody>
          <a:bodyPr>
            <a:normAutofit/>
          </a:bodyPr>
          <a:lstStyle/>
          <a:p>
            <a:pPr algn="just"/>
            <a:r>
              <a:rPr lang="uk-UA" sz="2000" b="1" dirty="0" err="1" smtClean="0">
                <a:solidFill>
                  <a:schemeClr val="accent2">
                    <a:lumMod val="75000"/>
                  </a:schemeClr>
                </a:solidFill>
              </a:rPr>
              <a:t>Аномалокаріси</a:t>
            </a:r>
            <a:r>
              <a:rPr lang="uk-UA" sz="2000" dirty="0" smtClean="0">
                <a:solidFill>
                  <a:schemeClr val="accent2">
                    <a:lumMod val="75000"/>
                  </a:schemeClr>
                </a:solidFill>
              </a:rPr>
              <a:t> - членистоногі з класу </a:t>
            </a:r>
            <a:r>
              <a:rPr lang="uk-UA" sz="2000" dirty="0" err="1" smtClean="0">
                <a:solidFill>
                  <a:schemeClr val="accent2">
                    <a:lumMod val="75000"/>
                  </a:schemeClr>
                </a:solidFill>
              </a:rPr>
              <a:t>дінокарид</a:t>
            </a:r>
            <a:r>
              <a:rPr lang="uk-UA" sz="2000" dirty="0" smtClean="0">
                <a:solidFill>
                  <a:schemeClr val="accent2">
                    <a:lumMod val="75000"/>
                  </a:schemeClr>
                </a:solidFill>
              </a:rPr>
              <a:t>, які використовували для плавання гнучкі бічні лопаті. Це найбільші тварини кембрійського періоду: довжина тіла інколи досягала 2 метрів. Вели хижий спосіб життя. Сліди укусів </a:t>
            </a:r>
            <a:r>
              <a:rPr lang="uk-UA" sz="2000" dirty="0" err="1" smtClean="0">
                <a:solidFill>
                  <a:schemeClr val="accent2">
                    <a:lumMod val="75000"/>
                  </a:schemeClr>
                </a:solidFill>
              </a:rPr>
              <a:t>аномалокарісів</a:t>
            </a:r>
            <a:r>
              <a:rPr lang="uk-UA" sz="2000" dirty="0" smtClean="0">
                <a:solidFill>
                  <a:schemeClr val="accent2">
                    <a:lumMod val="75000"/>
                  </a:schemeClr>
                </a:solidFill>
              </a:rPr>
              <a:t> знайдені на відбитках трилобітів. </a:t>
            </a:r>
          </a:p>
          <a:p>
            <a:pPr algn="just"/>
            <a:r>
              <a:rPr lang="uk-UA" sz="2000" dirty="0">
                <a:solidFill>
                  <a:schemeClr val="accent2">
                    <a:lumMod val="75000"/>
                  </a:schemeClr>
                </a:solidFill>
              </a:rPr>
              <a:t> </a:t>
            </a:r>
            <a:r>
              <a:rPr lang="uk-UA" sz="2000" b="1" dirty="0" err="1">
                <a:solidFill>
                  <a:schemeClr val="accent2">
                    <a:lumMod val="75000"/>
                  </a:schemeClr>
                </a:solidFill>
              </a:rPr>
              <a:t>Опабінія</a:t>
            </a:r>
            <a:r>
              <a:rPr lang="uk-UA" sz="2000" b="1" dirty="0">
                <a:solidFill>
                  <a:schemeClr val="accent2">
                    <a:lumMod val="75000"/>
                  </a:schemeClr>
                </a:solidFill>
              </a:rPr>
              <a:t>.</a:t>
            </a:r>
            <a:r>
              <a:rPr lang="uk-UA" sz="2000" dirty="0">
                <a:solidFill>
                  <a:schemeClr val="accent2">
                    <a:lumMod val="75000"/>
                  </a:schemeClr>
                </a:solidFill>
              </a:rPr>
              <a:t> </a:t>
            </a:r>
            <a:r>
              <a:rPr lang="uk-UA" sz="2000" dirty="0" err="1">
                <a:solidFill>
                  <a:schemeClr val="accent2">
                    <a:lumMod val="75000"/>
                  </a:schemeClr>
                </a:solidFill>
              </a:rPr>
              <a:t>Креветкоподібна</a:t>
            </a:r>
            <a:r>
              <a:rPr lang="uk-UA" sz="2000" dirty="0">
                <a:solidFill>
                  <a:schemeClr val="accent2">
                    <a:lumMod val="75000"/>
                  </a:schemeClr>
                </a:solidFill>
              </a:rPr>
              <a:t> істота з безліччю плавників, довгим хоботком і - що найдивніше - з п'ятьма очима, розташованими на голові абсолютно хаотично! </a:t>
            </a:r>
            <a:endParaRPr lang="uk-UA" sz="2000" dirty="0"/>
          </a:p>
        </p:txBody>
      </p:sp>
    </p:spTree>
    <p:extLst>
      <p:ext uri="{BB962C8B-B14F-4D97-AF65-F5344CB8AC3E}">
        <p14:creationId xmlns:p14="http://schemas.microsoft.com/office/powerpoint/2010/main" val="72241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sz="half" idx="2"/>
          </p:nvPr>
        </p:nvPicPr>
        <p:blipFill>
          <a:blip r:embed="rId2"/>
          <a:stretch>
            <a:fillRect/>
          </a:stretch>
        </p:blipFill>
        <p:spPr>
          <a:xfrm>
            <a:off x="817418" y="463797"/>
            <a:ext cx="4475018" cy="2604200"/>
          </a:xfrm>
          <a:prstGeom prst="rect">
            <a:avLst/>
          </a:prstGeom>
        </p:spPr>
      </p:pic>
      <p:sp>
        <p:nvSpPr>
          <p:cNvPr id="6" name="Объект 5"/>
          <p:cNvSpPr>
            <a:spLocks noGrp="1"/>
          </p:cNvSpPr>
          <p:nvPr>
            <p:ph sz="quarter" idx="4"/>
          </p:nvPr>
        </p:nvSpPr>
        <p:spPr>
          <a:xfrm>
            <a:off x="5907315" y="1524000"/>
            <a:ext cx="5634840" cy="3744685"/>
          </a:xfrm>
        </p:spPr>
        <p:txBody>
          <a:bodyPr>
            <a:noAutofit/>
          </a:bodyPr>
          <a:lstStyle/>
          <a:p>
            <a:pPr algn="just"/>
            <a:r>
              <a:rPr lang="uk-UA" sz="2000" b="1" dirty="0" err="1" smtClean="0">
                <a:solidFill>
                  <a:schemeClr val="accent2">
                    <a:lumMod val="75000"/>
                  </a:schemeClr>
                </a:solidFill>
              </a:rPr>
              <a:t>Віваксія</a:t>
            </a:r>
            <a:r>
              <a:rPr lang="uk-UA" sz="2000" b="1" dirty="0" smtClean="0">
                <a:solidFill>
                  <a:schemeClr val="accent2">
                    <a:lumMod val="75000"/>
                  </a:schemeClr>
                </a:solidFill>
              </a:rPr>
              <a:t>. </a:t>
            </a:r>
            <a:r>
              <a:rPr lang="uk-UA" sz="2000" dirty="0" smtClean="0">
                <a:solidFill>
                  <a:schemeClr val="accent2">
                    <a:lumMod val="75000"/>
                  </a:schemeClr>
                </a:solidFill>
              </a:rPr>
              <a:t>Представник нового покоління багатоклітинних організмів, рід викопних м'якотілих лускатих тварин. Вірогідно, що </a:t>
            </a:r>
            <a:r>
              <a:rPr lang="uk-UA" sz="2000" dirty="0" err="1" smtClean="0">
                <a:solidFill>
                  <a:schemeClr val="accent2">
                    <a:lumMod val="75000"/>
                  </a:schemeClr>
                </a:solidFill>
              </a:rPr>
              <a:t>віваксія</a:t>
            </a:r>
            <a:r>
              <a:rPr lang="uk-UA" sz="2000" dirty="0" smtClean="0">
                <a:solidFill>
                  <a:schemeClr val="accent2">
                    <a:lumMod val="75000"/>
                  </a:schemeClr>
                </a:solidFill>
              </a:rPr>
              <a:t> жила з кінця нижнього кембрію до середнього кембрію.</a:t>
            </a:r>
          </a:p>
          <a:p>
            <a:pPr algn="just"/>
            <a:r>
              <a:rPr lang="uk-UA" sz="2000" b="1" dirty="0" err="1" smtClean="0">
                <a:solidFill>
                  <a:schemeClr val="accent2">
                    <a:lumMod val="75000"/>
                  </a:schemeClr>
                </a:solidFill>
              </a:rPr>
              <a:t>Айшеайя</a:t>
            </a:r>
            <a:r>
              <a:rPr lang="uk-UA" sz="2000" b="1" dirty="0" smtClean="0">
                <a:solidFill>
                  <a:schemeClr val="accent2">
                    <a:lumMod val="75000"/>
                  </a:schemeClr>
                </a:solidFill>
              </a:rPr>
              <a:t> </a:t>
            </a:r>
            <a:r>
              <a:rPr lang="uk-UA" sz="2000" dirty="0" smtClean="0">
                <a:solidFill>
                  <a:schemeClr val="accent2">
                    <a:lumMod val="75000"/>
                  </a:schemeClr>
                </a:solidFill>
              </a:rPr>
              <a:t>— вимерлий рід </a:t>
            </a:r>
            <a:r>
              <a:rPr lang="uk-UA" sz="2000" dirty="0" err="1" smtClean="0">
                <a:solidFill>
                  <a:schemeClr val="accent2">
                    <a:lumMod val="75000"/>
                  </a:schemeClr>
                </a:solidFill>
              </a:rPr>
              <a:t>лобоподів</a:t>
            </a:r>
            <a:r>
              <a:rPr lang="uk-UA" sz="2000" dirty="0" smtClean="0">
                <a:solidFill>
                  <a:schemeClr val="accent2">
                    <a:lumMod val="75000"/>
                  </a:schemeClr>
                </a:solidFill>
              </a:rPr>
              <a:t> із м’яким тілом, відомий із середнього кембрію Північної Америки, із середньою довжиною тіла 1–6 см. </a:t>
            </a:r>
            <a:r>
              <a:rPr lang="uk-UA" sz="2000" b="1" dirty="0" smtClean="0">
                <a:solidFill>
                  <a:schemeClr val="accent2">
                    <a:lumMod val="75000"/>
                  </a:schemeClr>
                </a:solidFill>
              </a:rPr>
              <a:t> </a:t>
            </a:r>
            <a:r>
              <a:rPr lang="uk-UA" sz="2000" dirty="0" smtClean="0">
                <a:solidFill>
                  <a:schemeClr val="accent2">
                    <a:lumMod val="75000"/>
                  </a:schemeClr>
                </a:solidFill>
              </a:rPr>
              <a:t>Можливо, харчувалася губками, оскільки її залишки часто знаходять разом з останками губок.</a:t>
            </a:r>
            <a:endParaRPr lang="uk-UA" sz="2000" dirty="0">
              <a:solidFill>
                <a:schemeClr val="accent2">
                  <a:lumMod val="75000"/>
                </a:schemeClr>
              </a:solidFill>
            </a:endParaRPr>
          </a:p>
        </p:txBody>
      </p:sp>
      <p:pic>
        <p:nvPicPr>
          <p:cNvPr id="10" name="Рисунок 9"/>
          <p:cNvPicPr>
            <a:picLocks noChangeAspect="1"/>
          </p:cNvPicPr>
          <p:nvPr/>
        </p:nvPicPr>
        <p:blipFill>
          <a:blip r:embed="rId3"/>
          <a:stretch>
            <a:fillRect/>
          </a:stretch>
        </p:blipFill>
        <p:spPr>
          <a:xfrm>
            <a:off x="817418" y="3243034"/>
            <a:ext cx="4475018" cy="2522283"/>
          </a:xfrm>
          <a:prstGeom prst="rect">
            <a:avLst/>
          </a:prstGeom>
        </p:spPr>
      </p:pic>
    </p:spTree>
    <p:extLst>
      <p:ext uri="{BB962C8B-B14F-4D97-AF65-F5344CB8AC3E}">
        <p14:creationId xmlns:p14="http://schemas.microsoft.com/office/powerpoint/2010/main" val="59193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8"/>
          <p:cNvPicPr>
            <a:picLocks noGrp="1" noChangeAspect="1"/>
          </p:cNvPicPr>
          <p:nvPr>
            <p:ph sz="half" idx="2"/>
          </p:nvPr>
        </p:nvPicPr>
        <p:blipFill>
          <a:blip r:embed="rId2"/>
          <a:stretch>
            <a:fillRect/>
          </a:stretch>
        </p:blipFill>
        <p:spPr>
          <a:xfrm>
            <a:off x="762000" y="1625599"/>
            <a:ext cx="4381194" cy="4089400"/>
          </a:xfrm>
          <a:prstGeom prst="rect">
            <a:avLst/>
          </a:prstGeom>
        </p:spPr>
      </p:pic>
      <p:sp>
        <p:nvSpPr>
          <p:cNvPr id="6" name="Объект 5"/>
          <p:cNvSpPr>
            <a:spLocks noGrp="1"/>
          </p:cNvSpPr>
          <p:nvPr>
            <p:ph sz="quarter" idx="4"/>
          </p:nvPr>
        </p:nvSpPr>
        <p:spPr>
          <a:xfrm>
            <a:off x="5457371" y="1625599"/>
            <a:ext cx="6299200" cy="4089401"/>
          </a:xfrm>
        </p:spPr>
        <p:txBody>
          <a:bodyPr>
            <a:noAutofit/>
          </a:bodyPr>
          <a:lstStyle/>
          <a:p>
            <a:pPr algn="just"/>
            <a:r>
              <a:rPr lang="uk-UA" sz="2000" b="1" dirty="0" smtClean="0">
                <a:solidFill>
                  <a:schemeClr val="accent2">
                    <a:lumMod val="75000"/>
                  </a:schemeClr>
                </a:solidFill>
              </a:rPr>
              <a:t>Пікайя</a:t>
            </a:r>
            <a:r>
              <a:rPr lang="uk-UA" sz="2000" dirty="0" smtClean="0">
                <a:solidFill>
                  <a:schemeClr val="accent2">
                    <a:lumMod val="75000"/>
                  </a:schemeClr>
                </a:solidFill>
              </a:rPr>
              <a:t> — невелика червоподібна тварина, яку вважають предком хребетних. Пікайя була схожа на ланцетника з хвостовими плавцями близько 4 см завдовжки. </a:t>
            </a:r>
          </a:p>
          <a:p>
            <a:pPr algn="just"/>
            <a:r>
              <a:rPr lang="uk-UA" sz="2000" dirty="0" smtClean="0">
                <a:solidFill>
                  <a:schemeClr val="accent2">
                    <a:lumMod val="75000"/>
                  </a:schemeClr>
                </a:solidFill>
              </a:rPr>
              <a:t>Задня половина її червоподібного тіла була сплющена і помітно розширена. Імовірно, тварина могла активно плавати, хвилеподібно згинаючи тіло, передовсім його сплющену задню частину. Хоча у пікайї не було зовнішніх скелетних утворень, всередині її тіла проходив тяж, який слугував опорою для мускулатури — нотохорд. Таким чином пікайя є найдавнішим відомим нам хордовим і нашим предком. </a:t>
            </a:r>
            <a:endParaRPr lang="uk-UA" sz="2000" dirty="0">
              <a:solidFill>
                <a:schemeClr val="accent2">
                  <a:lumMod val="75000"/>
                </a:schemeClr>
              </a:solidFill>
            </a:endParaRPr>
          </a:p>
        </p:txBody>
      </p:sp>
      <p:sp>
        <p:nvSpPr>
          <p:cNvPr id="8" name="Прямоугольник 7"/>
          <p:cNvSpPr/>
          <p:nvPr/>
        </p:nvSpPr>
        <p:spPr>
          <a:xfrm>
            <a:off x="1059543" y="326239"/>
            <a:ext cx="10479314" cy="677108"/>
          </a:xfrm>
          <a:prstGeom prst="rect">
            <a:avLst/>
          </a:prstGeom>
        </p:spPr>
        <p:txBody>
          <a:bodyPr wrap="square">
            <a:spAutoFit/>
          </a:bodyPr>
          <a:lstStyle/>
          <a:p>
            <a:r>
              <a:rPr lang="uk-UA" sz="3800" dirty="0" smtClean="0">
                <a:solidFill>
                  <a:schemeClr val="accent2">
                    <a:lumMod val="75000"/>
                  </a:schemeClr>
                </a:solidFill>
              </a:rPr>
              <a:t>Наш прямий кембрійський предок</a:t>
            </a:r>
            <a:endParaRPr lang="ru-RU" sz="3800" dirty="0">
              <a:solidFill>
                <a:schemeClr val="accent2">
                  <a:lumMod val="75000"/>
                </a:schemeClr>
              </a:solidFill>
            </a:endParaRPr>
          </a:p>
        </p:txBody>
      </p:sp>
    </p:spTree>
    <p:extLst>
      <p:ext uri="{BB962C8B-B14F-4D97-AF65-F5344CB8AC3E}">
        <p14:creationId xmlns:p14="http://schemas.microsoft.com/office/powerpoint/2010/main" val="3628870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1120" y="265176"/>
            <a:ext cx="9509759" cy="954024"/>
          </a:xfrm>
        </p:spPr>
        <p:txBody>
          <a:bodyPr/>
          <a:lstStyle/>
          <a:p>
            <a:r>
              <a:rPr lang="uk-UA" dirty="0" smtClean="0">
                <a:solidFill>
                  <a:schemeClr val="accent2">
                    <a:lumMod val="75000"/>
                  </a:schemeClr>
                </a:solidFill>
              </a:rPr>
              <a:t>ІНШІ НАСЛІДКИ</a:t>
            </a:r>
            <a:endParaRPr lang="ru-RU" dirty="0">
              <a:solidFill>
                <a:schemeClr val="accent2">
                  <a:lumMod val="75000"/>
                </a:schemeClr>
              </a:solidFill>
            </a:endParaRPr>
          </a:p>
        </p:txBody>
      </p:sp>
      <p:pic>
        <p:nvPicPr>
          <p:cNvPr id="7" name="Объект 6"/>
          <p:cNvPicPr>
            <a:picLocks noGrp="1" noChangeAspect="1"/>
          </p:cNvPicPr>
          <p:nvPr>
            <p:ph sz="half" idx="2"/>
          </p:nvPr>
        </p:nvPicPr>
        <p:blipFill>
          <a:blip r:embed="rId2"/>
          <a:stretch>
            <a:fillRect/>
          </a:stretch>
        </p:blipFill>
        <p:spPr>
          <a:xfrm>
            <a:off x="747828" y="1723699"/>
            <a:ext cx="5447923" cy="3625345"/>
          </a:xfrm>
          <a:prstGeom prst="rect">
            <a:avLst/>
          </a:prstGeom>
        </p:spPr>
      </p:pic>
      <p:sp>
        <p:nvSpPr>
          <p:cNvPr id="6" name="Объект 5"/>
          <p:cNvSpPr>
            <a:spLocks noGrp="1"/>
          </p:cNvSpPr>
          <p:nvPr>
            <p:ph sz="quarter" idx="4"/>
          </p:nvPr>
        </p:nvSpPr>
        <p:spPr>
          <a:xfrm>
            <a:off x="6472842" y="1357744"/>
            <a:ext cx="5358939" cy="4357256"/>
          </a:xfrm>
        </p:spPr>
        <p:txBody>
          <a:bodyPr>
            <a:normAutofit/>
          </a:bodyPr>
          <a:lstStyle/>
          <a:p>
            <a:pPr marL="45720" indent="0" algn="just">
              <a:buNone/>
            </a:pPr>
            <a:r>
              <a:rPr lang="uk-UA" dirty="0" smtClean="0"/>
              <a:t>В кембрійському періоді відбулися й інші події:</a:t>
            </a:r>
          </a:p>
          <a:p>
            <a:pPr algn="just"/>
            <a:r>
              <a:rPr lang="uk-UA" dirty="0" smtClean="0"/>
              <a:t>Відбулася ескалація маси планктону.</a:t>
            </a:r>
          </a:p>
          <a:p>
            <a:pPr algn="just"/>
            <a:r>
              <a:rPr lang="uk-UA" dirty="0" smtClean="0"/>
              <a:t>Присутність мінералізованих скелетів у живих істот поширюється.</a:t>
            </a:r>
          </a:p>
          <a:p>
            <a:pPr algn="just"/>
            <a:r>
              <a:rPr lang="uk-UA" dirty="0" smtClean="0"/>
              <a:t>Сформувались перші рифи.</a:t>
            </a:r>
          </a:p>
          <a:p>
            <a:pPr algn="just"/>
            <a:r>
              <a:rPr lang="uk-UA" dirty="0" smtClean="0"/>
              <a:t>Тварини почали використовувати поверхневі шари субстрату, тобто вони почали практикувати розкопки як метод отримання їжі.</a:t>
            </a:r>
          </a:p>
          <a:p>
            <a:pPr algn="just"/>
            <a:r>
              <a:rPr lang="uk-UA" dirty="0" smtClean="0"/>
              <a:t>Почалися складні екологічні взаємодії, а разом з ними і створення трофічних ланцюгів.</a:t>
            </a:r>
            <a:endParaRPr lang="uk-UA" dirty="0"/>
          </a:p>
        </p:txBody>
      </p:sp>
    </p:spTree>
    <p:extLst>
      <p:ext uri="{BB962C8B-B14F-4D97-AF65-F5344CB8AC3E}">
        <p14:creationId xmlns:p14="http://schemas.microsoft.com/office/powerpoint/2010/main" val="380160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5745" y="292885"/>
            <a:ext cx="5555673" cy="1189551"/>
          </a:xfrm>
        </p:spPr>
        <p:txBody>
          <a:bodyPr>
            <a:normAutofit/>
          </a:bodyPr>
          <a:lstStyle/>
          <a:p>
            <a:r>
              <a:rPr lang="uk-UA" dirty="0" smtClean="0">
                <a:solidFill>
                  <a:schemeClr val="accent2">
                    <a:lumMod val="75000"/>
                  </a:schemeClr>
                </a:solidFill>
              </a:rPr>
              <a:t>НА ТЕРИТОРІЇ </a:t>
            </a:r>
            <a:br>
              <a:rPr lang="uk-UA" dirty="0" smtClean="0">
                <a:solidFill>
                  <a:schemeClr val="accent2">
                    <a:lumMod val="75000"/>
                  </a:schemeClr>
                </a:solidFill>
              </a:rPr>
            </a:br>
            <a:r>
              <a:rPr lang="uk-UA" dirty="0" smtClean="0">
                <a:solidFill>
                  <a:schemeClr val="accent2">
                    <a:lumMod val="75000"/>
                  </a:schemeClr>
                </a:solidFill>
              </a:rPr>
              <a:t>УКРАЇНИ</a:t>
            </a:r>
            <a:endParaRPr lang="uk-UA" dirty="0">
              <a:solidFill>
                <a:schemeClr val="accent2">
                  <a:lumMod val="75000"/>
                </a:schemeClr>
              </a:solidFill>
            </a:endParaRPr>
          </a:p>
        </p:txBody>
      </p:sp>
      <p:pic>
        <p:nvPicPr>
          <p:cNvPr id="7" name="Объект 6"/>
          <p:cNvPicPr>
            <a:picLocks noGrp="1" noChangeAspect="1"/>
          </p:cNvPicPr>
          <p:nvPr>
            <p:ph sz="half" idx="2"/>
          </p:nvPr>
        </p:nvPicPr>
        <p:blipFill>
          <a:blip r:embed="rId2"/>
          <a:stretch>
            <a:fillRect/>
          </a:stretch>
        </p:blipFill>
        <p:spPr>
          <a:xfrm>
            <a:off x="523706" y="1725067"/>
            <a:ext cx="5627712" cy="3733624"/>
          </a:xfrm>
          <a:prstGeom prst="rect">
            <a:avLst/>
          </a:prstGeom>
        </p:spPr>
      </p:pic>
      <p:sp>
        <p:nvSpPr>
          <p:cNvPr id="6" name="Объект 5"/>
          <p:cNvSpPr>
            <a:spLocks noGrp="1"/>
          </p:cNvSpPr>
          <p:nvPr>
            <p:ph sz="quarter" idx="4"/>
          </p:nvPr>
        </p:nvSpPr>
        <p:spPr>
          <a:xfrm>
            <a:off x="6278879" y="609600"/>
            <a:ext cx="5525193" cy="5105402"/>
          </a:xfrm>
        </p:spPr>
        <p:txBody>
          <a:bodyPr>
            <a:noAutofit/>
          </a:bodyPr>
          <a:lstStyle/>
          <a:p>
            <a:pPr algn="just"/>
            <a:r>
              <a:rPr lang="uk-UA" sz="2000" dirty="0" smtClean="0">
                <a:solidFill>
                  <a:schemeClr val="accent2">
                    <a:lumMod val="75000"/>
                  </a:schemeClr>
                </a:solidFill>
              </a:rPr>
              <a:t>На самому початку кембрійського періоду внаслідок тектонічних рухів пізньобайкальської складчастості відбулася майже повна регресія моря. Мілководний морський басейн існував лише в Карпатській геосинкліналі та в межах прилеглої частини платформи, де накопичувалися теригенні осадки. Решта території України впродовж К.П. була низьким пустельним суходолом. Своєрідні умови морських басейнів зумовили широкий розвиток одноклітинного мікрофітопланктону та відносно бідного світу скелетних безхребетних тварин, серед яких переважали трилобіти, брахіоподи, головоногі молюски, форамініфери. Більша частина території України перебувала в межах субтропічної області. </a:t>
            </a:r>
            <a:endParaRPr lang="uk-UA" sz="2000" dirty="0">
              <a:solidFill>
                <a:schemeClr val="accent2">
                  <a:lumMod val="75000"/>
                </a:schemeClr>
              </a:solidFill>
            </a:endParaRPr>
          </a:p>
        </p:txBody>
      </p:sp>
    </p:spTree>
    <p:extLst>
      <p:ext uri="{BB962C8B-B14F-4D97-AF65-F5344CB8AC3E}">
        <p14:creationId xmlns:p14="http://schemas.microsoft.com/office/powerpoint/2010/main" val="2701971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7819" y="4087091"/>
            <a:ext cx="11554690" cy="1981200"/>
          </a:xfrm>
        </p:spPr>
        <p:txBody>
          <a:bodyPr rtlCol="0">
            <a:normAutofit/>
          </a:bodyPr>
          <a:lstStyle/>
          <a:p>
            <a:pPr algn="just"/>
            <a:r>
              <a:rPr lang="uk-UA" dirty="0" smtClean="0"/>
              <a:t>Кембрійський період, кембрій — перший період палеозойської ери, в стратиграфічній шкалі іде за </a:t>
            </a:r>
            <a:r>
              <a:rPr lang="uk-UA" dirty="0" err="1" smtClean="0"/>
              <a:t>рифеєм</a:t>
            </a:r>
            <a:r>
              <a:rPr lang="uk-UA" dirty="0" smtClean="0"/>
              <a:t> (</a:t>
            </a:r>
            <a:r>
              <a:rPr lang="uk-UA" dirty="0" err="1" smtClean="0"/>
              <a:t>вендом</a:t>
            </a:r>
            <a:r>
              <a:rPr lang="uk-UA" dirty="0" smtClean="0"/>
              <a:t>) і передує </a:t>
            </a:r>
            <a:r>
              <a:rPr lang="uk-UA" dirty="0" err="1" smtClean="0"/>
              <a:t>ордовицькому</a:t>
            </a:r>
            <a:r>
              <a:rPr lang="uk-UA" dirty="0" smtClean="0"/>
              <a:t> періоду. Почався 541,0 ± 1,0 млн років тому, а закінчився 485,4 ± 1,9 млн років тому. Отже, кембрій тривав приблизно 56 млн років. Відклади кембрійського періоду є на всіх континентах.</a:t>
            </a:r>
          </a:p>
          <a:p>
            <a:pPr algn="just"/>
            <a:r>
              <a:rPr lang="uk-UA" dirty="0" smtClean="0"/>
              <a:t>Нижня межа визначена за появою решток скелетних організмів. </a:t>
            </a:r>
            <a:r>
              <a:rPr lang="uk-UA" dirty="0"/>
              <a:t>Можна виділити перші багатоклітинні організми, які є більш складними, ніж губки або медузи.</a:t>
            </a:r>
          </a:p>
          <a:p>
            <a:pPr algn="just"/>
            <a:endParaRPr lang="uk-UA" dirty="0"/>
          </a:p>
          <a:p>
            <a:pPr algn="just"/>
            <a:endParaRPr lang="uk-UA" dirty="0" smtClean="0"/>
          </a:p>
        </p:txBody>
      </p:sp>
      <p:pic>
        <p:nvPicPr>
          <p:cNvPr id="2" name="Рисунок 1"/>
          <p:cNvPicPr>
            <a:picLocks noChangeAspect="1"/>
          </p:cNvPicPr>
          <p:nvPr/>
        </p:nvPicPr>
        <p:blipFill>
          <a:blip r:embed="rId3"/>
          <a:stretch>
            <a:fillRect/>
          </a:stretch>
        </p:blipFill>
        <p:spPr>
          <a:xfrm>
            <a:off x="6248401" y="180108"/>
            <a:ext cx="5384656" cy="3699164"/>
          </a:xfrm>
          <a:prstGeom prst="rect">
            <a:avLst/>
          </a:prstGeom>
        </p:spPr>
      </p:pic>
      <p:sp>
        <p:nvSpPr>
          <p:cNvPr id="4" name="Прямоугольник 3"/>
          <p:cNvSpPr/>
          <p:nvPr/>
        </p:nvSpPr>
        <p:spPr>
          <a:xfrm>
            <a:off x="106174" y="667388"/>
            <a:ext cx="6045245" cy="646331"/>
          </a:xfrm>
          <a:prstGeom prst="rect">
            <a:avLst/>
          </a:prstGeom>
        </p:spPr>
        <p:txBody>
          <a:bodyPr wrap="none">
            <a:spAutoFit/>
          </a:bodyPr>
          <a:lstStyle/>
          <a:p>
            <a:r>
              <a:rPr lang="uk-UA" sz="3600" dirty="0" smtClean="0">
                <a:solidFill>
                  <a:schemeClr val="accent2">
                    <a:lumMod val="75000"/>
                  </a:schemeClr>
                </a:solidFill>
              </a:rPr>
              <a:t>КЛЮЧОВІ ОСОБЛИВОСТІ</a:t>
            </a:r>
            <a:endParaRPr lang="uk-UA" sz="3600" dirty="0">
              <a:solidFill>
                <a:schemeClr val="accent2">
                  <a:lumMod val="75000"/>
                </a:schemeClr>
              </a:solidFill>
            </a:endParaRPr>
          </a:p>
        </p:txBody>
      </p:sp>
    </p:spTree>
    <p:extLst>
      <p:ext uri="{BB962C8B-B14F-4D97-AF65-F5344CB8AC3E}">
        <p14:creationId xmlns:p14="http://schemas.microsoft.com/office/powerpoint/2010/main" val="332745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1121" y="265176"/>
            <a:ext cx="4810298" cy="690788"/>
          </a:xfrm>
        </p:spPr>
        <p:txBody>
          <a:bodyPr>
            <a:normAutofit/>
          </a:bodyPr>
          <a:lstStyle/>
          <a:p>
            <a:r>
              <a:rPr lang="uk-UA" sz="3600" dirty="0" smtClean="0">
                <a:solidFill>
                  <a:schemeClr val="accent2">
                    <a:lumMod val="75000"/>
                  </a:schemeClr>
                </a:solidFill>
              </a:rPr>
              <a:t>КЛІМАТ КЕМБРІЮ</a:t>
            </a:r>
            <a:endParaRPr lang="ru-RU" sz="3600" dirty="0">
              <a:solidFill>
                <a:schemeClr val="accent2">
                  <a:lumMod val="75000"/>
                </a:schemeClr>
              </a:solidFill>
            </a:endParaRPr>
          </a:p>
        </p:txBody>
      </p:sp>
      <p:sp>
        <p:nvSpPr>
          <p:cNvPr id="3" name="Объект 2"/>
          <p:cNvSpPr>
            <a:spLocks noGrp="1"/>
          </p:cNvSpPr>
          <p:nvPr>
            <p:ph sz="half" idx="2"/>
          </p:nvPr>
        </p:nvSpPr>
        <p:spPr>
          <a:xfrm>
            <a:off x="5846619" y="955964"/>
            <a:ext cx="5721926" cy="4759036"/>
          </a:xfrm>
        </p:spPr>
        <p:txBody>
          <a:bodyPr>
            <a:normAutofit/>
          </a:bodyPr>
          <a:lstStyle/>
          <a:p>
            <a:pPr algn="just"/>
            <a:r>
              <a:rPr lang="uk-UA" dirty="0" smtClean="0">
                <a:solidFill>
                  <a:schemeClr val="accent2">
                    <a:lumMod val="75000"/>
                  </a:schemeClr>
                </a:solidFill>
              </a:rPr>
              <a:t>З відступом протерозойських льодовиків клімат Землі поступово теплішав. Упродовж кембрію не виявлено суттєвих зледенінь. Жоден з існуючих на той час материків не розташовувався поблизу полюсів, тому температура суші залишалася досить високою. Глобальний клімат був, ймовірно, тепліший та </a:t>
            </a:r>
            <a:r>
              <a:rPr lang="uk-UA" dirty="0" err="1" smtClean="0">
                <a:solidFill>
                  <a:schemeClr val="accent2">
                    <a:lumMod val="75000"/>
                  </a:schemeClr>
                </a:solidFill>
              </a:rPr>
              <a:t>однотипніший</a:t>
            </a:r>
            <a:r>
              <a:rPr lang="uk-UA" dirty="0" smtClean="0">
                <a:solidFill>
                  <a:schemeClr val="accent2">
                    <a:lumMod val="75000"/>
                  </a:schemeClr>
                </a:solidFill>
              </a:rPr>
              <a:t> за сучасний. </a:t>
            </a:r>
          </a:p>
          <a:p>
            <a:pPr algn="just"/>
            <a:r>
              <a:rPr lang="uk-UA" dirty="0" smtClean="0">
                <a:solidFill>
                  <a:schemeClr val="accent2">
                    <a:lumMod val="75000"/>
                  </a:schemeClr>
                </a:solidFill>
              </a:rPr>
              <a:t>Вважається, що клімат кембрійського періоду був значно теплішим, ніж у попередні часи. У цей період на полюсах не було льодовикового періоду. Тобто жодна територія не була покрита льодом. Але існували окремі зміни протягом самого періоду. </a:t>
            </a:r>
          </a:p>
          <a:p>
            <a:pPr algn="just"/>
            <a:endParaRPr lang="uk-UA" dirty="0"/>
          </a:p>
        </p:txBody>
      </p:sp>
      <p:pic>
        <p:nvPicPr>
          <p:cNvPr id="6" name="Объект 5"/>
          <p:cNvPicPr>
            <a:picLocks noGrp="1" noChangeAspect="1"/>
          </p:cNvPicPr>
          <p:nvPr>
            <p:ph sz="half" idx="1"/>
          </p:nvPr>
        </p:nvPicPr>
        <p:blipFill>
          <a:blip r:embed="rId2"/>
          <a:stretch>
            <a:fillRect/>
          </a:stretch>
        </p:blipFill>
        <p:spPr>
          <a:xfrm>
            <a:off x="568036" y="1305791"/>
            <a:ext cx="5165292" cy="4179190"/>
          </a:xfrm>
          <a:prstGeom prst="rect">
            <a:avLst/>
          </a:prstGeom>
        </p:spPr>
      </p:pic>
    </p:spTree>
    <p:extLst>
      <p:ext uri="{BB962C8B-B14F-4D97-AF65-F5344CB8AC3E}">
        <p14:creationId xmlns:p14="http://schemas.microsoft.com/office/powerpoint/2010/main" val="3526854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2"/>
          </p:nvPr>
        </p:nvSpPr>
        <p:spPr>
          <a:xfrm>
            <a:off x="5957455" y="900545"/>
            <a:ext cx="5888181" cy="4516583"/>
          </a:xfrm>
        </p:spPr>
        <p:txBody>
          <a:bodyPr>
            <a:noAutofit/>
          </a:bodyPr>
          <a:lstStyle/>
          <a:p>
            <a:pPr algn="just">
              <a:spcBef>
                <a:spcPts val="600"/>
              </a:spcBef>
            </a:pPr>
            <a:r>
              <a:rPr lang="uk-UA" dirty="0" smtClean="0">
                <a:solidFill>
                  <a:schemeClr val="accent2">
                    <a:lumMod val="75000"/>
                  </a:schemeClr>
                </a:solidFill>
              </a:rPr>
              <a:t>Нижній кембрій: У цей час континент Гондвана та інші менші масиви суші займали всі екваторіальні зони. Це відомо завдяки вивченню родовищ вапняку. </a:t>
            </a:r>
          </a:p>
          <a:p>
            <a:pPr algn="just">
              <a:spcBef>
                <a:spcPts val="600"/>
              </a:spcBef>
            </a:pPr>
            <a:r>
              <a:rPr lang="uk-UA" dirty="0" smtClean="0">
                <a:solidFill>
                  <a:schemeClr val="accent2">
                    <a:lumMod val="75000"/>
                  </a:schemeClr>
                </a:solidFill>
              </a:rPr>
              <a:t>Середній кембрій: в цей час існував трансгресивний цикл моря, який переривався двома регресивними імпульсами.</a:t>
            </a:r>
          </a:p>
          <a:p>
            <a:pPr algn="just">
              <a:spcBef>
                <a:spcPts val="600"/>
              </a:spcBef>
            </a:pPr>
            <a:r>
              <a:rPr lang="uk-UA" dirty="0" smtClean="0">
                <a:solidFill>
                  <a:schemeClr val="accent2">
                    <a:lumMod val="75000"/>
                  </a:schemeClr>
                </a:solidFill>
              </a:rPr>
              <a:t>Верхній кембрій: Велика частина континенту Гондвана, яка займала більш екваторіальні позиції, рухалася в напрямку більш холодних широт. Менші континентальні маси, такі як Лаврентія, Сибір та Австралія, займали екваторіальні позиції.</a:t>
            </a:r>
            <a:endParaRPr lang="uk-UA" dirty="0">
              <a:solidFill>
                <a:schemeClr val="accent2">
                  <a:lumMod val="75000"/>
                </a:schemeClr>
              </a:solidFill>
            </a:endParaRPr>
          </a:p>
        </p:txBody>
      </p:sp>
      <p:pic>
        <p:nvPicPr>
          <p:cNvPr id="5" name="Объект 4"/>
          <p:cNvPicPr>
            <a:picLocks noGrp="1" noChangeAspect="1"/>
          </p:cNvPicPr>
          <p:nvPr>
            <p:ph sz="half" idx="1"/>
          </p:nvPr>
        </p:nvPicPr>
        <p:blipFill>
          <a:blip r:embed="rId2"/>
          <a:stretch>
            <a:fillRect/>
          </a:stretch>
        </p:blipFill>
        <p:spPr>
          <a:xfrm>
            <a:off x="724407" y="498764"/>
            <a:ext cx="4918364" cy="4918364"/>
          </a:xfrm>
          <a:prstGeom prst="rect">
            <a:avLst/>
          </a:prstGeom>
        </p:spPr>
      </p:pic>
    </p:spTree>
    <p:extLst>
      <p:ext uri="{BB962C8B-B14F-4D97-AF65-F5344CB8AC3E}">
        <p14:creationId xmlns:p14="http://schemas.microsoft.com/office/powerpoint/2010/main" val="4117684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7774" y="292885"/>
            <a:ext cx="6708371" cy="1014833"/>
          </a:xfrm>
        </p:spPr>
        <p:txBody>
          <a:bodyPr>
            <a:normAutofit/>
          </a:bodyPr>
          <a:lstStyle/>
          <a:p>
            <a:r>
              <a:rPr lang="ru-RU" sz="3600" dirty="0" smtClean="0">
                <a:solidFill>
                  <a:schemeClr val="accent2">
                    <a:lumMod val="75000"/>
                  </a:schemeClr>
                </a:solidFill>
              </a:rPr>
              <a:t>ГІДРОСФЕРА І АТМОСФЕРА</a:t>
            </a:r>
            <a:endParaRPr lang="ru-RU" sz="3600" dirty="0">
              <a:solidFill>
                <a:schemeClr val="accent2">
                  <a:lumMod val="75000"/>
                </a:schemeClr>
              </a:solidFill>
            </a:endParaRPr>
          </a:p>
        </p:txBody>
      </p:sp>
      <p:sp>
        <p:nvSpPr>
          <p:cNvPr id="3" name="Объект 2"/>
          <p:cNvSpPr>
            <a:spLocks noGrp="1"/>
          </p:cNvSpPr>
          <p:nvPr>
            <p:ph sz="half" idx="2"/>
          </p:nvPr>
        </p:nvSpPr>
        <p:spPr>
          <a:xfrm>
            <a:off x="6151418" y="1499893"/>
            <a:ext cx="5514108" cy="4515198"/>
          </a:xfrm>
        </p:spPr>
        <p:txBody>
          <a:bodyPr>
            <a:normAutofit/>
          </a:bodyPr>
          <a:lstStyle/>
          <a:p>
            <a:pPr algn="just"/>
            <a:r>
              <a:rPr lang="uk-UA" dirty="0" smtClean="0">
                <a:solidFill>
                  <a:schemeClr val="accent2">
                    <a:lumMod val="75000"/>
                  </a:schemeClr>
                </a:solidFill>
              </a:rPr>
              <a:t>З відступом протерозойських льодовиків рівень моря значно піднявся. Низькі регіони, такі як Балтика, були затоплені, а значна частина світу охоплювалася мілкими епіконтинентальними морями. Відповідно, такі умови сприяли процвітанню та подальшій еволюції морських живих організмів. Хоча загалом кембрійський клімат і називають парниковим, проте упродовж нього відбувались коливання рівня океану.</a:t>
            </a:r>
          </a:p>
          <a:p>
            <a:pPr algn="just"/>
            <a:r>
              <a:rPr lang="uk-UA" dirty="0" smtClean="0">
                <a:solidFill>
                  <a:schemeClr val="accent2">
                    <a:lumMod val="75000"/>
                  </a:schemeClr>
                </a:solidFill>
              </a:rPr>
              <a:t>Концентрація вуглекислого газу (CO2) в атмосфері була у 15 разів вища за сучасну.</a:t>
            </a:r>
            <a:endParaRPr lang="uk-UA" dirty="0">
              <a:solidFill>
                <a:schemeClr val="accent2">
                  <a:lumMod val="75000"/>
                </a:schemeClr>
              </a:solidFill>
            </a:endParaRPr>
          </a:p>
        </p:txBody>
      </p:sp>
      <p:pic>
        <p:nvPicPr>
          <p:cNvPr id="5" name="Объект 4"/>
          <p:cNvPicPr>
            <a:picLocks noGrp="1" noChangeAspect="1"/>
          </p:cNvPicPr>
          <p:nvPr>
            <p:ph sz="half" idx="1"/>
          </p:nvPr>
        </p:nvPicPr>
        <p:blipFill>
          <a:blip r:embed="rId2"/>
          <a:stretch>
            <a:fillRect/>
          </a:stretch>
        </p:blipFill>
        <p:spPr>
          <a:xfrm>
            <a:off x="603538" y="1499893"/>
            <a:ext cx="5547880" cy="4323023"/>
          </a:xfrm>
          <a:prstGeom prst="rect">
            <a:avLst/>
          </a:prstGeom>
        </p:spPr>
      </p:pic>
    </p:spTree>
    <p:extLst>
      <p:ext uri="{BB962C8B-B14F-4D97-AF65-F5344CB8AC3E}">
        <p14:creationId xmlns:p14="http://schemas.microsoft.com/office/powerpoint/2010/main" val="403380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5360" y="265176"/>
            <a:ext cx="4937760" cy="690788"/>
          </a:xfrm>
        </p:spPr>
        <p:txBody>
          <a:bodyPr>
            <a:normAutofit/>
          </a:bodyPr>
          <a:lstStyle/>
          <a:p>
            <a:r>
              <a:rPr lang="uk-UA" sz="3600" dirty="0" smtClean="0">
                <a:solidFill>
                  <a:schemeClr val="accent2">
                    <a:lumMod val="75000"/>
                  </a:schemeClr>
                </a:solidFill>
              </a:rPr>
              <a:t>КЕМБРІЙСЬКІ МОРЯ</a:t>
            </a:r>
            <a:endParaRPr lang="uk-UA" sz="3600" dirty="0">
              <a:solidFill>
                <a:schemeClr val="accent2">
                  <a:lumMod val="75000"/>
                </a:schemeClr>
              </a:solidFill>
            </a:endParaRPr>
          </a:p>
        </p:txBody>
      </p:sp>
      <p:sp>
        <p:nvSpPr>
          <p:cNvPr id="3" name="Объект 2"/>
          <p:cNvSpPr>
            <a:spLocks noGrp="1"/>
          </p:cNvSpPr>
          <p:nvPr>
            <p:ph sz="half" idx="2"/>
          </p:nvPr>
        </p:nvSpPr>
        <p:spPr>
          <a:xfrm>
            <a:off x="6278879" y="1149927"/>
            <a:ext cx="5386647" cy="4565073"/>
          </a:xfrm>
        </p:spPr>
        <p:txBody>
          <a:bodyPr/>
          <a:lstStyle/>
          <a:p>
            <a:pPr algn="just"/>
            <a:r>
              <a:rPr lang="uk-UA" dirty="0">
                <a:solidFill>
                  <a:schemeClr val="accent2">
                    <a:lumMod val="75000"/>
                  </a:schemeClr>
                </a:solidFill>
              </a:rPr>
              <a:t>Океан </a:t>
            </a:r>
            <a:r>
              <a:rPr lang="uk-UA" dirty="0" smtClean="0">
                <a:solidFill>
                  <a:schemeClr val="accent2">
                    <a:lumMod val="75000"/>
                  </a:schemeClr>
                </a:solidFill>
              </a:rPr>
              <a:t>Панталаса </a:t>
            </a:r>
            <a:r>
              <a:rPr lang="uk-UA" dirty="0">
                <a:solidFill>
                  <a:schemeClr val="accent2">
                    <a:lumMod val="75000"/>
                  </a:schemeClr>
                </a:solidFill>
              </a:rPr>
              <a:t>- це той, який охопив більшу частину планети, тоді як інші незначні океани, такі як </a:t>
            </a:r>
            <a:r>
              <a:rPr lang="uk-UA" dirty="0" smtClean="0">
                <a:solidFill>
                  <a:schemeClr val="accent2">
                    <a:lumMod val="75000"/>
                  </a:schemeClr>
                </a:solidFill>
              </a:rPr>
              <a:t>Прототетіс </a:t>
            </a:r>
            <a:r>
              <a:rPr lang="uk-UA" dirty="0">
                <a:solidFill>
                  <a:schemeClr val="accent2">
                    <a:lumMod val="75000"/>
                  </a:schemeClr>
                </a:solidFill>
              </a:rPr>
              <a:t>та Ханти, були знайдені між водами менших континентів, що називаються Лаврентія та Балтія.</a:t>
            </a:r>
          </a:p>
          <a:p>
            <a:pPr algn="just"/>
            <a:r>
              <a:rPr lang="uk-UA" dirty="0" smtClean="0">
                <a:solidFill>
                  <a:schemeClr val="accent2">
                    <a:lumMod val="75000"/>
                  </a:schemeClr>
                </a:solidFill>
              </a:rPr>
              <a:t>Під час кембрію океани поступово насичувались киснем. Незважаючи на те, що до початку періоду в атмосфері уже було досить багато кисню, лише в кембрії, коли значно зменшилась кількість аеробних бактерій, зріс рівень кисню в океанічних водах. Цей розчинений кисень, можливо, спровокував Кембрійський вибух.</a:t>
            </a:r>
          </a:p>
          <a:p>
            <a:pPr algn="just"/>
            <a:endParaRPr lang="uk-UA" dirty="0"/>
          </a:p>
        </p:txBody>
      </p:sp>
      <p:pic>
        <p:nvPicPr>
          <p:cNvPr id="5" name="Объект 4"/>
          <p:cNvPicPr>
            <a:picLocks noGrp="1" noChangeAspect="1"/>
          </p:cNvPicPr>
          <p:nvPr>
            <p:ph sz="half" idx="1"/>
          </p:nvPr>
        </p:nvPicPr>
        <p:blipFill>
          <a:blip r:embed="rId2"/>
          <a:stretch>
            <a:fillRect/>
          </a:stretch>
        </p:blipFill>
        <p:spPr>
          <a:xfrm>
            <a:off x="374477" y="1274618"/>
            <a:ext cx="5538643" cy="4260465"/>
          </a:xfrm>
          <a:prstGeom prst="rect">
            <a:avLst/>
          </a:prstGeom>
        </p:spPr>
      </p:pic>
    </p:spTree>
    <p:extLst>
      <p:ext uri="{BB962C8B-B14F-4D97-AF65-F5344CB8AC3E}">
        <p14:creationId xmlns:p14="http://schemas.microsoft.com/office/powerpoint/2010/main" val="2509934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1341120" y="306740"/>
            <a:ext cx="9509759" cy="635369"/>
          </a:xfrm>
        </p:spPr>
        <p:txBody>
          <a:bodyPr rtlCol="0"/>
          <a:lstStyle/>
          <a:p>
            <a:pPr rtl="0"/>
            <a:r>
              <a:rPr lang="ru-RU" dirty="0" smtClean="0">
                <a:solidFill>
                  <a:schemeClr val="accent2">
                    <a:lumMod val="75000"/>
                  </a:schemeClr>
                </a:solidFill>
              </a:rPr>
              <a:t>КЕМБРІЙСЬКИЙ ВИБУХ</a:t>
            </a:r>
            <a:endParaRPr lang="ru-RU" dirty="0">
              <a:solidFill>
                <a:schemeClr val="accent2">
                  <a:lumMod val="75000"/>
                </a:schemeClr>
              </a:solidFill>
            </a:endParaRPr>
          </a:p>
        </p:txBody>
      </p:sp>
      <p:pic>
        <p:nvPicPr>
          <p:cNvPr id="2" name="Объект 1"/>
          <p:cNvPicPr>
            <a:picLocks noGrp="1" noChangeAspect="1"/>
          </p:cNvPicPr>
          <p:nvPr>
            <p:ph sz="half" idx="2"/>
          </p:nvPr>
        </p:nvPicPr>
        <p:blipFill>
          <a:blip r:embed="rId3"/>
          <a:stretch>
            <a:fillRect/>
          </a:stretch>
        </p:blipFill>
        <p:spPr>
          <a:xfrm>
            <a:off x="441064" y="1371600"/>
            <a:ext cx="5837816" cy="3851564"/>
          </a:xfrm>
          <a:prstGeom prst="rect">
            <a:avLst/>
          </a:prstGeom>
        </p:spPr>
      </p:pic>
      <p:sp>
        <p:nvSpPr>
          <p:cNvPr id="10" name="Объект 9"/>
          <p:cNvSpPr>
            <a:spLocks noGrp="1"/>
          </p:cNvSpPr>
          <p:nvPr>
            <p:ph sz="quarter" idx="4"/>
          </p:nvPr>
        </p:nvSpPr>
        <p:spPr>
          <a:xfrm>
            <a:off x="6278880" y="1246910"/>
            <a:ext cx="5608320" cy="4468092"/>
          </a:xfrm>
        </p:spPr>
        <p:txBody>
          <a:bodyPr rtlCol="0"/>
          <a:lstStyle/>
          <a:p>
            <a:pPr algn="just"/>
            <a:r>
              <a:rPr lang="uk-UA" dirty="0" smtClean="0">
                <a:solidFill>
                  <a:schemeClr val="accent2">
                    <a:lumMod val="75000"/>
                  </a:schemeClr>
                </a:solidFill>
              </a:rPr>
              <a:t>Кембрійський вибух, який відбувся на самому початку Кембрійського періоду – це раптова поява і швидке розселення форм з твердим мінеральним скелетом: фосфатним, вапняним, кремнієвим.</a:t>
            </a:r>
          </a:p>
          <a:p>
            <a:pPr algn="just"/>
            <a:r>
              <a:rPr lang="uk-UA" dirty="0" smtClean="0">
                <a:solidFill>
                  <a:schemeClr val="accent2">
                    <a:lumMod val="75000"/>
                  </a:schemeClr>
                </a:solidFill>
              </a:rPr>
              <a:t>Кембрійський еволюційний вибух - одна з найбільших загадок в історії розвитку життя на Землі. Знадобилося 2,5 млрд. років, щоб найпростіші клітини розвинулися в більш складні еукаріотні клітини, і ще 700 млн. років для виникнення перших багатоклітинних організмів. А потім, усього за якісь 100 млн. років, світ виявився заселений найнеймовірнішними багатоклітинними тваринами.</a:t>
            </a:r>
            <a:endParaRPr lang="uk-UA" dirty="0">
              <a:solidFill>
                <a:schemeClr val="accent2">
                  <a:lumMod val="75000"/>
                </a:schemeClr>
              </a:solidFill>
            </a:endParaRPr>
          </a:p>
        </p:txBody>
      </p:sp>
    </p:spTree>
    <p:extLst>
      <p:ext uri="{BB962C8B-B14F-4D97-AF65-F5344CB8AC3E}">
        <p14:creationId xmlns:p14="http://schemas.microsoft.com/office/powerpoint/2010/main" val="212726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sz="half" idx="2"/>
          </p:nvPr>
        </p:nvPicPr>
        <p:blipFill>
          <a:blip r:embed="rId2"/>
          <a:stretch>
            <a:fillRect/>
          </a:stretch>
        </p:blipFill>
        <p:spPr>
          <a:xfrm>
            <a:off x="580688" y="485630"/>
            <a:ext cx="4114176" cy="4827587"/>
          </a:xfrm>
          <a:prstGeom prst="rect">
            <a:avLst/>
          </a:prstGeom>
        </p:spPr>
      </p:pic>
      <p:sp>
        <p:nvSpPr>
          <p:cNvPr id="6" name="Объект 5"/>
          <p:cNvSpPr>
            <a:spLocks noGrp="1"/>
          </p:cNvSpPr>
          <p:nvPr>
            <p:ph sz="quarter" idx="4"/>
          </p:nvPr>
        </p:nvSpPr>
        <p:spPr>
          <a:xfrm>
            <a:off x="5112327" y="290945"/>
            <a:ext cx="6733309" cy="5451765"/>
          </a:xfrm>
        </p:spPr>
        <p:txBody>
          <a:bodyPr>
            <a:normAutofit/>
          </a:bodyPr>
          <a:lstStyle/>
          <a:p>
            <a:pPr algn="just"/>
            <a:r>
              <a:rPr lang="uk-UA" sz="2000" dirty="0" smtClean="0">
                <a:solidFill>
                  <a:schemeClr val="accent2">
                    <a:lumMod val="75000"/>
                  </a:schemeClr>
                </a:solidFill>
              </a:rPr>
              <a:t>Як заявляють американські геологи у статті, опублікованій у журналі Nature, насичення вод первинного океану мінералами, які вимивалися на початку Кембрійського періоду з метаморфічних порід, що вийшли на поверхню Землі, стало тим поштовхом, який спровокував "еволюційний вибух" і появу перших безхребетних тварин.</a:t>
            </a:r>
          </a:p>
          <a:p>
            <a:pPr algn="just"/>
            <a:r>
              <a:rPr lang="uk-UA" sz="2000" dirty="0" smtClean="0">
                <a:solidFill>
                  <a:schemeClr val="accent2">
                    <a:lumMod val="75000"/>
                  </a:schemeClr>
                </a:solidFill>
              </a:rPr>
              <a:t>Мінералізація океанів змусила морські мікроорганізми еволюціонувати, що у кінцевому підсумку призвело до появи перших багатоклітинних </a:t>
            </a:r>
            <a:r>
              <a:rPr lang="uk-UA" sz="2000" dirty="0">
                <a:solidFill>
                  <a:schemeClr val="accent2">
                    <a:lumMod val="75000"/>
                  </a:schemeClr>
                </a:solidFill>
              </a:rPr>
              <a:t>організмів. Інтенсивне вивітрювання призводило до насичення первинного океану великою кількістю іонів кальцію, заліза, магнію та інших речовин, якими були багаті метаморфічні стародавні породи. Це змушувало морські мікроорганізми еволюціонувати, що у кінцевому підсумку призвело до появи перших багатоклітинних.</a:t>
            </a:r>
          </a:p>
        </p:txBody>
      </p:sp>
    </p:spTree>
    <p:extLst>
      <p:ext uri="{BB962C8B-B14F-4D97-AF65-F5344CB8AC3E}">
        <p14:creationId xmlns:p14="http://schemas.microsoft.com/office/powerpoint/2010/main" val="2702848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Объект 6"/>
          <p:cNvPicPr>
            <a:picLocks noGrp="1" noChangeAspect="1"/>
          </p:cNvPicPr>
          <p:nvPr>
            <p:ph sz="half" idx="2"/>
          </p:nvPr>
        </p:nvPicPr>
        <p:blipFill>
          <a:blip r:embed="rId2"/>
          <a:stretch>
            <a:fillRect/>
          </a:stretch>
        </p:blipFill>
        <p:spPr>
          <a:xfrm>
            <a:off x="927100" y="706004"/>
            <a:ext cx="4808682" cy="4808682"/>
          </a:xfrm>
          <a:prstGeom prst="rect">
            <a:avLst/>
          </a:prstGeom>
        </p:spPr>
      </p:pic>
      <p:sp>
        <p:nvSpPr>
          <p:cNvPr id="6" name="Объект 5"/>
          <p:cNvSpPr>
            <a:spLocks noGrp="1"/>
          </p:cNvSpPr>
          <p:nvPr>
            <p:ph sz="quarter" idx="4"/>
          </p:nvPr>
        </p:nvSpPr>
        <p:spPr>
          <a:xfrm>
            <a:off x="5929745" y="1330035"/>
            <a:ext cx="5777346" cy="4537365"/>
          </a:xfrm>
        </p:spPr>
        <p:txBody>
          <a:bodyPr>
            <a:normAutofit/>
          </a:bodyPr>
          <a:lstStyle/>
          <a:p>
            <a:pPr algn="just"/>
            <a:r>
              <a:rPr lang="uk-UA" sz="2000" dirty="0" smtClean="0">
                <a:solidFill>
                  <a:schemeClr val="accent2">
                    <a:lumMod val="75000"/>
                  </a:schemeClr>
                </a:solidFill>
              </a:rPr>
              <a:t>Протягом цього еволюційного перетворення, яке тривало близько 20 мільйонів років, з’явилося щонайменше 11 із 20 типів тварин, зареєстрованих сьогодні. Звичайно, це не єдиний «вибух життя», зафіксований за всю історію Землі, оскільки, наприклад, масове вимирання тріасу-юри дозволило пізніше домінувати динозаврів. Заміна видів після звільнення багатьох екологічних ніш не є нічим новим, хоча жодна з них не була порівнянна з кембрійським вибухом.</a:t>
            </a:r>
            <a:endParaRPr lang="uk-UA" sz="2000" dirty="0">
              <a:solidFill>
                <a:schemeClr val="accent2">
                  <a:lumMod val="75000"/>
                </a:schemeClr>
              </a:solidFill>
            </a:endParaRPr>
          </a:p>
        </p:txBody>
      </p:sp>
    </p:spTree>
    <p:extLst>
      <p:ext uri="{BB962C8B-B14F-4D97-AF65-F5344CB8AC3E}">
        <p14:creationId xmlns:p14="http://schemas.microsoft.com/office/powerpoint/2010/main" val="139660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Океан 16 x 9">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6308758_TF02895256.potx" id="{0D5CB4BB-E234-43FC-8270-85436C57C46F}" vid="{643B7369-305E-44FF-9288-DDF9D042A565}"/>
    </a:ext>
  </a:extLst>
</a:theme>
</file>

<file path=ppt/theme/theme2.xml><?xml version="1.0" encoding="utf-8"?>
<a:theme xmlns:a="http://schemas.openxmlformats.org/drawingml/2006/main" name="Тема Offic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Тема Offic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Презентация в оформлении морских волн (широкоэкранный формат)</Template>
  <TotalTime>971</TotalTime>
  <Words>1227</Words>
  <Application>Microsoft Office PowerPoint</Application>
  <PresentationFormat>Широкоэкранный</PresentationFormat>
  <Paragraphs>51</Paragraphs>
  <Slides>17</Slides>
  <Notes>3</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17</vt:i4>
      </vt:variant>
    </vt:vector>
  </HeadingPairs>
  <TitlesOfParts>
    <vt:vector size="20" baseType="lpstr">
      <vt:lpstr>Arial</vt:lpstr>
      <vt:lpstr>Georgia</vt:lpstr>
      <vt:lpstr>Океан 16 x 9</vt:lpstr>
      <vt:lpstr>СВІТ КЕМБРІЙСЬКОГО ПЕРІОДУ</vt:lpstr>
      <vt:lpstr>Презентация PowerPoint</vt:lpstr>
      <vt:lpstr>КЛІМАТ КЕМБРІЮ</vt:lpstr>
      <vt:lpstr>Презентация PowerPoint</vt:lpstr>
      <vt:lpstr>ГІДРОСФЕРА І АТМОСФЕРА</vt:lpstr>
      <vt:lpstr>КЕМБРІЙСЬКІ МОРЯ</vt:lpstr>
      <vt:lpstr>КЕМБРІЙСЬКИЙ ВИБУХ</vt:lpstr>
      <vt:lpstr>Презентация PowerPoint</vt:lpstr>
      <vt:lpstr>Презентация PowerPoint</vt:lpstr>
      <vt:lpstr>Презентация PowerPoint</vt:lpstr>
      <vt:lpstr>ТВАРИННИЙ СВІТ</vt:lpstr>
      <vt:lpstr>Презентация PowerPoint</vt:lpstr>
      <vt:lpstr>Презентация PowerPoint</vt:lpstr>
      <vt:lpstr>Презентация PowerPoint</vt:lpstr>
      <vt:lpstr>Презентация PowerPoint</vt:lpstr>
      <vt:lpstr>ІНШІ НАСЛІДКИ</vt:lpstr>
      <vt:lpstr>НА ТЕРИТОРІЇ  УКРАЇНИ</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СВІТ КЕМБРІЙСЬКОГО ПЕРІОДУ</dc:title>
  <dc:creator>ACER</dc:creator>
  <cp:lastModifiedBy>usser</cp:lastModifiedBy>
  <cp:revision>41</cp:revision>
  <dcterms:created xsi:type="dcterms:W3CDTF">2023-01-29T13:05:52Z</dcterms:created>
  <dcterms:modified xsi:type="dcterms:W3CDTF">2023-11-23T19:50:48Z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