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3"/>
  </p:notesMasterIdLst>
  <p:sldIdLst>
    <p:sldId id="256" r:id="rId2"/>
    <p:sldId id="258" r:id="rId3"/>
    <p:sldId id="259" r:id="rId4"/>
    <p:sldId id="260" r:id="rId5"/>
    <p:sldId id="262" r:id="rId6"/>
    <p:sldId id="261" r:id="rId7"/>
    <p:sldId id="263" r:id="rId8"/>
    <p:sldId id="264" r:id="rId9"/>
    <p:sldId id="265" r:id="rId10"/>
    <p:sldId id="266" r:id="rId11"/>
    <p:sldId id="271" r:id="rId12"/>
    <p:sldId id="267" r:id="rId13"/>
    <p:sldId id="268" r:id="rId14"/>
    <p:sldId id="269" r:id="rId15"/>
    <p:sldId id="270" r:id="rId16"/>
    <p:sldId id="272" r:id="rId17"/>
    <p:sldId id="278" r:id="rId18"/>
    <p:sldId id="279" r:id="rId19"/>
    <p:sldId id="280" r:id="rId20"/>
    <p:sldId id="281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9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4C300-8BC2-45F8-9A7A-334A0D75E517}" type="datetimeFigureOut">
              <a:rPr lang="uk-UA" smtClean="0"/>
              <a:t>23.11.2023</a:t>
            </a:fld>
            <a:endParaRPr lang="uk-U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0677BB-8F52-4B9F-9EAB-A0442ABDE72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60203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0677BB-8F52-4B9F-9EAB-A0442ABDE720}" type="slidenum">
              <a:rPr lang="uk-UA" smtClean="0"/>
              <a:t>20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01449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C02F3-6868-874B-3260-EB799F5FC1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B51F8D-5768-E402-9DB9-3BC8F63164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5FF18-64A2-065F-BB0C-176EF9AB4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A71A-FC2D-447F-A823-76E44DD515F5}" type="datetimeFigureOut">
              <a:rPr lang="LID4096" smtClean="0"/>
              <a:t>11/23/2023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BBBBC3-8448-D651-78C5-44F891B3E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1BED6C-A1A2-F91A-7F71-59249A821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B26BE-5B12-4BE9-8583-BE08E4B718D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88524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8E1D1-FE68-15BE-256D-9FB3DDE9E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0C5860-B538-916B-CCA0-9428E7C909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8EE6AD-16E9-F15F-744F-D838B8106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A71A-FC2D-447F-A823-76E44DD515F5}" type="datetimeFigureOut">
              <a:rPr lang="LID4096" smtClean="0"/>
              <a:t>11/23/2023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363BE5-7704-6191-F917-A5BFEA8E5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DA18CB-1FE1-8CB3-7FB1-4F75DB6A4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B26BE-5B12-4BE9-8583-BE08E4B718D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30392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512AD8-7BFF-EB2A-ACD7-8873DB7602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F21FA9-E52F-1217-9F71-DE250A16A5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D37FD0-EDE8-E508-8BA6-C65FC7519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A71A-FC2D-447F-A823-76E44DD515F5}" type="datetimeFigureOut">
              <a:rPr lang="LID4096" smtClean="0"/>
              <a:t>11/23/2023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E012C-6E76-B3F2-81A8-5B2161BCE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1E4C0-D1CA-BD35-A01B-9C4FD442C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B26BE-5B12-4BE9-8583-BE08E4B718D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889166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D8124-AACD-4F46-C521-34700F70F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47304-C997-85A3-E21F-E71254703D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27D87A-4D6F-ED8C-D26B-B93868B61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A71A-FC2D-447F-A823-76E44DD515F5}" type="datetimeFigureOut">
              <a:rPr lang="LID4096" smtClean="0"/>
              <a:t>11/23/2023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45AF7E-4738-5E56-5D90-699FC6015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3C5160-F6E4-6F59-5F92-7A039AA8B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B26BE-5B12-4BE9-8583-BE08E4B718D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46909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05EC4-A31B-0769-A4FE-9232BAE31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892757-9C9B-66BC-582A-5955C5F76A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48A018-F3A8-1A83-C90C-770D35C66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A71A-FC2D-447F-A823-76E44DD515F5}" type="datetimeFigureOut">
              <a:rPr lang="LID4096" smtClean="0"/>
              <a:t>11/23/2023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47C6BD-C4CB-7E03-96F6-98C5CF2FD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EFA464-A808-FB67-57E7-2D7AF6743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B26BE-5B12-4BE9-8583-BE08E4B718D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8011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9C7C9-8B2E-6DB3-C916-720746342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C1433-A356-79BF-251A-135DE6F9B0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E7B227-3AC5-0FBC-72D6-9CCDAFE3FB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4D502A-5295-0369-0544-54250818C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A71A-FC2D-447F-A823-76E44DD515F5}" type="datetimeFigureOut">
              <a:rPr lang="LID4096" smtClean="0"/>
              <a:t>11/23/2023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17054E-E762-4254-D3B2-0D5C5F9A8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A9A4A1-1C38-9253-B94D-3859CE7FF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B26BE-5B12-4BE9-8583-BE08E4B718D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23200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2CAB3-B073-5438-4A69-8F2CFC754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929C8D-32D3-5DA9-F78E-4A4F3A961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0BCF74-AEDB-9FAE-A951-D51D2817A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AC2768-66B9-915F-38E3-A2F4FFC66D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12EAC1-7E2D-A5B6-1D45-DB929DD22A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C8B72B-CEA4-5530-0D91-A8084DE87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A71A-FC2D-447F-A823-76E44DD515F5}" type="datetimeFigureOut">
              <a:rPr lang="LID4096" smtClean="0"/>
              <a:t>11/23/2023</a:t>
            </a:fld>
            <a:endParaRPr lang="LID4096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9F0C59-CCA5-E4CE-50A2-5F127232C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DC73B3-826F-B582-9E3B-2730A140B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B26BE-5B12-4BE9-8583-BE08E4B718D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478272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CC0B6-784F-3D5C-4307-6603E7011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28AEDD-8802-32BB-AA5C-8A5AE92C0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A71A-FC2D-447F-A823-76E44DD515F5}" type="datetimeFigureOut">
              <a:rPr lang="LID4096" smtClean="0"/>
              <a:t>11/23/2023</a:t>
            </a:fld>
            <a:endParaRPr lang="LID4096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4C9D4-345D-CA83-2873-13C79A1E6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6F194C-F178-EFD7-C6B9-038C8326B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B26BE-5B12-4BE9-8583-BE08E4B718D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57495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E872E3-C06A-10D0-CC51-1AD8A1697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A71A-FC2D-447F-A823-76E44DD515F5}" type="datetimeFigureOut">
              <a:rPr lang="LID4096" smtClean="0"/>
              <a:t>11/23/2023</a:t>
            </a:fld>
            <a:endParaRPr lang="LID4096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EF3500-AFF0-43F3-C692-807B3ACEF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4E2EB7-FE11-7D7A-F7AA-AA585044F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B26BE-5B12-4BE9-8583-BE08E4B718D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20909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63B99-B604-6B16-7A42-FE09FF44F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FCFA3-51D2-9FE4-AC98-33F40A9CF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E38229-2497-1195-C580-A50D33C7C4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41E01A-F4D6-AAF1-DA4C-68932F8FA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A71A-FC2D-447F-A823-76E44DD515F5}" type="datetimeFigureOut">
              <a:rPr lang="LID4096" smtClean="0"/>
              <a:t>11/23/2023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6DE321-BCEF-C77D-1827-7078DE9BD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669100-1524-24D5-5BE3-8906CA0B9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B26BE-5B12-4BE9-8583-BE08E4B718D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4658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B54DA-ADDE-F5C5-980F-CA7BEB7FC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8AD9F4-241D-881F-8F68-0A9ED3DB17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A8E91B-64F1-F57C-89EB-873471C49A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D982BD-9DFF-6DA8-B4B3-AFA99D77E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A71A-FC2D-447F-A823-76E44DD515F5}" type="datetimeFigureOut">
              <a:rPr lang="LID4096" smtClean="0"/>
              <a:t>11/23/2023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936750-0C3F-AB7A-91CC-06AC13CB4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966A2-6616-F416-F8BF-E116DA998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B26BE-5B12-4BE9-8583-BE08E4B718D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81026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231BE1-51FD-86F4-7C3B-657F8CD27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8A4FE8-9A45-A797-C809-BC29A9E9F8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C71EC0-ECC5-6D85-6B44-1329B6E53A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9A71A-FC2D-447F-A823-76E44DD515F5}" type="datetimeFigureOut">
              <a:rPr lang="LID4096" smtClean="0"/>
              <a:t>11/23/2023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CC1CB4-01F9-6E42-3256-740590DCBF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EDEB8-FBEE-7474-8FD0-4AFBF44345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B26BE-5B12-4BE9-8583-BE08E4B718D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35149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1FBD50-04D3-4D9D-860D-760F013E05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200"/>
            <a:ext cx="9144000" cy="777914"/>
          </a:xfrm>
        </p:spPr>
        <p:txBody>
          <a:bodyPr>
            <a:normAutofit fontScale="90000"/>
          </a:bodyPr>
          <a:lstStyle/>
          <a:p>
            <a:r>
              <a:rPr lang="uk-UA" b="1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Нова українська література</a:t>
            </a:r>
            <a:endParaRPr lang="LID4096" b="1" dirty="0">
              <a:ln w="9525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26DEC984-8FA0-469D-9452-F2EA79742F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01119"/>
            <a:ext cx="9144000" cy="1655762"/>
          </a:xfrm>
        </p:spPr>
        <p:txBody>
          <a:bodyPr>
            <a:normAutofit fontScale="92500" lnSpcReduction="20000"/>
          </a:bodyPr>
          <a:lstStyle/>
          <a:p>
            <a:r>
              <a:rPr lang="uk-UA" b="1" dirty="0">
                <a:ln w="9525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Суспільно-історичні, культурні обставини. Літературний процес кінця ХVIII – першої половини ХІХ століття. Основні художні напрями (класицизм, романтизм, початкові форми реалізму). Творчість Івана Котляревського -новий етап у розвитку національного самоусвідомлення. І. Котляревський- як драматург і театральний діяч.</a:t>
            </a:r>
            <a:endParaRPr lang="LID4096" b="1" dirty="0">
              <a:ln w="9525">
                <a:noFill/>
                <a:prstDash val="solid"/>
              </a:ln>
              <a:solidFill>
                <a:sysClr val="windowText" lastClr="0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945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0D8102-390B-4E3F-A68F-58EC1D865D4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06497" y="606424"/>
            <a:ext cx="9601200" cy="606425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Розвиток фольклористики</a:t>
            </a:r>
            <a:endParaRPr lang="LID4096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BBD629F-6291-4AEC-B5E0-435F2706A5E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973263" y="1504950"/>
            <a:ext cx="10218737" cy="444341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	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успадкувала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давньої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Разом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і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епохи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фольклор.</a:t>
            </a:r>
          </a:p>
          <a:p>
            <a:pPr marL="0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Посилилася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увага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вчених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письменників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освічених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 до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збирання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періодиці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збірками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Найважливіші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збірок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М.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Цертелєва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«Опыт собрания малороссийских песней» (1819), М. Максимовича «Малороссийские песни» (1827), «Украинские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народые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песни» (1834).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збірок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безпосередньо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уст народу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письменники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черпали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сюжети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образи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зображувально-виражальні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LID4096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586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ED3EE41A-FD43-4903-B3B3-73F55E4DD23B}"/>
              </a:ext>
            </a:extLst>
          </p:cNvPr>
          <p:cNvSpPr/>
          <p:nvPr/>
        </p:nvSpPr>
        <p:spPr>
          <a:xfrm>
            <a:off x="3314923" y="687565"/>
            <a:ext cx="49584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художні напрями</a:t>
            </a:r>
            <a:endParaRPr lang="LID4096" sz="3200" dirty="0"/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07E8C411-B99A-49FE-8BAC-181193FA3F91}"/>
              </a:ext>
            </a:extLst>
          </p:cNvPr>
          <p:cNvSpPr/>
          <p:nvPr/>
        </p:nvSpPr>
        <p:spPr>
          <a:xfrm>
            <a:off x="899604" y="1534486"/>
            <a:ext cx="287340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Класицизм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(від лат.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classicus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взірцевий) — літературний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означає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наслідування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зразків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античності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B5D5B41E-6245-47D4-9976-B9DA9D83395F}"/>
              </a:ext>
            </a:extLst>
          </p:cNvPr>
          <p:cNvSpPr/>
          <p:nvPr/>
        </p:nvSpPr>
        <p:spPr>
          <a:xfrm>
            <a:off x="8273396" y="1534486"/>
            <a:ext cx="29651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франц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realisme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матеріальний, предметний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правдиво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дійсність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звертається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увага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навколиш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нього середовища.</a:t>
            </a:r>
          </a:p>
          <a:p>
            <a:pPr algn="just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29A62257-6CFD-45CC-ABBA-4653052998B7}"/>
              </a:ext>
            </a:extLst>
          </p:cNvPr>
          <p:cNvSpPr/>
          <p:nvPr/>
        </p:nvSpPr>
        <p:spPr>
          <a:xfrm>
            <a:off x="3918605" y="3265631"/>
            <a:ext cx="416895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Романтизм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фр.</a:t>
            </a:r>
            <a:r>
              <a:rPr lang="en-US" dirty="0"/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romantisme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ХVІІІ — на початку ХІХ ст.,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боролися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канонів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класицизму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висували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перший план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особи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почуття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творчості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народнопоетичні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теми.</a:t>
            </a:r>
          </a:p>
        </p:txBody>
      </p:sp>
      <p:sp>
        <p:nvSpPr>
          <p:cNvPr id="6" name="Стрілка: униз 5">
            <a:extLst>
              <a:ext uri="{FF2B5EF4-FFF2-40B4-BE49-F238E27FC236}">
                <a16:creationId xmlns:a16="http://schemas.microsoft.com/office/drawing/2014/main" id="{053E3842-41A2-4EFB-8299-0E4865477D84}"/>
              </a:ext>
            </a:extLst>
          </p:cNvPr>
          <p:cNvSpPr/>
          <p:nvPr/>
        </p:nvSpPr>
        <p:spPr>
          <a:xfrm>
            <a:off x="5675720" y="127234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9" name="Стрілка: вліво 8">
            <a:extLst>
              <a:ext uri="{FF2B5EF4-FFF2-40B4-BE49-F238E27FC236}">
                <a16:creationId xmlns:a16="http://schemas.microsoft.com/office/drawing/2014/main" id="{421E92F7-6E4B-4B52-9757-3868CD68FF87}"/>
              </a:ext>
            </a:extLst>
          </p:cNvPr>
          <p:cNvSpPr/>
          <p:nvPr/>
        </p:nvSpPr>
        <p:spPr>
          <a:xfrm rot="19792015">
            <a:off x="4192513" y="1349406"/>
            <a:ext cx="968039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0" name="Стрілка: вправо 9">
            <a:extLst>
              <a:ext uri="{FF2B5EF4-FFF2-40B4-BE49-F238E27FC236}">
                <a16:creationId xmlns:a16="http://schemas.microsoft.com/office/drawing/2014/main" id="{AFEE5E60-A532-434A-AE1E-FADAC05806FC}"/>
              </a:ext>
            </a:extLst>
          </p:cNvPr>
          <p:cNvSpPr/>
          <p:nvPr/>
        </p:nvSpPr>
        <p:spPr>
          <a:xfrm rot="1580438">
            <a:off x="6676008" y="134940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8502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D7ADC35E-4E16-46E0-9B28-B4326BA344E3}"/>
              </a:ext>
            </a:extLst>
          </p:cNvPr>
          <p:cNvSpPr/>
          <p:nvPr/>
        </p:nvSpPr>
        <p:spPr>
          <a:xfrm>
            <a:off x="807868" y="598165"/>
            <a:ext cx="1051116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 класицизму: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будова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художніх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засадах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ігноруванням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бистих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почуттів людини;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наслідування греко-римського мистецтва;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теми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добиралися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античної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вітчизняної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історії;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персонажі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герої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греко-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римської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панівної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верхівки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вихідці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із соціальних «низів»;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зображення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героя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державного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підпорядковування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наділення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героїв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однією-двома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рисами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вдачі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чесністю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доблестю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талантом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зрадливістю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ступництвом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недоумкуватістю тощо;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сувора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пропорційність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чіткість, ясність, простота викладу;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пейзажі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переважно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урбаністичні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фортеця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палац,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міська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вулиця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площа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інтер’єри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тронний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зал,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парадний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тощо;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вживання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архаїзмів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слів-символів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пишномовність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драма,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менше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лірика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епос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майже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представлений.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267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E733D07C-6D77-48B4-98EA-B2F1E6F4A7DA}"/>
              </a:ext>
            </a:extLst>
          </p:cNvPr>
          <p:cNvSpPr/>
          <p:nvPr/>
        </p:nvSpPr>
        <p:spPr>
          <a:xfrm>
            <a:off x="1029810" y="722880"/>
            <a:ext cx="1015605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Романтизм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гуманітарних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науках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кінці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ХVІІІ — на початку ХІХ ст.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Романтики,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прогресивні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широко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звернулись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поетичного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освоєння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переказів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легенд,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повір’їв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збагатили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нашу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відомими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баладами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поемами,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піснями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народному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дусі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чимало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пісенних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поезій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романтиками,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увійшло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фольклор,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«Дивлюсь я на небо» М. Петренка, «Не щебечи, соловейку» В.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Забіли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«Де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бродиш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моя доле» С.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Писаревського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ряд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поезій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молодого Шевченка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художній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спадщині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прогресивних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романтиків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твори,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оспівано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славне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минуле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нашого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народу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виведено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героїчні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образи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борців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волю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найвидатнішими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них є,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звичайно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твори молодого Шевченка — «Гайдамаки»,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Гамалія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Романтики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основному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ліричні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ліро-епічні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твори.</a:t>
            </a:r>
            <a:endParaRPr lang="LID4096" sz="2400" dirty="0"/>
          </a:p>
        </p:txBody>
      </p:sp>
    </p:spTree>
    <p:extLst>
      <p:ext uri="{BB962C8B-B14F-4D97-AF65-F5344CB8AC3E}">
        <p14:creationId xmlns:p14="http://schemas.microsoft.com/office/powerpoint/2010/main" val="3870921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5CCFF97F-83A8-4BC7-9FE4-15823FCFF0B9}"/>
              </a:ext>
            </a:extLst>
          </p:cNvPr>
          <p:cNvSpPr/>
          <p:nvPr/>
        </p:nvSpPr>
        <p:spPr>
          <a:xfrm>
            <a:off x="994299" y="767308"/>
            <a:ext cx="102093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літературний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правдиво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відображує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дійсність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звертається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увага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взаємини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навколиш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нього середовища.</a:t>
            </a:r>
          </a:p>
          <a:p>
            <a:pPr algn="just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творах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Котляревського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правдиво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змальовано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побуту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разом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порушено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деякі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його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творчості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досить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виразно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виявились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зображенні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панів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чиновників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Письменник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образи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протиставив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образам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панівної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верхівки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тодішнього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внесок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реалізму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зробили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Гулак-Артемовський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ранніх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творах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Квітка-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Основ’яненко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Гребінка.</a:t>
            </a:r>
            <a:endParaRPr lang="LID4096" sz="2800" dirty="0"/>
          </a:p>
        </p:txBody>
      </p:sp>
    </p:spTree>
    <p:extLst>
      <p:ext uri="{BB962C8B-B14F-4D97-AF65-F5344CB8AC3E}">
        <p14:creationId xmlns:p14="http://schemas.microsoft.com/office/powerpoint/2010/main" val="25376194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B91036CE-AB6A-47A2-9868-E17904D3763D}"/>
              </a:ext>
            </a:extLst>
          </p:cNvPr>
          <p:cNvSpPr/>
          <p:nvPr/>
        </p:nvSpPr>
        <p:spPr>
          <a:xfrm>
            <a:off x="1191087" y="857914"/>
            <a:ext cx="980982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Бурлескна стильова течія</a:t>
            </a:r>
          </a:p>
          <a:p>
            <a:pPr algn="ctr"/>
            <a:endParaRPr lang="uk-UA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Бурлеск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(від іт. </a:t>
            </a:r>
            <a:r>
              <a:rPr lang="uk-U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urla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жарт) — жартівливе трактування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знижувальному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тем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образів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звичайно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говорити поважно.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Бурлескна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течія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вносила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народного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гумору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сатири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полягало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бурлеску — контраст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темою і сюжетом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його словесною формою: про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поважні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розповідається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розмовно-побутовою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мовою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значною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домішкою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грубих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висловів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жартівливим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тоном.</a:t>
            </a:r>
            <a:endParaRPr lang="LID4096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4266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6C269033-431B-4120-BFEE-2129AF710717}"/>
              </a:ext>
            </a:extLst>
          </p:cNvPr>
          <p:cNvSpPr/>
          <p:nvPr/>
        </p:nvSpPr>
        <p:spPr>
          <a:xfrm>
            <a:off x="1216241" y="923602"/>
            <a:ext cx="978319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Отже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самого початку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розгортається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Але саму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письменники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світогляду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розуміли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по-різному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вбачали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насиченні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фольклорними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образними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висловами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відтворенні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звичаїв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змалюванні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побуту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намагалися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відбити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погляди й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прагнення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передові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митці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слова того часу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розкрили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творах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незадоволення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самодержавно-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кріпосницьким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ладом,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змалювали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повстання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гнобителів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LID409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7078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0B92DC07-2127-4474-9A93-2C07CC9DA0E7}"/>
              </a:ext>
            </a:extLst>
          </p:cNvPr>
          <p:cNvSpPr/>
          <p:nvPr/>
        </p:nvSpPr>
        <p:spPr>
          <a:xfrm>
            <a:off x="1146699" y="769179"/>
            <a:ext cx="9898602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Уже у творах письменників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кінця ХVIII – першої половини ХІХ ст.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порушуються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гнівно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викривається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самодержавно-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кріпосницький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лад у самих його основах і його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хижацькій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відчувається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заклик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ладом,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виразно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виявляються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сатирично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змальованих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образах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царів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їхніх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вельмож,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поміщиків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чиновників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духовенства.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противагу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кріпосникам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письменники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виводять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образи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борців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царизму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поміщиків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показують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народу,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герої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носіями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волелюбності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ненависті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неправди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віддати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визволення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гніту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поміщиків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Водночас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митці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правдиво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змальовують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його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глибині.</a:t>
            </a:r>
          </a:p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Отож д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оля української літератури — це доля самої України.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8687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C86E273-5CCE-3FDE-834B-75BBD801193A}"/>
              </a:ext>
            </a:extLst>
          </p:cNvPr>
          <p:cNvSpPr txBox="1"/>
          <p:nvPr/>
        </p:nvSpPr>
        <p:spPr>
          <a:xfrm>
            <a:off x="434897" y="562510"/>
            <a:ext cx="10738624" cy="5732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</a:pPr>
            <a:r>
              <a:rPr lang="uk-UA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Котляревський брав активну участь у домашньому </a:t>
            </a:r>
            <a:r>
              <a:rPr lang="uk-UA" sz="2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напівкріпацькому</a:t>
            </a:r>
            <a:r>
              <a:rPr lang="uk-UA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театрі генерал-губернатора Я. Лобанова-Ростовського. У виставах цього аматорського театру виявились акторські здібності Івана Петровича, який зіграв кілька ролей у п`єсах російського драматурга Я. Княжніна. У 1818 р. Котляревського призначили директором першого в Україні професійного постійного театру в Полтаві. Особливою обдарованістю відзначався молодий актор М. </a:t>
            </a:r>
            <a:r>
              <a:rPr lang="uk-UA" sz="2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Щепкін</a:t>
            </a:r>
            <a:r>
              <a:rPr lang="uk-UA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кріпак курської графині. Полтавський генерал-губернатор </a:t>
            </a:r>
            <a:r>
              <a:rPr lang="uk-UA" sz="2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М.Рєпнін</a:t>
            </a:r>
            <a:r>
              <a:rPr lang="uk-UA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захоплений майстерною грою та неабияким сценічним талантом артиста-кріпака, звернувся до княгині з листом-проханням звільнити </a:t>
            </a:r>
            <a:r>
              <a:rPr lang="uk-UA" sz="2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М.Щепкіна</a:t>
            </a:r>
            <a:r>
              <a:rPr lang="uk-UA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з кріпацтва. Важливу роль у звільненні М. </a:t>
            </a:r>
            <a:r>
              <a:rPr lang="uk-UA" sz="2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Щепкіна</a:t>
            </a:r>
            <a:r>
              <a:rPr lang="uk-UA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відіграв також </a:t>
            </a:r>
            <a:r>
              <a:rPr lang="uk-UA" sz="2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І.Котляревський</a:t>
            </a:r>
            <a:r>
              <a:rPr lang="uk-UA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uk-UA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Котляревський ставив п`єси і грав у них комічні ролі. Бідність тодішнього репертуару наводить його на думку самому писати п`єси. Так з`явилися «Наталка Полтавка» та «Москаль-чарівник». До того ж драматург сам був і режисером.  У 1826 рр. І. Котляревський завершив працю над «Енеїдою», яку створив на основі сюжету римського поета Вергілія. Критики назвали поему незрівнянною. Його було обрано почесним членом Харківського, а згодом і Петербурзького «Вільного товариства словесності». Це була і шана Котляревському, і визнання української мови та літератури.</a:t>
            </a:r>
            <a:endParaRPr lang="en-GB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2983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9443195-F548-EEB2-2770-F996B6134558}"/>
              </a:ext>
            </a:extLst>
          </p:cNvPr>
          <p:cNvSpPr txBox="1"/>
          <p:nvPr/>
        </p:nvSpPr>
        <p:spPr>
          <a:xfrm>
            <a:off x="468349" y="550098"/>
            <a:ext cx="11430001" cy="5637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uk-UA" sz="2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За плідну діяльність на ниві освіти і театру Івана Петровича було призначено на посаду попечителя так званих </a:t>
            </a:r>
            <a:r>
              <a:rPr lang="uk-UA" sz="2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благоугодних</a:t>
            </a:r>
            <a:r>
              <a:rPr lang="uk-UA" sz="2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тобто лікувальних і благодійних закладів Полтави. Котляревський і цій справі віддався увесь, </a:t>
            </a:r>
            <a:r>
              <a:rPr lang="uk-UA" sz="2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бескорисливо</a:t>
            </a:r>
            <a:r>
              <a:rPr lang="uk-UA" sz="2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заступаючись за всіх знедолених, скривджених поміщиками або чиновниками. Але 1835 року за станом здоров`я Іван </a:t>
            </a:r>
            <a:r>
              <a:rPr lang="uk-UA" sz="2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петрович</a:t>
            </a:r>
            <a:r>
              <a:rPr lang="uk-UA" sz="2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вийшов у відставку, проте не порвав з культурним і суспільним життям. Він допомагав усім, хто до нього звертався зі своїми турботами. Незадовго до смерті він відпустив на волю 2 сім`ї своїх кріпаків і роздав родичам та знайомим усе майно.</a:t>
            </a:r>
            <a:endParaRPr lang="en-GB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2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Помер І. Котляревський 10 листопада 1838 року. За власним бажанням його поховано під кроною розлогої тополі край шляху, що веде з Полтави до Кобеляків. Смерть основоположника нової української літератури була великою втратою для всієї України. «Все сумує»,- сказав молодий Т. Шевченко у вірші «На вічну пам`ять Котляревському».</a:t>
            </a:r>
            <a:r>
              <a:rPr lang="uk-UA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effectLst/>
                <a:ea typeface="Calibri" panose="020F0502020204030204" pitchFamily="34" charset="0"/>
              </a:rPr>
              <a:t>30 серпня 1903 року в Полтаві було урочисто відкрито пам’ятник першому класикові нової української літератури, виконаний відомим скульптором Леонідом </a:t>
            </a:r>
            <a:r>
              <a:rPr lang="uk-UA" sz="2200" dirty="0" err="1">
                <a:effectLst/>
                <a:ea typeface="Calibri" panose="020F0502020204030204" pitchFamily="34" charset="0"/>
              </a:rPr>
              <a:t>Позеном</a:t>
            </a:r>
            <a:r>
              <a:rPr lang="uk-UA" sz="2200" dirty="0">
                <a:effectLst/>
                <a:ea typeface="Calibri" panose="020F0502020204030204" pitchFamily="34" charset="0"/>
              </a:rPr>
              <a:t>. А в 1952 році було відкрито літературно – меморіальний музей письменника. У 1973 році відкрито пам`ятник Івану Котляревському у Києві. А 1990 року встановлено премію в галузі драматургії і театрального мистецтва ім. І. Котляревського.</a:t>
            </a:r>
            <a:endParaRPr lang="uk-UA" sz="2200" dirty="0"/>
          </a:p>
        </p:txBody>
      </p:sp>
    </p:spTree>
    <p:extLst>
      <p:ext uri="{BB962C8B-B14F-4D97-AF65-F5344CB8AC3E}">
        <p14:creationId xmlns:p14="http://schemas.microsoft.com/office/powerpoint/2010/main" val="1169977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FD39506-2EF2-44D3-9037-E698BD5343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165" y="885029"/>
            <a:ext cx="3521474" cy="4811099"/>
          </a:xfrm>
          <a:prstGeom prst="rect">
            <a:avLst/>
          </a:prstGeom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358B5286-9B41-434E-8AB4-DB66AD9B82A5}"/>
              </a:ext>
            </a:extLst>
          </p:cNvPr>
          <p:cNvSpPr/>
          <p:nvPr/>
        </p:nvSpPr>
        <p:spPr>
          <a:xfrm>
            <a:off x="6249879" y="1694286"/>
            <a:ext cx="476730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7030A0"/>
                </a:solidFill>
                <a:latin typeface="Bad Script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ru-RU" sz="3600" b="1" dirty="0" err="1">
                <a:solidFill>
                  <a:srgbClr val="7030A0"/>
                </a:solidFill>
                <a:latin typeface="Bad Script" panose="02000000000000000000" pitchFamily="2" charset="0"/>
                <a:cs typeface="Times New Roman" panose="02020603050405020304" pitchFamily="18" charset="0"/>
              </a:rPr>
              <a:t>Іван</a:t>
            </a:r>
            <a:r>
              <a:rPr lang="ru-RU" sz="3600" b="1" dirty="0">
                <a:solidFill>
                  <a:srgbClr val="7030A0"/>
                </a:solidFill>
                <a:latin typeface="Bad Script" panose="02000000000000000000" pitchFamily="2" charset="0"/>
                <a:cs typeface="Times New Roman" panose="02020603050405020304" pitchFamily="18" charset="0"/>
              </a:rPr>
              <a:t> Петрович </a:t>
            </a:r>
            <a:r>
              <a:rPr lang="ru-RU" sz="3600" b="1" dirty="0" err="1">
                <a:solidFill>
                  <a:srgbClr val="7030A0"/>
                </a:solidFill>
                <a:latin typeface="Bad Script" panose="02000000000000000000" pitchFamily="2" charset="0"/>
                <a:cs typeface="Times New Roman" panose="02020603050405020304" pitchFamily="18" charset="0"/>
              </a:rPr>
              <a:t>Котляревський</a:t>
            </a:r>
            <a:r>
              <a:rPr lang="ru-RU" sz="3600" b="1" dirty="0">
                <a:solidFill>
                  <a:srgbClr val="7030A0"/>
                </a:solidFill>
                <a:latin typeface="Bad Script" panose="02000000000000000000" pitchFamily="2" charset="0"/>
                <a:cs typeface="Times New Roman" panose="02020603050405020304" pitchFamily="18" charset="0"/>
              </a:rPr>
              <a:t> -  зачинатель </a:t>
            </a:r>
            <a:r>
              <a:rPr lang="ru-RU" sz="3600" b="1" dirty="0" err="1">
                <a:solidFill>
                  <a:srgbClr val="7030A0"/>
                </a:solidFill>
                <a:latin typeface="Bad Script" panose="02000000000000000000" pitchFamily="2" charset="0"/>
                <a:cs typeface="Times New Roman" panose="02020603050405020304" pitchFamily="18" charset="0"/>
              </a:rPr>
              <a:t>нової</a:t>
            </a:r>
            <a:r>
              <a:rPr lang="ru-RU" sz="3600" b="1" dirty="0">
                <a:solidFill>
                  <a:srgbClr val="7030A0"/>
                </a:solidFill>
                <a:latin typeface="Bad Scrip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7030A0"/>
                </a:solidFill>
                <a:latin typeface="Bad Script" panose="02000000000000000000" pitchFamily="2" charset="0"/>
                <a:cs typeface="Times New Roman" panose="02020603050405020304" pitchFamily="18" charset="0"/>
              </a:rPr>
              <a:t>української</a:t>
            </a:r>
            <a:r>
              <a:rPr lang="ru-RU" sz="3600" b="1" dirty="0">
                <a:solidFill>
                  <a:srgbClr val="7030A0"/>
                </a:solidFill>
                <a:latin typeface="Bad Scrip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7030A0"/>
                </a:solidFill>
                <a:latin typeface="Bad Script" panose="02000000000000000000" pitchFamily="2" charset="0"/>
                <a:cs typeface="Times New Roman" panose="02020603050405020304" pitchFamily="18" charset="0"/>
              </a:rPr>
              <a:t>літератури</a:t>
            </a:r>
            <a:endParaRPr lang="LID4096" sz="3600" b="1" dirty="0">
              <a:solidFill>
                <a:srgbClr val="7030A0"/>
              </a:solidFill>
              <a:latin typeface="Bad Scrip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6566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34FC55D-9B04-BB34-6A3C-FD98A3A415A2}"/>
              </a:ext>
            </a:extLst>
          </p:cNvPr>
          <p:cNvSpPr txBox="1"/>
          <p:nvPr/>
        </p:nvSpPr>
        <p:spPr>
          <a:xfrm>
            <a:off x="345688" y="371153"/>
            <a:ext cx="11418849" cy="17572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</a:pPr>
            <a:r>
              <a:rPr lang="uk-UA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Літературна спадщина Івана Котляревського – це п’ять творів: поема «Енеїда», драми «Наталка Полтавка» і «Москаль-чарівник», ода «Пісня на Новий 1805 год нашому батьку і князю Олексію Борисовичу </a:t>
            </a:r>
            <a:r>
              <a:rPr lang="uk-UA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Куракіну</a:t>
            </a:r>
            <a:r>
              <a:rPr lang="uk-UA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», «Ода </a:t>
            </a:r>
            <a:r>
              <a:rPr lang="uk-UA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Сафо</a:t>
            </a:r>
            <a:r>
              <a:rPr lang="uk-UA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  <a:endParaRPr lang="en-GB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ru-RU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П`єси</a:t>
            </a:r>
            <a:r>
              <a:rPr lang="uk-UA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Котляревського надзвичайно популярні в театрах України.</a:t>
            </a:r>
            <a:endParaRPr lang="en-GB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1">
            <a:extLst>
              <a:ext uri="{FF2B5EF4-FFF2-40B4-BE49-F238E27FC236}">
                <a16:creationId xmlns:a16="http://schemas.microsoft.com/office/drawing/2014/main" id="{1E49239E-3A4C-821D-6679-05C6C8B56E8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1503" y="2296609"/>
            <a:ext cx="2409190" cy="2976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2">
            <a:extLst>
              <a:ext uri="{FF2B5EF4-FFF2-40B4-BE49-F238E27FC236}">
                <a16:creationId xmlns:a16="http://schemas.microsoft.com/office/drawing/2014/main" id="{4884090B-2877-3AD4-85B4-D12222A56DC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68240" y="2296609"/>
            <a:ext cx="2255520" cy="318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CBFC76BE-F978-C983-51CA-8106CD56052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72318" y="2252794"/>
            <a:ext cx="2343150" cy="3232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595202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4EF3BF30-8164-4F74-A217-FC02D9023455}"/>
              </a:ext>
            </a:extLst>
          </p:cNvPr>
          <p:cNvSpPr/>
          <p:nvPr/>
        </p:nvSpPr>
        <p:spPr>
          <a:xfrm>
            <a:off x="3553479" y="1351599"/>
            <a:ext cx="5085046" cy="30469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9600" b="1" cap="none" spc="0" dirty="0">
                <a:ln w="9525">
                  <a:solidFill>
                    <a:srgbClr val="00206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Дякую </a:t>
            </a:r>
          </a:p>
          <a:p>
            <a:pPr algn="ctr"/>
            <a:r>
              <a:rPr lang="uk-UA" sz="9600" b="1" cap="none" spc="0" dirty="0">
                <a:ln w="9525">
                  <a:solidFill>
                    <a:srgbClr val="00206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увагу!</a:t>
            </a:r>
            <a:endParaRPr lang="LID4096" sz="9600" b="1" cap="none" spc="0" dirty="0">
              <a:ln w="9525">
                <a:solidFill>
                  <a:srgbClr val="00206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0344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FA6BDB6-4AEE-42A3-88A9-DA168FCF57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5904" y="843379"/>
            <a:ext cx="4940799" cy="4838330"/>
          </a:xfrm>
          <a:prstGeom prst="rect">
            <a:avLst/>
          </a:prstGeom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FFF5768D-7C7C-4042-9352-759274FF4CEC}"/>
              </a:ext>
            </a:extLst>
          </p:cNvPr>
          <p:cNvSpPr/>
          <p:nvPr/>
        </p:nvSpPr>
        <p:spPr>
          <a:xfrm>
            <a:off x="917359" y="1419077"/>
            <a:ext cx="480873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>
                <a:solidFill>
                  <a:srgbClr val="7030A0"/>
                </a:solidFill>
                <a:latin typeface="Bad Script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ru-RU" sz="3600" b="1" dirty="0">
                <a:solidFill>
                  <a:srgbClr val="0070C0"/>
                </a:solidFill>
                <a:latin typeface="Bad Script" panose="02000000000000000000" pitchFamily="2" charset="0"/>
                <a:cs typeface="Times New Roman" panose="02020603050405020304" pitchFamily="18" charset="0"/>
              </a:rPr>
              <a:t>Про </a:t>
            </a:r>
            <a:r>
              <a:rPr lang="ru-RU" sz="3600" b="1" dirty="0" err="1">
                <a:solidFill>
                  <a:srgbClr val="0070C0"/>
                </a:solidFill>
                <a:latin typeface="Bad Script" panose="02000000000000000000" pitchFamily="2" charset="0"/>
                <a:cs typeface="Times New Roman" panose="02020603050405020304" pitchFamily="18" charset="0"/>
              </a:rPr>
              <a:t>самобутню</a:t>
            </a:r>
            <a:r>
              <a:rPr lang="ru-RU" sz="3600" b="1" dirty="0">
                <a:solidFill>
                  <a:srgbClr val="0070C0"/>
                </a:solidFill>
                <a:latin typeface="Bad Scrip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70C0"/>
                </a:solidFill>
                <a:latin typeface="Bad Script" panose="02000000000000000000" pitchFamily="2" charset="0"/>
                <a:cs typeface="Times New Roman" panose="02020603050405020304" pitchFamily="18" charset="0"/>
              </a:rPr>
              <a:t>українську</a:t>
            </a:r>
            <a:r>
              <a:rPr lang="ru-RU" sz="3600" b="1" dirty="0">
                <a:solidFill>
                  <a:srgbClr val="0070C0"/>
                </a:solidFill>
                <a:latin typeface="Bad Scrip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70C0"/>
                </a:solidFill>
                <a:latin typeface="Bad Script" panose="02000000000000000000" pitchFamily="2" charset="0"/>
                <a:cs typeface="Times New Roman" panose="02020603050405020304" pitchFamily="18" charset="0"/>
              </a:rPr>
              <a:t>літературу</a:t>
            </a:r>
            <a:r>
              <a:rPr lang="ru-RU" sz="3600" b="1" dirty="0">
                <a:solidFill>
                  <a:srgbClr val="0070C0"/>
                </a:solidFill>
                <a:latin typeface="Bad Script" panose="02000000000000000000" pitchFamily="2" charset="0"/>
                <a:cs typeface="Times New Roman" panose="02020603050405020304" pitchFamily="18" charset="0"/>
              </a:rPr>
              <a:t> та </a:t>
            </a:r>
            <a:r>
              <a:rPr lang="ru-RU" sz="3600" b="1" dirty="0" err="1">
                <a:solidFill>
                  <a:srgbClr val="0070C0"/>
                </a:solidFill>
                <a:latin typeface="Bad Script" panose="02000000000000000000" pitchFamily="2" charset="0"/>
                <a:cs typeface="Times New Roman" panose="02020603050405020304" pitchFamily="18" charset="0"/>
              </a:rPr>
              <a:t>мову</a:t>
            </a:r>
            <a:r>
              <a:rPr lang="ru-RU" sz="3600" b="1" dirty="0">
                <a:solidFill>
                  <a:srgbClr val="0070C0"/>
                </a:solidFill>
                <a:latin typeface="Bad Scrip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70C0"/>
                </a:solidFill>
                <a:latin typeface="Bad Script" panose="02000000000000000000" pitchFamily="2" charset="0"/>
                <a:cs typeface="Times New Roman" panose="02020603050405020304" pitchFamily="18" charset="0"/>
              </a:rPr>
              <a:t>дізналися</a:t>
            </a:r>
            <a:r>
              <a:rPr lang="ru-RU" sz="3600" b="1" dirty="0">
                <a:solidFill>
                  <a:srgbClr val="0070C0"/>
                </a:solidFill>
                <a:latin typeface="Bad Script" panose="02000000000000000000" pitchFamily="2" charset="0"/>
                <a:cs typeface="Times New Roman" panose="02020603050405020304" pitchFamily="18" charset="0"/>
              </a:rPr>
              <a:t> й заговорили в </a:t>
            </a:r>
            <a:r>
              <a:rPr lang="ru-RU" sz="3600" b="1" dirty="0" err="1">
                <a:solidFill>
                  <a:srgbClr val="0070C0"/>
                </a:solidFill>
                <a:latin typeface="Bad Script" panose="02000000000000000000" pitchFamily="2" charset="0"/>
                <a:cs typeface="Times New Roman" panose="02020603050405020304" pitchFamily="18" charset="0"/>
              </a:rPr>
              <a:t>тодішній</a:t>
            </a:r>
            <a:r>
              <a:rPr lang="ru-RU" sz="3600" b="1" dirty="0">
                <a:solidFill>
                  <a:srgbClr val="0070C0"/>
                </a:solidFill>
                <a:latin typeface="Bad Scrip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70C0"/>
                </a:solidFill>
                <a:latin typeface="Bad Script" panose="02000000000000000000" pitchFamily="2" charset="0"/>
                <a:cs typeface="Times New Roman" panose="02020603050405020304" pitchFamily="18" charset="0"/>
              </a:rPr>
              <a:t>усій</a:t>
            </a:r>
            <a:r>
              <a:rPr lang="ru-RU" sz="3600" b="1" dirty="0">
                <a:solidFill>
                  <a:srgbClr val="0070C0"/>
                </a:solidFill>
                <a:latin typeface="Bad Scrip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70C0"/>
                </a:solidFill>
                <a:latin typeface="Bad Script" panose="02000000000000000000" pitchFamily="2" charset="0"/>
                <a:cs typeface="Times New Roman" panose="02020603050405020304" pitchFamily="18" charset="0"/>
              </a:rPr>
              <a:t>Європі</a:t>
            </a:r>
            <a:r>
              <a:rPr lang="ru-RU" sz="3600" b="1" dirty="0">
                <a:solidFill>
                  <a:srgbClr val="0070C0"/>
                </a:solidFill>
                <a:latin typeface="Bad Script" panose="02000000000000000000" pitchFamily="2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3600" b="1" dirty="0">
              <a:solidFill>
                <a:srgbClr val="0070C0"/>
              </a:solidFill>
              <a:latin typeface="Bad Script" panose="02000000000000000000" pitchFamily="2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>
                <a:solidFill>
                  <a:srgbClr val="0070C0"/>
                </a:solidFill>
                <a:latin typeface="Bad Script" panose="02000000000000000000" pitchFamily="2" charset="0"/>
                <a:cs typeface="Times New Roman" panose="02020603050405020304" pitchFamily="18" charset="0"/>
              </a:rPr>
              <a:t>Тарас Шевченко</a:t>
            </a:r>
            <a:endParaRPr lang="LID4096" sz="3600" b="1" dirty="0">
              <a:solidFill>
                <a:srgbClr val="0070C0"/>
              </a:solidFill>
              <a:latin typeface="Bad Scrip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956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C4C46566-5708-41DB-B88E-A225A3B3A123}"/>
              </a:ext>
            </a:extLst>
          </p:cNvPr>
          <p:cNvSpPr/>
          <p:nvPr/>
        </p:nvSpPr>
        <p:spPr>
          <a:xfrm>
            <a:off x="1519561" y="699791"/>
            <a:ext cx="915287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Кінець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ІІ століття - 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великих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соціально-економічних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зрушень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Капіталізм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інтенсивніше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вплинуло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поміщицькі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	Почали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відкривати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поміщики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гуральні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цукроварні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ткацькі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мануфактури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невеликі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металургійні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заводи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працювали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кріпаки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Зростає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вивіз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пшениці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збіжжя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кордон. Усе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викликало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посилення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експлуатації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селян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піднесення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антикріпосницького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народу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скасування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кріпацтва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виявилися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навпаки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панщинний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тягар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важчим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редової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інтелігенції заснували таємні політичні організації, які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пізніше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декабристськими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Північне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товариство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Петербурзі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Південне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товариство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	</a:t>
            </a:r>
            <a:endParaRPr lang="LID4096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400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Натурфілософія: Viva Revolution">
            <a:extLst>
              <a:ext uri="{FF2B5EF4-FFF2-40B4-BE49-F238E27FC236}">
                <a16:creationId xmlns:a16="http://schemas.microsoft.com/office/drawing/2014/main" id="{03179650-7681-49FF-9799-D07719F11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08" y="807036"/>
            <a:ext cx="5736824" cy="5243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7AF73726-4085-4FAE-A529-948B15CA24A2}"/>
              </a:ext>
            </a:extLst>
          </p:cNvPr>
          <p:cNvSpPr/>
          <p:nvPr/>
        </p:nvSpPr>
        <p:spPr>
          <a:xfrm>
            <a:off x="6758866" y="957400"/>
            <a:ext cx="453353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чотирьох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(1789–1793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тривало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повстання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Турбаях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Відомі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селянські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заворушення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початку ХІХ ст.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Катеринославщині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Полтавщині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Правобереж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ній Україні через кілька десятиліть після Коліївщини (1768 р.)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оспіваний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піснях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переказах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Кармалюк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(1787–1835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організовує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виступи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панів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198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759DCBAF-186A-4AD2-BCAF-0F9A966BA4FB}"/>
              </a:ext>
            </a:extLst>
          </p:cNvPr>
          <p:cNvSpPr/>
          <p:nvPr/>
        </p:nvSpPr>
        <p:spPr>
          <a:xfrm>
            <a:off x="692459" y="717703"/>
            <a:ext cx="107952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Завойовницьке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вторгнення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Наполеона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Росію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1812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підняло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вітчизняну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окупантів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народ,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охоплений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хвилею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гніву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іноземних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загарбників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узяв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участь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69AE2E7-60FF-4F78-8029-7C94576E0D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7174" y="1918032"/>
            <a:ext cx="7936636" cy="415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584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4A701D-DE70-4EDB-A5A3-497BB14C7BA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90800" y="646113"/>
            <a:ext cx="9601200" cy="606425"/>
          </a:xfrm>
        </p:spPr>
        <p:txBody>
          <a:bodyPr>
            <a:normAutofit fontScale="90000"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Суспільно-історичні обставини</a:t>
            </a:r>
            <a:endParaRPr lang="LID409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8972A50-D6B7-4707-BA74-0BE2FEE4BCB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770063" y="1393825"/>
            <a:ext cx="10421937" cy="4589463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Скасовано гетьманство й Запорозьку Січ.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Повністю ліквідовано автономію на Лівобережжі, Україна стала кількома російськими губерніями.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Запроваджено кріпацтво.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Духовне поневолення нації.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Народні повстання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с.Турбаях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Поділлі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приво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У. Кармалюка,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Коліївщина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опришки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ін.).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Заснування Кирило-Мефодіївського братства.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Постійні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заборо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закриття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родних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шкіл; заборона служби в церкві українською мовою.</a:t>
            </a:r>
            <a:endParaRPr lang="LID4096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113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31A419-57E5-4064-823B-F2F225F9FE2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69925"/>
            <a:ext cx="9601200" cy="554038"/>
          </a:xfrm>
        </p:spPr>
        <p:txBody>
          <a:bodyPr>
            <a:normAutofit fontScale="90000"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Культурне життя</a:t>
            </a:r>
            <a:endParaRPr lang="LID409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6A96F54-0563-48AB-A2F3-C770CB413B1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698625" y="1384300"/>
            <a:ext cx="10493375" cy="4625975"/>
          </a:xfrm>
        </p:spPr>
        <p:txBody>
          <a:bodyPr>
            <a:normAutofit fontScale="92500"/>
          </a:bodyPr>
          <a:lstStyle/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Відкриття гімназій, ліцеїв, Харківського та Київського університетів.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1818 р.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ходить перша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граматика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раїнської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мови О. Павловського.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Виходять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збірки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пісень М. Максимовича.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Харкові та інших містах з’являються газети, журнали, альманахи «Молодик», «Ластівка», «Український альманах».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Відкрито Харківську публічну бібліотеку.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Виникають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науковолітературні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гуртки.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Засновано перші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театри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Харкові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Києві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Полтаві.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Розвивається творчість кобзарів.</a:t>
            </a:r>
          </a:p>
        </p:txBody>
      </p:sp>
    </p:spTree>
    <p:extLst>
      <p:ext uri="{BB962C8B-B14F-4D97-AF65-F5344CB8AC3E}">
        <p14:creationId xmlns:p14="http://schemas.microsoft.com/office/powerpoint/2010/main" val="366453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05448D-B4A8-450B-A3A9-CB402F82ADE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66331" y="527843"/>
            <a:ext cx="9601200" cy="534988"/>
          </a:xfrm>
        </p:spPr>
        <p:txBody>
          <a:bodyPr>
            <a:normAutofit fontScale="90000"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Літературне життя</a:t>
            </a:r>
            <a:endParaRPr lang="LID409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11B8B2B-610B-45B6-9F40-07B58E14E15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63044" y="1309765"/>
            <a:ext cx="10504487" cy="47752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1798 р.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виходять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ші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три частини «Енеїди» І. Котляревського, написані живою народною мовою.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Виходить проза Г. Квітки-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Основ’яненка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утверджує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життєздатність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гідність української мови.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1840 р.—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«Кобзаря» Т. Шевченка,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подією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загальноєвро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пейського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значення.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Творчість поетів-романтиків.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Творчість Марка Вовчка, А. Свидницького, М.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Шашевича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Л. Глібова,                       О. Стороженка, Ю. Федьковича, П. Куліша та ін.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Розвиваються літературні напрями — сентименталізм, романтизм, реалізм; з’являються нові жанри, бурлескна стильова течія. Основна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народу.</a:t>
            </a:r>
            <a:endParaRPr lang="LID4096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8930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</TotalTime>
  <Words>1961</Words>
  <Application>Microsoft Office PowerPoint</Application>
  <PresentationFormat>Widescreen</PresentationFormat>
  <Paragraphs>77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Bad Script</vt:lpstr>
      <vt:lpstr>Arial</vt:lpstr>
      <vt:lpstr>Calibri</vt:lpstr>
      <vt:lpstr>Times New Roman</vt:lpstr>
      <vt:lpstr>Office Theme</vt:lpstr>
      <vt:lpstr>Нова українська література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Суспільно-історичні обставини</vt:lpstr>
      <vt:lpstr>Культурне життя</vt:lpstr>
      <vt:lpstr>Літературне життя</vt:lpstr>
      <vt:lpstr>Розвиток фольклористики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Нова українська література</dc:title>
  <dc:creator>Влад Ганжа</dc:creator>
  <cp:lastModifiedBy>Volodymyra Zuieva</cp:lastModifiedBy>
  <cp:revision>25</cp:revision>
  <dcterms:created xsi:type="dcterms:W3CDTF">2021-11-16T17:02:34Z</dcterms:created>
  <dcterms:modified xsi:type="dcterms:W3CDTF">2023-11-22T23:53:46Z</dcterms:modified>
</cp:coreProperties>
</file>