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</p:sldMasterIdLst>
  <p:notesMasterIdLst>
    <p:notesMasterId r:id="rId11"/>
  </p:notesMasterIdLst>
  <p:handoutMasterIdLst>
    <p:handoutMasterId r:id="rId12"/>
  </p:handoutMasterIdLst>
  <p:sldIdLst>
    <p:sldId id="256" r:id="rId3"/>
    <p:sldId id="271" r:id="rId4"/>
    <p:sldId id="272" r:id="rId5"/>
    <p:sldId id="275" r:id="rId6"/>
    <p:sldId id="273" r:id="rId7"/>
    <p:sldId id="276" r:id="rId8"/>
    <p:sldId id="274" r:id="rId9"/>
    <p:sldId id="277" r:id="rId10"/>
  </p:sldIdLst>
  <p:sldSz cx="12188825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 pos="1008">
          <p15:clr>
            <a:srgbClr val="A4A3A4"/>
          </p15:clr>
        </p15:guide>
        <p15:guide id="3" orient="horz" pos="1152">
          <p15:clr>
            <a:srgbClr val="A4A3A4"/>
          </p15:clr>
        </p15:guide>
        <p15:guide id="4" orient="horz" pos="3888">
          <p15:clr>
            <a:srgbClr val="A4A3A4"/>
          </p15:clr>
        </p15:guide>
        <p15:guide id="5" orient="horz" pos="3072">
          <p15:clr>
            <a:srgbClr val="A4A3A4"/>
          </p15:clr>
        </p15:guide>
        <p15:guide id="6" orient="horz" pos="432">
          <p15:clr>
            <a:srgbClr val="A4A3A4"/>
          </p15:clr>
        </p15:guide>
        <p15:guide id="7" orient="horz" pos="3648">
          <p15:clr>
            <a:srgbClr val="A4A3A4"/>
          </p15:clr>
        </p15:guide>
        <p15:guide id="8" pos="3839">
          <p15:clr>
            <a:srgbClr val="A4A3A4"/>
          </p15:clr>
        </p15:guide>
        <p15:guide id="9" pos="767">
          <p15:clr>
            <a:srgbClr val="A4A3A4"/>
          </p15:clr>
        </p15:guide>
        <p15:guide id="10" pos="6911">
          <p15:clr>
            <a:srgbClr val="A4A3A4"/>
          </p15:clr>
        </p15:guide>
        <p15:guide id="11" pos="5711">
          <p15:clr>
            <a:srgbClr val="A4A3A4"/>
          </p15:clr>
        </p15:guide>
        <p15:guide id="12" pos="7247">
          <p15:clr>
            <a:srgbClr val="A4A3A4"/>
          </p15:clr>
        </p15:guide>
        <p15:guide id="13" pos="3695">
          <p15:clr>
            <a:srgbClr val="A4A3A4"/>
          </p15:clr>
        </p15:guide>
        <p15:guide id="14" pos="431">
          <p15:clr>
            <a:srgbClr val="A4A3A4"/>
          </p15:clr>
        </p15:guide>
        <p15:guide id="15" pos="287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73A0DAA-6AF3-43AB-8588-CEC1D06C72B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>
      <p:cViewPr varScale="1">
        <p:scale>
          <a:sx n="69" d="100"/>
          <a:sy n="69" d="100"/>
        </p:scale>
        <p:origin x="696" y="60"/>
      </p:cViewPr>
      <p:guideLst>
        <p:guide orient="horz" pos="2160"/>
        <p:guide orient="horz" pos="1008"/>
        <p:guide orient="horz" pos="1152"/>
        <p:guide orient="horz" pos="3888"/>
        <p:guide orient="horz" pos="3072"/>
        <p:guide orient="horz" pos="432"/>
        <p:guide orient="horz" pos="3648"/>
        <p:guide pos="3839"/>
        <p:guide pos="767"/>
        <p:guide pos="6911"/>
        <p:guide pos="5711"/>
        <p:guide pos="7247"/>
        <p:guide pos="3695"/>
        <p:guide pos="431"/>
        <p:guide pos="2879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82" d="100"/>
          <a:sy n="82" d="100"/>
        </p:scale>
        <p:origin x="2010" y="6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handoutMaster" Target="handoutMasters/handoutMaster1.xml"/><Relationship Id="rId2" Type="http://schemas.openxmlformats.org/officeDocument/2006/relationships/slideMaster" Target="slideMasters/slideMaster1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Місце для дати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8FCA9C-FF92-4024-BDEC-A6D3B663DC09}" type="datetimeFigureOut">
              <a:rPr lang="uk-UA"/>
              <a:t>28.05.2017</a:t>
            </a:fld>
            <a:endParaRPr/>
          </a:p>
        </p:txBody>
      </p:sp>
      <p:sp>
        <p:nvSpPr>
          <p:cNvPr id="4" name="Місце для нижнього колонтитула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5" name="Місце для номера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46DCAE-1661-43FF-8A44-43DAFDC1FD90}" type="slidenum">
              <a:rPr/>
              <a:t>‹№›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98055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Місце для дати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2AB877-E7B1-4681-847E-D0918612832B}" type="datetimeFigureOut">
              <a:rPr lang="uk-UA"/>
              <a:t>28.05.2017</a:t>
            </a:fld>
            <a:endParaRPr/>
          </a:p>
        </p:txBody>
      </p:sp>
      <p:sp>
        <p:nvSpPr>
          <p:cNvPr id="4" name="Місце для зображення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Місце для нотаток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t>Зразок тексту</a:t>
            </a:r>
          </a:p>
          <a:p>
            <a:pPr lvl="1"/>
            <a:r>
              <a:t>Другий рівень</a:t>
            </a:r>
          </a:p>
          <a:p>
            <a:pPr lvl="2"/>
            <a:r>
              <a:t>Третій рівень</a:t>
            </a:r>
          </a:p>
          <a:p>
            <a:pPr lvl="3"/>
            <a:r>
              <a:t>Четвертий рівень</a:t>
            </a:r>
          </a:p>
          <a:p>
            <a:pPr lvl="4"/>
            <a:r>
              <a:t>П'ятий рівень</a:t>
            </a:r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C971FF-EF28-4195-A575-329446EFAA55}" type="slidenum">
              <a:rPr/>
              <a:t>‹№›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989950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олілінія 6"/>
          <p:cNvSpPr>
            <a:spLocks noEditPoints="1"/>
          </p:cNvSpPr>
          <p:nvPr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17613" y="1828799"/>
            <a:ext cx="9753600" cy="3048001"/>
          </a:xfrm>
        </p:spPr>
        <p:txBody>
          <a:bodyPr>
            <a:normAutofit/>
          </a:bodyPr>
          <a:lstStyle>
            <a:lvl1pPr>
              <a:defRPr sz="440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subTitle" idx="1"/>
          </p:nvPr>
        </p:nvSpPr>
        <p:spPr>
          <a:xfrm>
            <a:off x="1217614" y="5029200"/>
            <a:ext cx="7848600" cy="11430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/>
              <a:t>Клацніть, щоб редагувати стиль зразка підзаголовка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9252458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і вертикальни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ертикального тексту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9448548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ий заголовок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ий заголовок 1"/>
          <p:cNvSpPr>
            <a:spLocks noGrp="1"/>
          </p:cNvSpPr>
          <p:nvPr>
            <p:ph type="title" orient="vert"/>
          </p:nvPr>
        </p:nvSpPr>
        <p:spPr>
          <a:xfrm>
            <a:off x="8836898" y="685800"/>
            <a:ext cx="2134315" cy="5486400"/>
          </a:xfrm>
        </p:spPr>
        <p:txBody>
          <a:bodyPr vert="eaVert"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ертикального тексту 2"/>
          <p:cNvSpPr>
            <a:spLocks noGrp="1"/>
          </p:cNvSpPr>
          <p:nvPr>
            <p:ph type="body" orient="vert" idx="1"/>
          </p:nvPr>
        </p:nvSpPr>
        <p:spPr>
          <a:xfrm>
            <a:off x="1217613" y="685800"/>
            <a:ext cx="7416138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8294243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і об'є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7946422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озділ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3429000"/>
            <a:ext cx="9753600" cy="2362199"/>
          </a:xfrm>
        </p:spPr>
        <p:txBody>
          <a:bodyPr anchor="b">
            <a:normAutofit/>
          </a:bodyPr>
          <a:lstStyle>
            <a:lvl1pPr algn="l">
              <a:defRPr sz="4400" b="0" cap="all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3150" y="685801"/>
            <a:ext cx="7853063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9456923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'єкт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12332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 baseline="0"/>
            </a:lvl7pPr>
            <a:lvl8pPr>
              <a:defRPr sz="1600" baseline="0"/>
            </a:lvl8pPr>
            <a:lvl9pPr>
              <a:defRPr sz="1600"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2"/>
          </p:nvPr>
        </p:nvSpPr>
        <p:spPr>
          <a:xfrm>
            <a:off x="62624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7977842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Порівня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</p:spPr>
        <p:txBody>
          <a:bodyPr/>
          <a:lstStyle>
            <a:lvl1pPr>
              <a:defRPr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761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2"/>
          </p:nvPr>
        </p:nvSpPr>
        <p:spPr>
          <a:xfrm>
            <a:off x="121761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5" name="Підзаголовок 4"/>
          <p:cNvSpPr>
            <a:spLocks noGrp="1"/>
          </p:cNvSpPr>
          <p:nvPr>
            <p:ph type="body" sz="quarter" idx="3"/>
          </p:nvPr>
        </p:nvSpPr>
        <p:spPr>
          <a:xfrm>
            <a:off x="626205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6" name="Місце для вмісту 5"/>
          <p:cNvSpPr>
            <a:spLocks noGrp="1"/>
          </p:cNvSpPr>
          <p:nvPr>
            <p:ph sz="quarter" idx="4"/>
          </p:nvPr>
        </p:nvSpPr>
        <p:spPr>
          <a:xfrm>
            <a:off x="626205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 baseline="0"/>
            </a:lvl8pPr>
            <a:lvl9pPr>
              <a:defRPr sz="1400"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7" name="Місце для дати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8" name="Місце для нижнього колонтитула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9" name="Місце для номера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8624473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Лише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дати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4" name="Місце для нижнього колонтитула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5" name="Місце для номера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3362238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дати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3" name="Місце для нижнього колонтитула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5534117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Вміст із підписом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кутник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uk-UA" noProof="0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idx="1"/>
          </p:nvPr>
        </p:nvSpPr>
        <p:spPr>
          <a:xfrm>
            <a:off x="5865814" y="685800"/>
            <a:ext cx="5638800" cy="5486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Підзаголовок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6584830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Зображення з підписом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кутник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uk-UA" noProof="0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зображення 2"/>
          <p:cNvSpPr>
            <a:spLocks noGrp="1"/>
          </p:cNvSpPr>
          <p:nvPr>
            <p:ph type="pic" idx="1"/>
          </p:nvPr>
        </p:nvSpPr>
        <p:spPr>
          <a:xfrm>
            <a:off x="5865813" y="685800"/>
            <a:ext cx="5638800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uk-UA" noProof="0"/>
              <a:t>Клацніть піктограму, щоб додати зображення</a:t>
            </a:r>
            <a:endParaRPr lang="uk-UA" noProof="0" dirty="0"/>
          </a:p>
        </p:txBody>
      </p:sp>
      <p:sp>
        <p:nvSpPr>
          <p:cNvPr id="4" name="Підзаголовок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28.05.2017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1924382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bg1"/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uk-UA" noProof="0" dirty="0"/>
              <a:t>Зразок заголовка</a:t>
            </a:r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7614" y="1828800"/>
            <a:ext cx="97536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uk-UA" noProof="0" dirty="0"/>
              <a:t>Зразок тексту</a:t>
            </a:r>
          </a:p>
          <a:p>
            <a:pPr lvl="1"/>
            <a:r>
              <a:rPr lang="uk-UA" noProof="0" dirty="0"/>
              <a:t>Другий рівень</a:t>
            </a:r>
          </a:p>
          <a:p>
            <a:pPr lvl="2"/>
            <a:r>
              <a:rPr lang="uk-UA" noProof="0" dirty="0"/>
              <a:t>Третій рівень</a:t>
            </a:r>
          </a:p>
          <a:p>
            <a:pPr lvl="3"/>
            <a:r>
              <a:rPr lang="uk-UA" noProof="0" dirty="0"/>
              <a:t>Четвертий рівень</a:t>
            </a:r>
          </a:p>
          <a:p>
            <a:pPr lvl="4"/>
            <a:r>
              <a:rPr lang="uk-UA" noProof="0" dirty="0"/>
              <a:t>П'ятий рівень</a:t>
            </a:r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2"/>
          </p:nvPr>
        </p:nvSpPr>
        <p:spPr>
          <a:xfrm>
            <a:off x="8151812" y="6448427"/>
            <a:ext cx="1396259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EDF33987-6305-4E2A-BF18-EF013ECE927B}" type="datetimeFigureOut">
              <a:rPr lang="uk-UA" noProof="0" smtClean="0"/>
              <a:pPr/>
              <a:t>28.05.2017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3"/>
          </p:nvPr>
        </p:nvSpPr>
        <p:spPr>
          <a:xfrm>
            <a:off x="1208836" y="6448427"/>
            <a:ext cx="6638176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cap="all" baseline="0">
                <a:solidFill>
                  <a:schemeClr val="tx1"/>
                </a:solidFill>
              </a:defRPr>
            </a:lvl1pPr>
          </a:lstStyle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4"/>
          </p:nvPr>
        </p:nvSpPr>
        <p:spPr>
          <a:xfrm>
            <a:off x="9828212" y="6448427"/>
            <a:ext cx="1143001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F36C87F6-986D-49E6-AF40-1B3A1EE8064D}" type="slidenum">
              <a:rPr lang="uk-UA" noProof="0" smtClean="0"/>
              <a:pPr/>
              <a:t>‹№›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89633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4173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8745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1031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uk-UA" dirty="0">
                <a:solidFill>
                  <a:srgbClr val="545454">
                    <a:lumMod val="50000"/>
                  </a:srgbClr>
                </a:solidFill>
              </a:rPr>
              <a:t>Відкриття нових земель. Навколосвітні подорожі</a:t>
            </a:r>
            <a:endParaRPr lang="uk-UA" sz="4400" b="0" i="0" baseline="0" dirty="0">
              <a:solidFill>
                <a:srgbClr val="545454">
                  <a:lumMod val="50000"/>
                </a:srgbClr>
              </a:solidFill>
              <a:latin typeface="Century Gothic"/>
              <a:ea typeface="+mj-ea"/>
              <a:cs typeface="+mj-cs"/>
            </a:endParaRPr>
          </a:p>
        </p:txBody>
      </p:sp>
      <p:sp>
        <p:nvSpPr>
          <p:cNvPr id="3" name="Пі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uk-UA" dirty="0"/>
              <a:t>Географія. 6 клас</a:t>
            </a:r>
          </a:p>
        </p:txBody>
      </p:sp>
    </p:spTree>
    <p:extLst>
      <p:ext uri="{BB962C8B-B14F-4D97-AF65-F5344CB8AC3E}">
        <p14:creationId xmlns:p14="http://schemas.microsoft.com/office/powerpoint/2010/main" val="40250135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defTabSz="914400">
              <a:lnSpc>
                <a:spcPct val="90000"/>
              </a:lnSpc>
              <a:spcBef>
                <a:spcPts val="0"/>
              </a:spcBef>
              <a:buNone/>
            </a:pPr>
            <a:r>
              <a:rPr lang="uk-UA" sz="4000" b="0" i="0" baseline="0" dirty="0">
                <a:solidFill>
                  <a:srgbClr val="545454">
                    <a:lumMod val="50000"/>
                  </a:srgbClr>
                </a:solidFill>
                <a:latin typeface="Century Gothic"/>
                <a:ea typeface="+mj-ea"/>
                <a:cs typeface="+mj-cs"/>
              </a:rPr>
              <a:t>Визначні мандрівники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</a:rPr>
              <a:t>Марко Поло</a:t>
            </a:r>
          </a:p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</a:rPr>
              <a:t>Христофор Колумб</a:t>
            </a:r>
          </a:p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</a:rPr>
              <a:t>Фернан Магеллан</a:t>
            </a:r>
          </a:p>
        </p:txBody>
      </p:sp>
      <p:pic>
        <p:nvPicPr>
          <p:cNvPr id="6" name="Місце для вмісту 5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8950" y="1828800"/>
            <a:ext cx="4673600" cy="3505200"/>
          </a:xfrm>
        </p:spPr>
      </p:pic>
    </p:spTree>
    <p:extLst>
      <p:ext uri="{BB962C8B-B14F-4D97-AF65-F5344CB8AC3E}">
        <p14:creationId xmlns:p14="http://schemas.microsoft.com/office/powerpoint/2010/main" val="29369780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Марко Поло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549796" y="1828800"/>
            <a:ext cx="6120680" cy="4343400"/>
          </a:xfrm>
        </p:spPr>
        <p:txBody>
          <a:bodyPr>
            <a:normAutofit fontScale="92500" lnSpcReduction="10000"/>
          </a:bodyPr>
          <a:lstStyle/>
          <a:p>
            <a:r>
              <a:rPr lang="uk-UA" dirty="0"/>
              <a:t>Марко Поло (15 вересня 1254 - 9 січня 1324) — венеційський купець і мандрівник, автор «Книги чудес світу (Книги про різноманіття світу)», в якій описані його спостереження під час подорожей Азією. </a:t>
            </a:r>
          </a:p>
          <a:p>
            <a:pPr>
              <a:lnSpc>
                <a:spcPct val="110000"/>
              </a:lnSpc>
            </a:pPr>
            <a:r>
              <a:rPr lang="uk-UA" dirty="0"/>
              <a:t>До нинішнього часу вона є цінним джерелом з географії, етнографії, історії Ірану, Китаю, Монголії, Індії, Індонезії та інших країн у середні віки. </a:t>
            </a:r>
          </a:p>
          <a:p>
            <a:r>
              <a:rPr lang="uk-UA" dirty="0"/>
              <a:t>Книга мала значний вплив на мореплавців, картографів, письменників </a:t>
            </a:r>
            <a:r>
              <a:rPr lang="en-US" dirty="0"/>
              <a:t>XIV–XVI </a:t>
            </a:r>
            <a:r>
              <a:rPr lang="uk-UA" dirty="0"/>
              <a:t>століть. </a:t>
            </a:r>
          </a:p>
        </p:txBody>
      </p:sp>
      <p:pic>
        <p:nvPicPr>
          <p:cNvPr id="7" name="Місце для вмісту 6" descr="Зображення, що містить чоловік, особа, фото, старий&#10;&#10;Опис створено з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2564" y="1828800"/>
            <a:ext cx="3216184" cy="4343400"/>
          </a:xfrm>
        </p:spPr>
      </p:pic>
    </p:spTree>
    <p:extLst>
      <p:ext uri="{BB962C8B-B14F-4D97-AF65-F5344CB8AC3E}">
        <p14:creationId xmlns:p14="http://schemas.microsoft.com/office/powerpoint/2010/main" val="6197352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Подорож Марко Поло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77788" y="1828800"/>
            <a:ext cx="5464225" cy="4343400"/>
          </a:xfrm>
        </p:spPr>
        <p:txBody>
          <a:bodyPr>
            <a:normAutofit fontScale="70000" lnSpcReduction="20000"/>
          </a:bodyPr>
          <a:lstStyle/>
          <a:p>
            <a:pPr>
              <a:lnSpc>
                <a:spcPct val="120000"/>
              </a:lnSpc>
            </a:pPr>
            <a:r>
              <a:rPr lang="uk-UA" dirty="0"/>
              <a:t>У 1271 році Марко Поло (в 17 років) відправився у подорож до Азії. </a:t>
            </a:r>
          </a:p>
          <a:p>
            <a:pPr>
              <a:lnSpc>
                <a:spcPct val="120000"/>
              </a:lnSpc>
            </a:pPr>
            <a:r>
              <a:rPr lang="uk-UA" dirty="0"/>
              <a:t>У книзі подорожей вказуються Поволжя, Середня Азія, Монголія, Китай, Індія, Аравія, Ява, Суматра, Мадагаскар і Ефіопія (Середня Індія), Японія, Центральна Америка, Бразилія і Центральна Африка. </a:t>
            </a:r>
          </a:p>
          <a:p>
            <a:pPr>
              <a:lnSpc>
                <a:spcPct val="120000"/>
              </a:lnSpc>
            </a:pPr>
            <a:r>
              <a:rPr lang="uk-UA" dirty="0"/>
              <a:t>Доїхав до Китаю протягом 1271–1275 років, служив в імператора </a:t>
            </a:r>
            <a:r>
              <a:rPr lang="uk-UA" dirty="0" err="1"/>
              <a:t>Хубілай</a:t>
            </a:r>
            <a:r>
              <a:rPr lang="uk-UA" dirty="0"/>
              <a:t>-хана, після чого повернувся (1292–1295) до Європи у Венецію в 1295 році морем з багатьма багатствами і скарбами. </a:t>
            </a:r>
          </a:p>
          <a:p>
            <a:pPr>
              <a:lnSpc>
                <a:spcPct val="120000"/>
              </a:lnSpc>
            </a:pPr>
            <a:r>
              <a:rPr lang="uk-UA" dirty="0"/>
              <a:t>Він подолав майже 15 тисяч миль (24 140 км)</a:t>
            </a:r>
          </a:p>
        </p:txBody>
      </p:sp>
      <p:pic>
        <p:nvPicPr>
          <p:cNvPr id="6" name="Місце для вмісту 5" descr="Зображення, що містить текст, карт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8428" y="1844966"/>
            <a:ext cx="4732785" cy="4289086"/>
          </a:xfrm>
        </p:spPr>
      </p:pic>
    </p:spTree>
    <p:extLst>
      <p:ext uri="{BB962C8B-B14F-4D97-AF65-F5344CB8AC3E}">
        <p14:creationId xmlns:p14="http://schemas.microsoft.com/office/powerpoint/2010/main" val="3443041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Христофор Колумб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981844" y="1828800"/>
            <a:ext cx="4960169" cy="4343400"/>
          </a:xfrm>
        </p:spPr>
        <p:txBody>
          <a:bodyPr>
            <a:normAutofit lnSpcReduction="10000"/>
          </a:bodyPr>
          <a:lstStyle/>
          <a:p>
            <a:r>
              <a:rPr lang="uk-UA" dirty="0"/>
              <a:t>Христофор Колумб (1451- 1506) - іспанський мореплавець, першовідкривач Америки (Багамських та Антильських островів, узбережжя Центральної та Південної Америки). </a:t>
            </a:r>
          </a:p>
          <a:p>
            <a:r>
              <a:rPr lang="uk-UA" dirty="0"/>
              <a:t>Його вважають національним героєм Іспанії попри численні протести жителів країн Південної та Центральної Америки.</a:t>
            </a:r>
          </a:p>
        </p:txBody>
      </p:sp>
      <p:pic>
        <p:nvPicPr>
          <p:cNvPr id="7" name="Місце для вмісту 6" descr="Зображення, що містить особа, носить, чорний, стін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2688" y="2234803"/>
            <a:ext cx="4708525" cy="3531393"/>
          </a:xfrm>
        </p:spPr>
      </p:pic>
    </p:spTree>
    <p:extLst>
      <p:ext uri="{BB962C8B-B14F-4D97-AF65-F5344CB8AC3E}">
        <p14:creationId xmlns:p14="http://schemas.microsoft.com/office/powerpoint/2010/main" val="377937116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4 подорожі Колумба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77788" y="1828801"/>
            <a:ext cx="4708734" cy="4343400"/>
          </a:xfrm>
        </p:spPr>
        <p:txBody>
          <a:bodyPr/>
          <a:lstStyle/>
          <a:p>
            <a:r>
              <a:rPr lang="ru-RU" dirty="0"/>
              <a:t>Перша </a:t>
            </a:r>
            <a:r>
              <a:rPr lang="ru-RU" dirty="0" err="1"/>
              <a:t>подорож</a:t>
            </a:r>
            <a:r>
              <a:rPr lang="ru-RU" dirty="0"/>
              <a:t> Колумба (1492–1493)</a:t>
            </a:r>
          </a:p>
          <a:p>
            <a:r>
              <a:rPr lang="ru-RU" dirty="0"/>
              <a:t>Друга </a:t>
            </a:r>
            <a:r>
              <a:rPr lang="ru-RU" dirty="0" err="1"/>
              <a:t>подорож</a:t>
            </a:r>
            <a:r>
              <a:rPr lang="ru-RU" dirty="0"/>
              <a:t> Колумба (1493–1496)</a:t>
            </a:r>
          </a:p>
          <a:p>
            <a:r>
              <a:rPr lang="ru-RU" dirty="0" err="1"/>
              <a:t>Третя</a:t>
            </a:r>
            <a:r>
              <a:rPr lang="ru-RU" dirty="0"/>
              <a:t> </a:t>
            </a:r>
            <a:r>
              <a:rPr lang="ru-RU" dirty="0" err="1"/>
              <a:t>подорож</a:t>
            </a:r>
            <a:r>
              <a:rPr lang="ru-RU" dirty="0"/>
              <a:t> Колумба (1498–1500 роки)</a:t>
            </a:r>
          </a:p>
          <a:p>
            <a:r>
              <a:rPr lang="ru-RU" dirty="0" err="1"/>
              <a:t>Четверта</a:t>
            </a:r>
            <a:r>
              <a:rPr lang="ru-RU" dirty="0"/>
              <a:t> </a:t>
            </a:r>
            <a:r>
              <a:rPr lang="ru-RU" dirty="0" err="1"/>
              <a:t>подорож</a:t>
            </a:r>
            <a:r>
              <a:rPr lang="ru-RU" dirty="0"/>
              <a:t> Колумба (1502–1504)</a:t>
            </a:r>
            <a:endParaRPr lang="uk-UA" dirty="0"/>
          </a:p>
        </p:txBody>
      </p:sp>
      <p:pic>
        <p:nvPicPr>
          <p:cNvPr id="6" name="Місце для вмісту 5" descr="Зображення, що містить текст&#10;&#10;Опис створено з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522" y="2060848"/>
            <a:ext cx="6494066" cy="3406722"/>
          </a:xfrm>
        </p:spPr>
      </p:pic>
    </p:spTree>
    <p:extLst>
      <p:ext uri="{BB962C8B-B14F-4D97-AF65-F5344CB8AC3E}">
        <p14:creationId xmlns:p14="http://schemas.microsoft.com/office/powerpoint/2010/main" val="75119046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Фернан Магеллан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837828" y="1828800"/>
            <a:ext cx="5104185" cy="4343400"/>
          </a:xfrm>
        </p:spPr>
        <p:txBody>
          <a:bodyPr>
            <a:normAutofit lnSpcReduction="10000"/>
          </a:bodyPr>
          <a:lstStyle/>
          <a:p>
            <a:r>
              <a:rPr lang="uk-UA" dirty="0"/>
              <a:t>Фернан (Фернандо) Магеллан (</a:t>
            </a:r>
            <a:r>
              <a:rPr lang="en-US" dirty="0"/>
              <a:t>1480 </a:t>
            </a:r>
            <a:r>
              <a:rPr lang="uk-UA" dirty="0"/>
              <a:t>-</a:t>
            </a:r>
            <a:r>
              <a:rPr lang="en-US" dirty="0"/>
              <a:t> 27 </a:t>
            </a:r>
            <a:r>
              <a:rPr lang="uk-UA" dirty="0"/>
              <a:t>квітня 1521) - португальський мореплавець на іспанській службі. </a:t>
            </a:r>
          </a:p>
          <a:p>
            <a:r>
              <a:rPr lang="uk-UA" dirty="0"/>
              <a:t>Керував першою успішною навколосвітньою експедицією, під час якої сам Магеллан загинув. </a:t>
            </a:r>
          </a:p>
          <a:p>
            <a:r>
              <a:rPr lang="uk-UA" dirty="0"/>
              <a:t>Дав назву «Тихий океан». </a:t>
            </a:r>
          </a:p>
          <a:p>
            <a:r>
              <a:rPr lang="uk-UA" dirty="0"/>
              <a:t>Його вважають національним героєм Іспанії.</a:t>
            </a:r>
          </a:p>
        </p:txBody>
      </p:sp>
      <p:pic>
        <p:nvPicPr>
          <p:cNvPr id="7" name="Місце для вмісту 6" descr="Зображення, що містить капелюх, чоловік, стіна, носить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5250" y="1828800"/>
            <a:ext cx="4343400" cy="4343400"/>
          </a:xfrm>
        </p:spPr>
      </p:pic>
    </p:spTree>
    <p:extLst>
      <p:ext uri="{BB962C8B-B14F-4D97-AF65-F5344CB8AC3E}">
        <p14:creationId xmlns:p14="http://schemas.microsoft.com/office/powerpoint/2010/main" val="38128065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Кругосвітня подорож Магеллана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05780" y="1700808"/>
            <a:ext cx="4320480" cy="4896544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20000"/>
              </a:lnSpc>
            </a:pPr>
            <a:r>
              <a:rPr lang="uk-UA" sz="1900" dirty="0"/>
              <a:t>20 вересня 1519 Магеллан вирушив у плавання із 270 членами екіпажу, щоб досягти </a:t>
            </a:r>
            <a:r>
              <a:rPr lang="uk-UA" sz="1900" dirty="0" err="1"/>
              <a:t>Молукських</a:t>
            </a:r>
            <a:r>
              <a:rPr lang="uk-UA" sz="1900" dirty="0"/>
              <a:t> островів західним шляхом.</a:t>
            </a:r>
          </a:p>
          <a:p>
            <a:pPr>
              <a:lnSpc>
                <a:spcPct val="120000"/>
              </a:lnSpc>
            </a:pPr>
            <a:r>
              <a:rPr lang="ru-RU" sz="1900" dirty="0"/>
              <a:t>Магеллан став першим </a:t>
            </a:r>
            <a:r>
              <a:rPr lang="uk-UA" sz="1900" dirty="0"/>
              <a:t>європейцем, що проплив з Атлантичного </a:t>
            </a:r>
            <a:r>
              <a:rPr lang="ru-RU" sz="1900" dirty="0"/>
              <a:t>океану в Тихий.</a:t>
            </a:r>
          </a:p>
          <a:p>
            <a:pPr>
              <a:lnSpc>
                <a:spcPct val="120000"/>
              </a:lnSpc>
            </a:pPr>
            <a:r>
              <a:rPr lang="uk-UA" sz="1900" dirty="0"/>
              <a:t>6 вересня 1522  «Вікторія»  дісталася до Іспанії, ставши єдиним кораблем флотилії Магеллана, що переможно повернувся до Севільї. На кораблі було вісімнадцять мандрівників.</a:t>
            </a:r>
            <a:endParaRPr lang="ru-RU" sz="1900" dirty="0"/>
          </a:p>
          <a:p>
            <a:pPr>
              <a:lnSpc>
                <a:spcPct val="120000"/>
              </a:lnSpc>
            </a:pPr>
            <a:endParaRPr lang="uk-UA" sz="1800" dirty="0"/>
          </a:p>
        </p:txBody>
      </p:sp>
      <p:pic>
        <p:nvPicPr>
          <p:cNvPr id="6" name="Місце для вмісту 5" descr="Зображення, що містить текст, карт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6260" y="2204864"/>
            <a:ext cx="7106055" cy="3600400"/>
          </a:xfrm>
        </p:spPr>
      </p:pic>
    </p:spTree>
    <p:extLst>
      <p:ext uri="{BB962C8B-B14F-4D97-AF65-F5344CB8AC3E}">
        <p14:creationId xmlns:p14="http://schemas.microsoft.com/office/powerpoint/2010/main" val="90075646"/>
      </p:ext>
    </p:extLst>
  </p:cSld>
  <p:clrMapOvr>
    <a:masterClrMapping/>
  </p:clrMapOvr>
</p:sld>
</file>

<file path=ppt/theme/theme1.xml><?xml version="1.0" encoding="utf-8"?>
<a:theme xmlns:a="http://schemas.openxmlformats.org/drawingml/2006/main" name="Continental_World_16x9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DC0AAE90-47C3-40A1-8017-32A7017B6A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Презентація серії Карти світу із зображенням карти світу (широкоформатна)</Template>
  <TotalTime>0</TotalTime>
  <Words>334</Words>
  <Application>Microsoft Office PowerPoint</Application>
  <PresentationFormat>Довільний</PresentationFormat>
  <Paragraphs>32</Paragraphs>
  <Slides>8</Slides>
  <Notes>0</Notes>
  <HiddenSlides>0</HiddenSlides>
  <MMClips>0</MMClips>
  <ScaleCrop>false</ScaleCrop>
  <HeadingPairs>
    <vt:vector size="6" baseType="variant">
      <vt:variant>
        <vt:lpstr>Використані шрифти</vt:lpstr>
      </vt:variant>
      <vt:variant>
        <vt:i4>2</vt:i4>
      </vt:variant>
      <vt:variant>
        <vt:lpstr>Тема</vt:lpstr>
      </vt:variant>
      <vt:variant>
        <vt:i4>1</vt:i4>
      </vt:variant>
      <vt:variant>
        <vt:lpstr>Заголовки слайдів</vt:lpstr>
      </vt:variant>
      <vt:variant>
        <vt:i4>8</vt:i4>
      </vt:variant>
    </vt:vector>
  </HeadingPairs>
  <TitlesOfParts>
    <vt:vector size="11" baseType="lpstr">
      <vt:lpstr>Arial</vt:lpstr>
      <vt:lpstr>Century Gothic</vt:lpstr>
      <vt:lpstr>Continental_World_16x9</vt:lpstr>
      <vt:lpstr>Відкриття нових земель. Навколосвітні подорожі</vt:lpstr>
      <vt:lpstr>Визначні мандрівники</vt:lpstr>
      <vt:lpstr>Марко Поло</vt:lpstr>
      <vt:lpstr>Подорож Марко Поло</vt:lpstr>
      <vt:lpstr>Христофор Колумб</vt:lpstr>
      <vt:lpstr>4 подорожі Колумба</vt:lpstr>
      <vt:lpstr>Фернан Магеллан</vt:lpstr>
      <vt:lpstr>Кругосвітня подорож Магеллана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2017-05-09T22:16:52Z</dcterms:created>
  <dcterms:modified xsi:type="dcterms:W3CDTF">2017-05-28T15:54:43Z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TC028048919991</vt:lpwstr>
  </property>
</Properties>
</file>